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5"/>
  </p:notesMasterIdLst>
  <p:sldIdLst>
    <p:sldId id="256" r:id="rId2"/>
    <p:sldId id="257" r:id="rId3"/>
    <p:sldId id="266" r:id="rId4"/>
    <p:sldId id="267" r:id="rId5"/>
    <p:sldId id="258" r:id="rId6"/>
    <p:sldId id="264" r:id="rId7"/>
    <p:sldId id="319" r:id="rId8"/>
    <p:sldId id="320" r:id="rId9"/>
    <p:sldId id="260" r:id="rId10"/>
    <p:sldId id="268" r:id="rId11"/>
    <p:sldId id="265" r:id="rId12"/>
    <p:sldId id="316" r:id="rId13"/>
    <p:sldId id="282" r:id="rId14"/>
    <p:sldId id="352" r:id="rId15"/>
    <p:sldId id="286" r:id="rId16"/>
    <p:sldId id="285" r:id="rId17"/>
    <p:sldId id="283" r:id="rId18"/>
    <p:sldId id="284" r:id="rId19"/>
    <p:sldId id="287" r:id="rId20"/>
    <p:sldId id="290" r:id="rId21"/>
    <p:sldId id="291" r:id="rId22"/>
    <p:sldId id="292" r:id="rId23"/>
    <p:sldId id="293" r:id="rId24"/>
    <p:sldId id="294" r:id="rId25"/>
    <p:sldId id="295" r:id="rId26"/>
    <p:sldId id="296" r:id="rId27"/>
    <p:sldId id="297" r:id="rId28"/>
    <p:sldId id="298" r:id="rId29"/>
    <p:sldId id="299" r:id="rId30"/>
    <p:sldId id="300" r:id="rId31"/>
    <p:sldId id="301" r:id="rId32"/>
    <p:sldId id="303" r:id="rId33"/>
    <p:sldId id="304" r:id="rId34"/>
    <p:sldId id="305" r:id="rId35"/>
    <p:sldId id="271" r:id="rId36"/>
    <p:sldId id="306" r:id="rId37"/>
    <p:sldId id="309" r:id="rId38"/>
    <p:sldId id="307" r:id="rId39"/>
    <p:sldId id="274" r:id="rId40"/>
    <p:sldId id="308" r:id="rId41"/>
    <p:sldId id="310" r:id="rId42"/>
    <p:sldId id="311" r:id="rId43"/>
    <p:sldId id="312" r:id="rId44"/>
    <p:sldId id="313" r:id="rId45"/>
    <p:sldId id="314" r:id="rId46"/>
    <p:sldId id="315" r:id="rId47"/>
    <p:sldId id="276" r:id="rId48"/>
    <p:sldId id="277" r:id="rId49"/>
    <p:sldId id="278" r:id="rId50"/>
    <p:sldId id="279" r:id="rId51"/>
    <p:sldId id="280" r:id="rId52"/>
    <p:sldId id="281" r:id="rId53"/>
    <p:sldId id="331" r:id="rId54"/>
    <p:sldId id="334" r:id="rId55"/>
    <p:sldId id="332" r:id="rId56"/>
    <p:sldId id="335" r:id="rId57"/>
    <p:sldId id="336" r:id="rId58"/>
    <p:sldId id="384" r:id="rId59"/>
    <p:sldId id="337" r:id="rId60"/>
    <p:sldId id="338" r:id="rId61"/>
    <p:sldId id="339" r:id="rId62"/>
    <p:sldId id="364" r:id="rId63"/>
    <p:sldId id="365" r:id="rId64"/>
    <p:sldId id="366" r:id="rId65"/>
    <p:sldId id="367" r:id="rId66"/>
    <p:sldId id="368" r:id="rId67"/>
    <p:sldId id="369" r:id="rId68"/>
    <p:sldId id="370" r:id="rId69"/>
    <p:sldId id="371" r:id="rId70"/>
    <p:sldId id="372" r:id="rId71"/>
    <p:sldId id="373" r:id="rId72"/>
    <p:sldId id="380" r:id="rId73"/>
    <p:sldId id="381" r:id="rId74"/>
    <p:sldId id="382" r:id="rId75"/>
    <p:sldId id="383" r:id="rId76"/>
    <p:sldId id="340" r:id="rId77"/>
    <p:sldId id="341" r:id="rId78"/>
    <p:sldId id="342" r:id="rId79"/>
    <p:sldId id="317" r:id="rId80"/>
    <p:sldId id="318" r:id="rId81"/>
    <p:sldId id="343" r:id="rId82"/>
    <p:sldId id="344" r:id="rId83"/>
    <p:sldId id="353" r:id="rId84"/>
    <p:sldId id="347" r:id="rId85"/>
    <p:sldId id="348" r:id="rId86"/>
    <p:sldId id="349" r:id="rId87"/>
    <p:sldId id="354" r:id="rId88"/>
    <p:sldId id="345" r:id="rId89"/>
    <p:sldId id="346" r:id="rId90"/>
    <p:sldId id="350" r:id="rId91"/>
    <p:sldId id="351" r:id="rId92"/>
    <p:sldId id="325" r:id="rId93"/>
    <p:sldId id="326" r:id="rId94"/>
    <p:sldId id="322" r:id="rId95"/>
    <p:sldId id="323" r:id="rId96"/>
    <p:sldId id="324" r:id="rId97"/>
    <p:sldId id="355" r:id="rId98"/>
    <p:sldId id="327" r:id="rId99"/>
    <p:sldId id="358" r:id="rId100"/>
    <p:sldId id="361" r:id="rId101"/>
    <p:sldId id="359" r:id="rId102"/>
    <p:sldId id="362" r:id="rId103"/>
    <p:sldId id="360" r:id="rId104"/>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69" autoAdjust="0"/>
    <p:restoredTop sz="94679"/>
  </p:normalViewPr>
  <p:slideViewPr>
    <p:cSldViewPr snapToGrid="0" snapToObjects="1">
      <p:cViewPr>
        <p:scale>
          <a:sx n="80" d="100"/>
          <a:sy n="80" d="100"/>
        </p:scale>
        <p:origin x="-120" y="1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372564143767699"/>
          <c:y val="4.3664717348927899E-2"/>
          <c:w val="0.85634238577320698"/>
          <c:h val="0.766377871830628"/>
        </c:manualLayout>
      </c:layout>
      <c:barChart>
        <c:barDir val="col"/>
        <c:grouping val="stacked"/>
        <c:varyColors val="0"/>
        <c:ser>
          <c:idx val="0"/>
          <c:order val="0"/>
          <c:spPr>
            <a:solidFill>
              <a:schemeClr val="accent1"/>
            </a:solidFill>
            <a:ln>
              <a:noFill/>
            </a:ln>
            <a:effectLst/>
          </c:spPr>
          <c:invertIfNegative val="0"/>
          <c:dPt>
            <c:idx val="1"/>
            <c:invertIfNegative val="0"/>
            <c:bubble3D val="0"/>
            <c:spPr>
              <a:solidFill>
                <a:srgbClr val="ED7D31"/>
              </a:solidFill>
              <a:ln>
                <a:noFill/>
              </a:ln>
              <a:effectLst/>
            </c:spPr>
            <c:extLst xmlns:c16r2="http://schemas.microsoft.com/office/drawing/2015/06/chart">
              <c:ext xmlns:c16="http://schemas.microsoft.com/office/drawing/2014/chart" uri="{C3380CC4-5D6E-409C-BE32-E72D297353CC}">
                <c16:uniqueId val="{00000005-BB3F-486B-9B36-4E46DE1CA01E}"/>
              </c:ext>
            </c:extLst>
          </c:dPt>
          <c:dLbls>
            <c:dLbl>
              <c:idx val="0"/>
              <c:layout>
                <c:manualLayout>
                  <c:x val="0"/>
                  <c:y val="-8.4419010231280997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BB3F-486B-9B36-4E46DE1CA01E}"/>
                </c:ext>
                <c:ext xmlns:c15="http://schemas.microsoft.com/office/drawing/2012/chart" uri="{CE6537A1-D6FC-4f65-9D91-7224C49458BB}">
                  <c15:layout/>
                </c:ext>
              </c:extLst>
            </c:dLbl>
            <c:dLbl>
              <c:idx val="1"/>
              <c:layout>
                <c:manualLayout>
                  <c:x val="-5.66480501250494E-3"/>
                  <c:y val="-1.01509030092801E-2"/>
                </c:manualLayout>
              </c:layout>
              <c:dLblPos val="ct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BB3F-486B-9B36-4E46DE1CA01E}"/>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tx1">
                        <a:lumMod val="75000"/>
                        <a:lumOff val="25000"/>
                      </a:schemeClr>
                    </a:solidFill>
                    <a:latin typeface="+mn-lt"/>
                    <a:ea typeface="+mn-ea"/>
                    <a:cs typeface="+mn-cs"/>
                  </a:defRPr>
                </a:pPr>
                <a:endParaRPr lang="ja-JP"/>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Sheet1!$D$2:$E$2</c:f>
              <c:strCache>
                <c:ptCount val="2"/>
                <c:pt idx="0">
                  <c:v>画像の種類が少ない</c:v>
                </c:pt>
                <c:pt idx="1">
                  <c:v>画像の種類が多い</c:v>
                </c:pt>
              </c:strCache>
            </c:strRef>
          </c:cat>
          <c:val>
            <c:numRef>
              <c:f>Sheet1!$D$3:$E$3</c:f>
              <c:numCache>
                <c:formatCode>0.0%</c:formatCode>
                <c:ptCount val="2"/>
                <c:pt idx="0">
                  <c:v>0</c:v>
                </c:pt>
                <c:pt idx="1">
                  <c:v>0.98</c:v>
                </c:pt>
              </c:numCache>
            </c:numRef>
          </c:val>
          <c:extLst xmlns:c16r2="http://schemas.microsoft.com/office/drawing/2015/06/chart">
            <c:ext xmlns:c16="http://schemas.microsoft.com/office/drawing/2014/chart" uri="{C3380CC4-5D6E-409C-BE32-E72D297353CC}">
              <c16:uniqueId val="{00000004-BB3F-486B-9B36-4E46DE1CA01E}"/>
            </c:ext>
          </c:extLst>
        </c:ser>
        <c:dLbls>
          <c:dLblPos val="inEnd"/>
          <c:showLegendKey val="0"/>
          <c:showVal val="1"/>
          <c:showCatName val="0"/>
          <c:showSerName val="0"/>
          <c:showPercent val="0"/>
          <c:showBubbleSize val="0"/>
        </c:dLbls>
        <c:gapWidth val="150"/>
        <c:overlap val="100"/>
        <c:axId val="97287168"/>
        <c:axId val="97315072"/>
      </c:barChart>
      <c:catAx>
        <c:axId val="97287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ja-JP"/>
          </a:p>
        </c:txPr>
        <c:crossAx val="97315072"/>
        <c:crosses val="autoZero"/>
        <c:auto val="1"/>
        <c:lblAlgn val="ctr"/>
        <c:lblOffset val="100"/>
        <c:noMultiLvlLbl val="0"/>
      </c:catAx>
      <c:valAx>
        <c:axId val="97315072"/>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97287168"/>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a:pPr>
      <a:endParaRPr lang="ja-JP"/>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634649676424"/>
          <c:y val="0.17265536723163799"/>
          <c:w val="0.86566368135280802"/>
          <c:h val="0.51777292068786496"/>
        </c:manualLayout>
      </c:layout>
      <c:barChart>
        <c:barDir val="col"/>
        <c:grouping val="clustered"/>
        <c:varyColors val="0"/>
        <c:ser>
          <c:idx val="1"/>
          <c:order val="0"/>
          <c:tx>
            <c:strRef>
              <c:f>Sheet1!$O$26:$O$27</c:f>
              <c:strCache>
                <c:ptCount val="2"/>
                <c:pt idx="0">
                  <c:v>入力</c:v>
                </c:pt>
                <c:pt idx="1">
                  <c:v>前面</c:v>
                </c:pt>
              </c:strCache>
            </c:strRef>
          </c:tx>
          <c:spPr>
            <a:solidFill>
              <a:schemeClr val="accent2"/>
            </a:solidFill>
            <a:ln>
              <a:noFill/>
            </a:ln>
            <a:effectLst/>
          </c:spPr>
          <c:invertIfNegative val="0"/>
          <c:dPt>
            <c:idx val="0"/>
            <c:invertIfNegative val="0"/>
            <c:bubble3D val="0"/>
            <c:spPr>
              <a:solidFill>
                <a:srgbClr val="5B9BD5"/>
              </a:solidFill>
              <a:ln>
                <a:noFill/>
              </a:ln>
              <a:effectLst/>
            </c:spPr>
            <c:extLst xmlns:c16r2="http://schemas.microsoft.com/office/drawing/2015/06/chart">
              <c:ext xmlns:c16="http://schemas.microsoft.com/office/drawing/2014/chart" uri="{C3380CC4-5D6E-409C-BE32-E72D297353CC}">
                <c16:uniqueId val="{00000002-74BE-4258-934F-1CDF8C25183F}"/>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Sheet1!$M$28:$M$29</c:f>
              <c:strCache>
                <c:ptCount val="2"/>
                <c:pt idx="0">
                  <c:v>前面学習</c:v>
                </c:pt>
                <c:pt idx="1">
                  <c:v>全周学習</c:v>
                </c:pt>
              </c:strCache>
            </c:strRef>
          </c:cat>
          <c:val>
            <c:numRef>
              <c:f>Sheet1!$O$28:$O$29</c:f>
              <c:numCache>
                <c:formatCode>0.0%</c:formatCode>
                <c:ptCount val="2"/>
                <c:pt idx="0">
                  <c:v>0.99</c:v>
                </c:pt>
                <c:pt idx="1">
                  <c:v>0.98499999999999999</c:v>
                </c:pt>
              </c:numCache>
            </c:numRef>
          </c:val>
          <c:extLst xmlns:c16r2="http://schemas.microsoft.com/office/drawing/2015/06/chart">
            <c:ext xmlns:c16="http://schemas.microsoft.com/office/drawing/2014/chart" uri="{C3380CC4-5D6E-409C-BE32-E72D297353CC}">
              <c16:uniqueId val="{00000001-74BE-4258-934F-1CDF8C25183F}"/>
            </c:ext>
          </c:extLst>
        </c:ser>
        <c:dLbls>
          <c:dLblPos val="ctr"/>
          <c:showLegendKey val="0"/>
          <c:showVal val="1"/>
          <c:showCatName val="0"/>
          <c:showSerName val="0"/>
          <c:showPercent val="0"/>
          <c:showBubbleSize val="0"/>
        </c:dLbls>
        <c:gapWidth val="219"/>
        <c:overlap val="-27"/>
        <c:axId val="97154176"/>
        <c:axId val="97161600"/>
        <c:extLst xmlns:c16r2="http://schemas.microsoft.com/office/drawing/2015/06/chart">
          <c:ext xmlns:c15="http://schemas.microsoft.com/office/drawing/2012/chart" uri="{02D57815-91ED-43cb-92C2-25804820EDAC}">
            <c15:filteredBarSeries>
              <c15:ser>
                <c:idx val="0"/>
                <c:order val="0"/>
                <c:tx>
                  <c:strRef>
                    <c:extLst xmlns:c16r2="http://schemas.microsoft.com/office/drawing/2015/06/chart">
                      <c:ext uri="{02D57815-91ED-43cb-92C2-25804820EDAC}">
                        <c15:formulaRef>
                          <c15:sqref>Sheet1!$N$26:$N$27</c15:sqref>
                        </c15:formulaRef>
                      </c:ext>
                    </c:extLst>
                    <c:strCache>
                      <c:ptCount val="2"/>
                      <c:pt idx="0">
                        <c:v>入力</c:v>
                      </c:pt>
                      <c:pt idx="1">
                        <c:v>全周</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xmlns:c16r2="http://schemas.microsoft.com/office/drawing/2015/06/char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6r2="http://schemas.microsoft.com/office/drawing/2015/06/chart">
                      <c:ext uri="{02D57815-91ED-43cb-92C2-25804820EDAC}">
                        <c15:formulaRef>
                          <c15:sqref>Sheet1!$M$28:$M$29</c15:sqref>
                        </c15:formulaRef>
                      </c:ext>
                    </c:extLst>
                    <c:strCache>
                      <c:ptCount val="2"/>
                      <c:pt idx="0">
                        <c:v>前面学習</c:v>
                      </c:pt>
                      <c:pt idx="1">
                        <c:v>全周学習</c:v>
                      </c:pt>
                    </c:strCache>
                  </c:strRef>
                </c:cat>
                <c:val>
                  <c:numRef>
                    <c:extLst xmlns:c16r2="http://schemas.microsoft.com/office/drawing/2015/06/chart">
                      <c:ext uri="{02D57815-91ED-43cb-92C2-25804820EDAC}">
                        <c15:formulaRef>
                          <c15:sqref>Sheet1!$N$28:$N$29</c15:sqref>
                        </c15:formulaRef>
                      </c:ext>
                    </c:extLst>
                    <c:numCache>
                      <c:formatCode>0.0%</c:formatCode>
                      <c:ptCount val="2"/>
                      <c:pt idx="0">
                        <c:v>0.85</c:v>
                      </c:pt>
                      <c:pt idx="1">
                        <c:v>0.96499999999999997</c:v>
                      </c:pt>
                    </c:numCache>
                  </c:numRef>
                </c:val>
                <c:extLst xmlns:c16r2="http://schemas.microsoft.com/office/drawing/2015/06/chart">
                  <c:ext xmlns:c16="http://schemas.microsoft.com/office/drawing/2014/chart" uri="{C3380CC4-5D6E-409C-BE32-E72D297353CC}">
                    <c16:uniqueId val="{00000000-74BE-4258-934F-1CDF8C25183F}"/>
                  </c:ext>
                </c:extLst>
              </c15:ser>
            </c15:filteredBarSeries>
          </c:ext>
        </c:extLst>
      </c:barChart>
      <c:catAx>
        <c:axId val="97154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97161600"/>
        <c:crosses val="autoZero"/>
        <c:auto val="1"/>
        <c:lblAlgn val="ctr"/>
        <c:lblOffset val="100"/>
        <c:noMultiLvlLbl val="0"/>
      </c:catAx>
      <c:valAx>
        <c:axId val="97161600"/>
        <c:scaling>
          <c:orientation val="minMax"/>
          <c:max val="1"/>
          <c:min val="0.5"/>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crossAx val="97154176"/>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a:pPr>
      <a:endParaRPr lang="ja-JP"/>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634649676424"/>
          <c:y val="0.17265536723163799"/>
          <c:w val="0.86566368135280802"/>
          <c:h val="0.51777292068786496"/>
        </c:manualLayout>
      </c:layout>
      <c:barChart>
        <c:barDir val="col"/>
        <c:grouping val="clustered"/>
        <c:varyColors val="0"/>
        <c:ser>
          <c:idx val="0"/>
          <c:order val="0"/>
          <c:tx>
            <c:strRef>
              <c:f>Sheet1!$N$26:$N$27</c:f>
              <c:strCache>
                <c:ptCount val="2"/>
                <c:pt idx="0">
                  <c:v>入力</c:v>
                </c:pt>
                <c:pt idx="1">
                  <c:v>全周</c:v>
                </c:pt>
              </c:strCache>
            </c:strRef>
          </c:tx>
          <c:spPr>
            <a:solidFill>
              <a:srgbClr val="ED7D31"/>
            </a:solidFill>
            <a:ln>
              <a:noFill/>
            </a:ln>
            <a:effectLst/>
          </c:spPr>
          <c:invertIfNegative val="0"/>
          <c:dPt>
            <c:idx val="0"/>
            <c:invertIfNegative val="0"/>
            <c:bubble3D val="0"/>
            <c:spPr>
              <a:solidFill>
                <a:srgbClr val="5B9BD5"/>
              </a:solidFill>
              <a:ln>
                <a:noFill/>
              </a:ln>
              <a:effectLst/>
            </c:spPr>
            <c:extLst xmlns:c16r2="http://schemas.microsoft.com/office/drawing/2015/06/chart">
              <c:ext xmlns:c16="http://schemas.microsoft.com/office/drawing/2014/chart" uri="{C3380CC4-5D6E-409C-BE32-E72D297353CC}">
                <c16:uniqueId val="{00000002-84ED-4694-939D-5D30C72A7F5A}"/>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Sheet1!$M$28:$M$29</c:f>
              <c:strCache>
                <c:ptCount val="2"/>
                <c:pt idx="0">
                  <c:v>前面学習</c:v>
                </c:pt>
                <c:pt idx="1">
                  <c:v>全周学習</c:v>
                </c:pt>
              </c:strCache>
            </c:strRef>
          </c:cat>
          <c:val>
            <c:numRef>
              <c:f>Sheet1!$N$28:$N$29</c:f>
              <c:numCache>
                <c:formatCode>0.0%</c:formatCode>
                <c:ptCount val="2"/>
                <c:pt idx="0">
                  <c:v>0.85</c:v>
                </c:pt>
                <c:pt idx="1">
                  <c:v>0.96499999999999997</c:v>
                </c:pt>
              </c:numCache>
            </c:numRef>
          </c:val>
          <c:extLst xmlns:c16r2="http://schemas.microsoft.com/office/drawing/2015/06/chart">
            <c:ext xmlns:c16="http://schemas.microsoft.com/office/drawing/2014/chart" uri="{C3380CC4-5D6E-409C-BE32-E72D297353CC}">
              <c16:uniqueId val="{00000000-84ED-4694-939D-5D30C72A7F5A}"/>
            </c:ext>
          </c:extLst>
        </c:ser>
        <c:dLbls>
          <c:dLblPos val="ctr"/>
          <c:showLegendKey val="0"/>
          <c:showVal val="1"/>
          <c:showCatName val="0"/>
          <c:showSerName val="0"/>
          <c:showPercent val="0"/>
          <c:showBubbleSize val="0"/>
        </c:dLbls>
        <c:gapWidth val="219"/>
        <c:overlap val="-27"/>
        <c:axId val="112102784"/>
        <c:axId val="112110208"/>
        <c:extLst xmlns:c16r2="http://schemas.microsoft.com/office/drawing/2015/06/chart">
          <c:ext xmlns:c15="http://schemas.microsoft.com/office/drawing/2012/chart" uri="{02D57815-91ED-43cb-92C2-25804820EDAC}">
            <c15:filteredBarSeries>
              <c15:ser>
                <c:idx val="1"/>
                <c:order val="1"/>
                <c:tx>
                  <c:strRef>
                    <c:extLst xmlns:c16r2="http://schemas.microsoft.com/office/drawing/2015/06/chart">
                      <c:ext uri="{02D57815-91ED-43cb-92C2-25804820EDAC}">
                        <c15:formulaRef>
                          <c15:sqref>Sheet1!$O$26:$O$27</c15:sqref>
                        </c15:formulaRef>
                      </c:ext>
                    </c:extLst>
                    <c:strCache>
                      <c:ptCount val="2"/>
                      <c:pt idx="0">
                        <c:v>入力</c:v>
                      </c:pt>
                      <c:pt idx="1">
                        <c:v>前面</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ja-JP"/>
                    </a:p>
                  </c:txPr>
                  <c:dLblPos val="ctr"/>
                  <c:showLegendKey val="0"/>
                  <c:showVal val="1"/>
                  <c:showCatName val="0"/>
                  <c:showSerName val="0"/>
                  <c:showPercent val="0"/>
                  <c:showBubbleSize val="0"/>
                  <c:showLeaderLines val="0"/>
                  <c:extLst xmlns:c16r2="http://schemas.microsoft.com/office/drawing/2015/06/char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6r2="http://schemas.microsoft.com/office/drawing/2015/06/chart">
                      <c:ext uri="{02D57815-91ED-43cb-92C2-25804820EDAC}">
                        <c15:formulaRef>
                          <c15:sqref>Sheet1!$M$28:$M$29</c15:sqref>
                        </c15:formulaRef>
                      </c:ext>
                    </c:extLst>
                    <c:strCache>
                      <c:ptCount val="2"/>
                      <c:pt idx="0">
                        <c:v>前面学習</c:v>
                      </c:pt>
                      <c:pt idx="1">
                        <c:v>全周学習</c:v>
                      </c:pt>
                    </c:strCache>
                  </c:strRef>
                </c:cat>
                <c:val>
                  <c:numRef>
                    <c:extLst xmlns:c16r2="http://schemas.microsoft.com/office/drawing/2015/06/chart">
                      <c:ext uri="{02D57815-91ED-43cb-92C2-25804820EDAC}">
                        <c15:formulaRef>
                          <c15:sqref>Sheet1!$O$28:$O$29</c15:sqref>
                        </c15:formulaRef>
                      </c:ext>
                    </c:extLst>
                    <c:numCache>
                      <c:formatCode>0.0%</c:formatCode>
                      <c:ptCount val="2"/>
                      <c:pt idx="0">
                        <c:v>0.99</c:v>
                      </c:pt>
                      <c:pt idx="1">
                        <c:v>0.98499999999999999</c:v>
                      </c:pt>
                    </c:numCache>
                  </c:numRef>
                </c:val>
                <c:extLst xmlns:c16r2="http://schemas.microsoft.com/office/drawing/2015/06/chart">
                  <c:ext xmlns:c16="http://schemas.microsoft.com/office/drawing/2014/chart" uri="{C3380CC4-5D6E-409C-BE32-E72D297353CC}">
                    <c16:uniqueId val="{00000001-84ED-4694-939D-5D30C72A7F5A}"/>
                  </c:ext>
                </c:extLst>
              </c15:ser>
            </c15:filteredBarSeries>
          </c:ext>
        </c:extLst>
      </c:barChart>
      <c:catAx>
        <c:axId val="112102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ja-JP"/>
          </a:p>
        </c:txPr>
        <c:crossAx val="112110208"/>
        <c:crosses val="autoZero"/>
        <c:auto val="1"/>
        <c:lblAlgn val="ctr"/>
        <c:lblOffset val="100"/>
        <c:noMultiLvlLbl val="0"/>
      </c:catAx>
      <c:valAx>
        <c:axId val="112110208"/>
        <c:scaling>
          <c:orientation val="minMax"/>
          <c:max val="1"/>
          <c:min val="0.5"/>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ja-JP"/>
          </a:p>
        </c:txPr>
        <c:crossAx val="112102784"/>
        <c:crosses val="autoZero"/>
        <c:crossBetween val="between"/>
        <c:majorUnit val="0.1"/>
      </c:valAx>
      <c:spPr>
        <a:noFill/>
        <a:ln>
          <a:noFill/>
        </a:ln>
        <a:effectLst/>
      </c:spPr>
    </c:plotArea>
    <c:plotVisOnly val="1"/>
    <c:dispBlanksAs val="gap"/>
    <c:showDLblsOverMax val="0"/>
  </c:chart>
  <c:spPr>
    <a:noFill/>
    <a:ln>
      <a:noFill/>
    </a:ln>
    <a:effectLst/>
  </c:spPr>
  <c:txPr>
    <a:bodyPr/>
    <a:lstStyle/>
    <a:p>
      <a:pPr>
        <a:defRPr/>
      </a:pPr>
      <a:endParaRPr lang="ja-JP"/>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AFB72F-A597-514E-A3EB-2B97FDB1FB2E}" type="datetimeFigureOut">
              <a:rPr kumimoji="1" lang="ja-JP" altLang="en-US" smtClean="0"/>
              <a:t>2017/6/7</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56B2DC-23E6-1247-BABD-F93DAE0619EF}" type="slidenum">
              <a:rPr kumimoji="1" lang="ja-JP" altLang="en-US" smtClean="0"/>
              <a:t>‹#›</a:t>
            </a:fld>
            <a:endParaRPr kumimoji="1" lang="ja-JP" altLang="en-US"/>
          </a:p>
        </p:txBody>
      </p:sp>
    </p:spTree>
    <p:extLst>
      <p:ext uri="{BB962C8B-B14F-4D97-AF65-F5344CB8AC3E}">
        <p14:creationId xmlns:p14="http://schemas.microsoft.com/office/powerpoint/2010/main" val="9862513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同じサンプルを何度も提示した方がよいのか、</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多様なサンプルを利用した方がよいのかを調査</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１０００枚を５０万ループ学習させる組と、</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５０００枚を１０万ループ学習させる組</a:t>
            </a:r>
            <a:endParaRPr kumimoji="1" lang="en-US"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8CC2FF89-2C32-4CDE-B312-84ECEF521C16}" type="slidenum">
              <a:rPr kumimoji="1" lang="ja-JP" altLang="en-US" smtClean="0"/>
              <a:t>53</a:t>
            </a:fld>
            <a:endParaRPr kumimoji="1" lang="ja-JP" altLang="en-US" dirty="0"/>
          </a:p>
        </p:txBody>
      </p:sp>
    </p:spTree>
    <p:extLst>
      <p:ext uri="{BB962C8B-B14F-4D97-AF65-F5344CB8AC3E}">
        <p14:creationId xmlns:p14="http://schemas.microsoft.com/office/powerpoint/2010/main" val="1957789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95206E59-BBB2-DD41-A7B6-A22844281456}" type="slidenum">
              <a:rPr kumimoji="1" lang="ja-JP" altLang="en-US" smtClean="0"/>
              <a:t>63</a:t>
            </a:fld>
            <a:endParaRPr kumimoji="1" lang="ja-JP" altLang="en-US"/>
          </a:p>
        </p:txBody>
      </p:sp>
    </p:spTree>
    <p:extLst>
      <p:ext uri="{BB962C8B-B14F-4D97-AF65-F5344CB8AC3E}">
        <p14:creationId xmlns:p14="http://schemas.microsoft.com/office/powerpoint/2010/main" val="282609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95206E59-BBB2-DD41-A7B6-A22844281456}" type="slidenum">
              <a:rPr kumimoji="1" lang="ja-JP" altLang="en-US" smtClean="0"/>
              <a:t>64</a:t>
            </a:fld>
            <a:endParaRPr kumimoji="1" lang="ja-JP" altLang="en-US"/>
          </a:p>
        </p:txBody>
      </p:sp>
    </p:spTree>
    <p:extLst>
      <p:ext uri="{BB962C8B-B14F-4D97-AF65-F5344CB8AC3E}">
        <p14:creationId xmlns:p14="http://schemas.microsoft.com/office/powerpoint/2010/main" val="282609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95206E59-BBB2-DD41-A7B6-A22844281456}" type="slidenum">
              <a:rPr kumimoji="1" lang="ja-JP" altLang="en-US" smtClean="0"/>
              <a:t>65</a:t>
            </a:fld>
            <a:endParaRPr kumimoji="1" lang="ja-JP" altLang="en-US"/>
          </a:p>
        </p:txBody>
      </p:sp>
    </p:spTree>
    <p:extLst>
      <p:ext uri="{BB962C8B-B14F-4D97-AF65-F5344CB8AC3E}">
        <p14:creationId xmlns:p14="http://schemas.microsoft.com/office/powerpoint/2010/main" val="282609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95206E59-BBB2-DD41-A7B6-A22844281456}" type="slidenum">
              <a:rPr kumimoji="1" lang="ja-JP" altLang="en-US" smtClean="0"/>
              <a:t>66</a:t>
            </a:fld>
            <a:endParaRPr kumimoji="1" lang="ja-JP" altLang="en-US"/>
          </a:p>
        </p:txBody>
      </p:sp>
    </p:spTree>
    <p:extLst>
      <p:ext uri="{BB962C8B-B14F-4D97-AF65-F5344CB8AC3E}">
        <p14:creationId xmlns:p14="http://schemas.microsoft.com/office/powerpoint/2010/main" val="282609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95206E59-BBB2-DD41-A7B6-A22844281456}" type="slidenum">
              <a:rPr kumimoji="1" lang="ja-JP" altLang="en-US" smtClean="0"/>
              <a:t>67</a:t>
            </a:fld>
            <a:endParaRPr kumimoji="1" lang="ja-JP" altLang="en-US"/>
          </a:p>
        </p:txBody>
      </p:sp>
    </p:spTree>
    <p:extLst>
      <p:ext uri="{BB962C8B-B14F-4D97-AF65-F5344CB8AC3E}">
        <p14:creationId xmlns:p14="http://schemas.microsoft.com/office/powerpoint/2010/main" val="282609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95206E59-BBB2-DD41-A7B6-A22844281456}" type="slidenum">
              <a:rPr kumimoji="1" lang="ja-JP" altLang="en-US" smtClean="0"/>
              <a:t>68</a:t>
            </a:fld>
            <a:endParaRPr kumimoji="1" lang="ja-JP" altLang="en-US"/>
          </a:p>
        </p:txBody>
      </p:sp>
    </p:spTree>
    <p:extLst>
      <p:ext uri="{BB962C8B-B14F-4D97-AF65-F5344CB8AC3E}">
        <p14:creationId xmlns:p14="http://schemas.microsoft.com/office/powerpoint/2010/main" val="282609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95206E59-BBB2-DD41-A7B6-A22844281456}" type="slidenum">
              <a:rPr kumimoji="1" lang="ja-JP" altLang="en-US" smtClean="0"/>
              <a:t>69</a:t>
            </a:fld>
            <a:endParaRPr kumimoji="1" lang="ja-JP" altLang="en-US"/>
          </a:p>
        </p:txBody>
      </p:sp>
    </p:spTree>
    <p:extLst>
      <p:ext uri="{BB962C8B-B14F-4D97-AF65-F5344CB8AC3E}">
        <p14:creationId xmlns:p14="http://schemas.microsoft.com/office/powerpoint/2010/main" val="282609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95206E59-BBB2-DD41-A7B6-A22844281456}" type="slidenum">
              <a:rPr kumimoji="1" lang="ja-JP" altLang="en-US" smtClean="0"/>
              <a:t>70</a:t>
            </a:fld>
            <a:endParaRPr kumimoji="1" lang="ja-JP" altLang="en-US"/>
          </a:p>
        </p:txBody>
      </p:sp>
    </p:spTree>
    <p:extLst>
      <p:ext uri="{BB962C8B-B14F-4D97-AF65-F5344CB8AC3E}">
        <p14:creationId xmlns:p14="http://schemas.microsoft.com/office/powerpoint/2010/main" val="282609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95206E59-BBB2-DD41-A7B6-A22844281456}" type="slidenum">
              <a:rPr kumimoji="1" lang="ja-JP" altLang="en-US" smtClean="0"/>
              <a:t>71</a:t>
            </a:fld>
            <a:endParaRPr kumimoji="1" lang="ja-JP" altLang="en-US"/>
          </a:p>
        </p:txBody>
      </p:sp>
    </p:spTree>
    <p:extLst>
      <p:ext uri="{BB962C8B-B14F-4D97-AF65-F5344CB8AC3E}">
        <p14:creationId xmlns:p14="http://schemas.microsoft.com/office/powerpoint/2010/main" val="282609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95206E59-BBB2-DD41-A7B6-A22844281456}" type="slidenum">
              <a:rPr kumimoji="1" lang="ja-JP" altLang="en-US" smtClean="0"/>
              <a:t>72</a:t>
            </a:fld>
            <a:endParaRPr kumimoji="1" lang="ja-JP" altLang="en-US"/>
          </a:p>
        </p:txBody>
      </p:sp>
    </p:spTree>
    <p:extLst>
      <p:ext uri="{BB962C8B-B14F-4D97-AF65-F5344CB8AC3E}">
        <p14:creationId xmlns:p14="http://schemas.microsoft.com/office/powerpoint/2010/main" val="282609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en-US" dirty="0" smtClean="0"/>
              <a:t>ケース</a:t>
            </a:r>
            <a:r>
              <a:rPr kumimoji="1" lang="ja-JP" altLang="en-US" dirty="0"/>
              <a:t>２では</a:t>
            </a:r>
            <a:r>
              <a:rPr kumimoji="1" lang="ja-JP" altLang="en-US" dirty="0" smtClean="0"/>
              <a:t>、</a:t>
            </a:r>
            <a:endParaRPr kumimoji="1" lang="en-US" altLang="ja-JP" dirty="0" smtClean="0"/>
          </a:p>
          <a:p>
            <a:r>
              <a:rPr kumimoji="1" lang="ja-JP" altLang="en-US" dirty="0" smtClean="0"/>
              <a:t>５０００枚</a:t>
            </a:r>
            <a:r>
              <a:rPr kumimoji="1" lang="en-US" altLang="ja-JP" dirty="0"/>
              <a:t>×</a:t>
            </a:r>
            <a:r>
              <a:rPr kumimoji="1" lang="ja-JP" altLang="en-US" dirty="0"/>
              <a:t>１０万ループ学習させたものは</a:t>
            </a:r>
            <a:r>
              <a:rPr kumimoji="1" lang="en-US" altLang="ja-JP" dirty="0"/>
              <a:t>98%</a:t>
            </a:r>
            <a:r>
              <a:rPr kumimoji="1" lang="ja-JP" altLang="en-US" dirty="0"/>
              <a:t>の正答率でしたが、</a:t>
            </a:r>
            <a:endParaRPr kumimoji="1" lang="en-US" altLang="ja-JP" dirty="0"/>
          </a:p>
          <a:p>
            <a:r>
              <a:rPr kumimoji="1" lang="ja-JP" altLang="en-US" dirty="0"/>
              <a:t>１０００枚</a:t>
            </a:r>
            <a:r>
              <a:rPr kumimoji="1" lang="en-US" altLang="ja-JP" dirty="0"/>
              <a:t>×</a:t>
            </a:r>
            <a:r>
              <a:rPr kumimoji="1" lang="ja-JP" altLang="en-US" dirty="0"/>
              <a:t>５０万ループ学習させたものに正答</a:t>
            </a:r>
            <a:r>
              <a:rPr kumimoji="1" lang="ja-JP" altLang="en-US" dirty="0" smtClean="0"/>
              <a:t>はありませんでした。</a:t>
            </a:r>
            <a:endParaRPr kumimoji="1" lang="ja-JP" altLang="en-US" dirty="0"/>
          </a:p>
        </p:txBody>
      </p:sp>
      <p:sp>
        <p:nvSpPr>
          <p:cNvPr id="4" name="スライド番号プレースホルダー 3"/>
          <p:cNvSpPr>
            <a:spLocks noGrp="1"/>
          </p:cNvSpPr>
          <p:nvPr>
            <p:ph type="sldNum" sz="quarter" idx="10"/>
          </p:nvPr>
        </p:nvSpPr>
        <p:spPr/>
        <p:txBody>
          <a:bodyPr/>
          <a:lstStyle/>
          <a:p>
            <a:fld id="{8CC2FF89-2C32-4CDE-B312-84ECEF521C16}" type="slidenum">
              <a:rPr kumimoji="1" lang="ja-JP" altLang="en-US" smtClean="0"/>
              <a:t>54</a:t>
            </a:fld>
            <a:endParaRPr kumimoji="1" lang="ja-JP" altLang="en-US" dirty="0"/>
          </a:p>
        </p:txBody>
      </p:sp>
    </p:spTree>
    <p:extLst>
      <p:ext uri="{BB962C8B-B14F-4D97-AF65-F5344CB8AC3E}">
        <p14:creationId xmlns:p14="http://schemas.microsoft.com/office/powerpoint/2010/main" val="1733263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95206E59-BBB2-DD41-A7B6-A22844281456}" type="slidenum">
              <a:rPr kumimoji="1" lang="ja-JP" altLang="en-US" smtClean="0"/>
              <a:t>73</a:t>
            </a:fld>
            <a:endParaRPr kumimoji="1" lang="ja-JP" altLang="en-US"/>
          </a:p>
        </p:txBody>
      </p:sp>
    </p:spTree>
    <p:extLst>
      <p:ext uri="{BB962C8B-B14F-4D97-AF65-F5344CB8AC3E}">
        <p14:creationId xmlns:p14="http://schemas.microsoft.com/office/powerpoint/2010/main" val="282609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95206E59-BBB2-DD41-A7B6-A22844281456}" type="slidenum">
              <a:rPr kumimoji="1" lang="ja-JP" altLang="en-US" smtClean="0"/>
              <a:t>74</a:t>
            </a:fld>
            <a:endParaRPr kumimoji="1" lang="ja-JP" altLang="en-US"/>
          </a:p>
        </p:txBody>
      </p:sp>
    </p:spTree>
    <p:extLst>
      <p:ext uri="{BB962C8B-B14F-4D97-AF65-F5344CB8AC3E}">
        <p14:creationId xmlns:p14="http://schemas.microsoft.com/office/powerpoint/2010/main" val="282609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95206E59-BBB2-DD41-A7B6-A22844281456}" type="slidenum">
              <a:rPr kumimoji="1" lang="ja-JP" altLang="en-US" smtClean="0"/>
              <a:t>75</a:t>
            </a:fld>
            <a:endParaRPr kumimoji="1" lang="ja-JP" altLang="en-US"/>
          </a:p>
        </p:txBody>
      </p:sp>
    </p:spTree>
    <p:extLst>
      <p:ext uri="{BB962C8B-B14F-4D97-AF65-F5344CB8AC3E}">
        <p14:creationId xmlns:p14="http://schemas.microsoft.com/office/powerpoint/2010/main" val="2826092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作成するニューラルネットワークの構造は各シンボルに対応した信号を入力するシンボル層と頻出シンボル列が入力されると出力をする出力層の２層からなります。</a:t>
            </a:r>
            <a:endParaRPr kumimoji="1" lang="en-US" altLang="ja-JP" dirty="0" smtClean="0"/>
          </a:p>
          <a:p>
            <a:r>
              <a:rPr kumimoji="1" lang="ja-JP" altLang="en-US" dirty="0" smtClean="0"/>
              <a:t>詳しい説明をシンボル層、出力層の順にしていきます。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5206E59-BBB2-DD41-A7B6-A22844281456}" type="slidenum">
              <a:rPr kumimoji="1" lang="ja-JP" altLang="en-US" smtClean="0"/>
              <a:t>76</a:t>
            </a:fld>
            <a:endParaRPr kumimoji="1" lang="ja-JP" altLang="en-US"/>
          </a:p>
        </p:txBody>
      </p:sp>
    </p:spTree>
    <p:extLst>
      <p:ext uri="{BB962C8B-B14F-4D97-AF65-F5344CB8AC3E}">
        <p14:creationId xmlns:p14="http://schemas.microsoft.com/office/powerpoint/2010/main" val="3919543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シンボル層は各シンボルに対応するユニットを用意し、それぞれ抽出したい頻出シンボル列の長さ分用意します。</a:t>
            </a:r>
            <a:endParaRPr kumimoji="1" lang="en-US" altLang="ja-JP" dirty="0" smtClean="0"/>
          </a:p>
          <a:p>
            <a:r>
              <a:rPr kumimoji="1" lang="ja-JP" altLang="en-US" dirty="0" smtClean="0"/>
              <a:t>各シンボルに対応した信号が左から１シンボルごとに入力されて、１シンボル入力される毎に右に伝搬します。</a:t>
            </a:r>
            <a:endParaRPr kumimoji="1" lang="en-US" altLang="ja-JP" dirty="0" smtClean="0"/>
          </a:p>
          <a:p>
            <a:r>
              <a:rPr kumimoji="1" lang="ja-JP" altLang="en-US" dirty="0" smtClean="0"/>
              <a:t>すると「</a:t>
            </a:r>
            <a:r>
              <a:rPr kumimoji="1" lang="en-US" altLang="ja-JP" dirty="0" smtClean="0"/>
              <a:t>AAB</a:t>
            </a:r>
            <a:r>
              <a:rPr kumimoji="1" lang="ja-JP" altLang="en-US" dirty="0" smtClean="0"/>
              <a:t>」と入力すると１番目の</a:t>
            </a:r>
            <a:r>
              <a:rPr kumimoji="1" lang="en-US" altLang="ja-JP" dirty="0" smtClean="0"/>
              <a:t>A</a:t>
            </a:r>
            <a:r>
              <a:rPr kumimoji="1" lang="ja-JP" altLang="en-US" dirty="0" smtClean="0"/>
              <a:t>がここ、２番目の</a:t>
            </a:r>
            <a:r>
              <a:rPr kumimoji="1" lang="en-US" altLang="ja-JP" dirty="0" smtClean="0"/>
              <a:t>A</a:t>
            </a:r>
            <a:r>
              <a:rPr kumimoji="1" lang="ja-JP" altLang="en-US" dirty="0" smtClean="0"/>
              <a:t>がここ、３番目の</a:t>
            </a:r>
            <a:r>
              <a:rPr kumimoji="1" lang="en-US" altLang="ja-JP" dirty="0" smtClean="0"/>
              <a:t>B</a:t>
            </a:r>
            <a:r>
              <a:rPr kumimoji="1" lang="ja-JP" altLang="en-US" dirty="0" smtClean="0"/>
              <a:t>がここ</a:t>
            </a:r>
            <a:endParaRPr kumimoji="1" lang="en-US" altLang="ja-JP" dirty="0" smtClean="0"/>
          </a:p>
          <a:p>
            <a:r>
              <a:rPr kumimoji="1" lang="ja-JP" altLang="en-US" dirty="0" err="1" smtClean="0"/>
              <a:t>、</a:t>
            </a:r>
            <a:r>
              <a:rPr kumimoji="1" lang="ja-JP" altLang="en-US" dirty="0" smtClean="0"/>
              <a:t>とこのようにユニットが発火します。また</a:t>
            </a:r>
            <a:r>
              <a:rPr kumimoji="1" lang="en-US" altLang="ja-JP" dirty="0" smtClean="0"/>
              <a:t>A</a:t>
            </a:r>
            <a:r>
              <a:rPr kumimoji="1" lang="ja-JP" altLang="en-US" dirty="0" smtClean="0"/>
              <a:t>が入力されるとこのように発火します。シンボル層内ではこのように入力されたシンボル列に対応するパターンの発火をします。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5206E59-BBB2-DD41-A7B6-A22844281456}" type="slidenum">
              <a:rPr kumimoji="1" lang="ja-JP" altLang="en-US" smtClean="0"/>
              <a:t>77</a:t>
            </a:fld>
            <a:endParaRPr kumimoji="1" lang="ja-JP" altLang="en-US"/>
          </a:p>
        </p:txBody>
      </p:sp>
    </p:spTree>
    <p:extLst>
      <p:ext uri="{BB962C8B-B14F-4D97-AF65-F5344CB8AC3E}">
        <p14:creationId xmlns:p14="http://schemas.microsoft.com/office/powerpoint/2010/main" val="3323520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次に出力ユニットについてですが、出力ユニットにはスパイキングニューロンの一つである。</a:t>
            </a:r>
            <a:r>
              <a:rPr kumimoji="1" lang="en-US" altLang="ja-JP" dirty="0" smtClean="0"/>
              <a:t>Leaky</a:t>
            </a:r>
            <a:r>
              <a:rPr kumimoji="1" lang="en-US" altLang="ja-JP" baseline="0" dirty="0" smtClean="0"/>
              <a:t> Integrate-</a:t>
            </a:r>
            <a:r>
              <a:rPr kumimoji="1" lang="en-US" altLang="ja-JP" baseline="0" dirty="0" err="1" smtClean="0"/>
              <a:t>andFire</a:t>
            </a:r>
            <a:r>
              <a:rPr kumimoji="1" lang="ja-JP" altLang="en-US" baseline="0" dirty="0" smtClean="0"/>
              <a:t>モデル</a:t>
            </a:r>
            <a:r>
              <a:rPr kumimoji="1" lang="en-US" altLang="ja-JP" baseline="0" dirty="0" smtClean="0"/>
              <a:t>LIF</a:t>
            </a:r>
            <a:r>
              <a:rPr kumimoji="1" lang="ja-JP" altLang="en-US" baseline="0" dirty="0" smtClean="0"/>
              <a:t>モデルを用いります。出力ユニットに</a:t>
            </a:r>
            <a:r>
              <a:rPr kumimoji="1" lang="en-US" altLang="ja-JP" baseline="0" dirty="0" smtClean="0"/>
              <a:t>LIF</a:t>
            </a:r>
            <a:r>
              <a:rPr kumimoji="1" lang="ja-JP" altLang="en-US" baseline="0" dirty="0" smtClean="0"/>
              <a:t>を用いることで頻出なシンボルではなく頻出な順序シンボル列のみ抽出することができます。</a:t>
            </a:r>
            <a:endParaRPr kumimoji="1" lang="en-US" altLang="ja-JP" baseline="0" dirty="0" smtClean="0"/>
          </a:p>
          <a:p>
            <a:r>
              <a:rPr kumimoji="1" lang="ja-JP" altLang="en-US" baseline="0" dirty="0" smtClean="0"/>
              <a:t>また、シンボル層から出力層への結合は全結合で、出力層内では側抑制をしています。側抑制を用いる理由は、</a:t>
            </a:r>
            <a:endParaRPr kumimoji="1" lang="en-US" altLang="ja-JP" baseline="0" dirty="0" smtClean="0"/>
          </a:p>
          <a:p>
            <a:r>
              <a:rPr kumimoji="1" lang="ja-JP" altLang="en-US" dirty="0" smtClean="0"/>
              <a:t>複数の出力ユニットが同じ順序シンボル列を抽出しないようにするためです。</a:t>
            </a:r>
            <a:endParaRPr kumimoji="1" lang="ja-JP" altLang="en-US" dirty="0"/>
          </a:p>
        </p:txBody>
      </p:sp>
      <p:sp>
        <p:nvSpPr>
          <p:cNvPr id="4" name="スライド番号プレースホルダー 3"/>
          <p:cNvSpPr>
            <a:spLocks noGrp="1"/>
          </p:cNvSpPr>
          <p:nvPr>
            <p:ph type="sldNum" sz="quarter" idx="10"/>
          </p:nvPr>
        </p:nvSpPr>
        <p:spPr/>
        <p:txBody>
          <a:bodyPr/>
          <a:lstStyle/>
          <a:p>
            <a:fld id="{95206E59-BBB2-DD41-A7B6-A22844281456}" type="slidenum">
              <a:rPr kumimoji="1" lang="ja-JP" altLang="en-US" smtClean="0"/>
              <a:t>78</a:t>
            </a:fld>
            <a:endParaRPr kumimoji="1" lang="ja-JP" altLang="en-US"/>
          </a:p>
        </p:txBody>
      </p:sp>
    </p:spTree>
    <p:extLst>
      <p:ext uri="{BB962C8B-B14F-4D97-AF65-F5344CB8AC3E}">
        <p14:creationId xmlns:p14="http://schemas.microsoft.com/office/powerpoint/2010/main" val="672024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撮影された角度が認識率</a:t>
            </a:r>
            <a:r>
              <a:rPr kumimoji="1" lang="ja-JP" altLang="en-US" sz="1200" kern="1200" dirty="0" smtClean="0">
                <a:solidFill>
                  <a:schemeClr val="tx1"/>
                </a:solidFill>
                <a:effectLst/>
                <a:latin typeface="+mn-lt"/>
                <a:ea typeface="+mn-ea"/>
                <a:cs typeface="+mn-cs"/>
              </a:rPr>
              <a:t>に～</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１方向からのみ撮影されたもの</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全方向から撮影されたもの</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8CC2FF89-2C32-4CDE-B312-84ECEF521C16}" type="slidenum">
              <a:rPr kumimoji="1" lang="ja-JP" altLang="en-US" smtClean="0"/>
              <a:t>55</a:t>
            </a:fld>
            <a:endParaRPr kumimoji="1" lang="ja-JP" altLang="en-US" dirty="0"/>
          </a:p>
        </p:txBody>
      </p:sp>
    </p:spTree>
    <p:extLst>
      <p:ext uri="{BB962C8B-B14F-4D97-AF65-F5344CB8AC3E}">
        <p14:creationId xmlns:p14="http://schemas.microsoft.com/office/powerpoint/2010/main" val="633393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8CC2FF89-2C32-4CDE-B312-84ECEF521C16}" type="slidenum">
              <a:rPr kumimoji="1" lang="ja-JP" altLang="en-US" smtClean="0"/>
              <a:t>56</a:t>
            </a:fld>
            <a:endParaRPr kumimoji="1" lang="ja-JP" altLang="en-US" dirty="0"/>
          </a:p>
        </p:txBody>
      </p:sp>
    </p:spTree>
    <p:extLst>
      <p:ext uri="{BB962C8B-B14F-4D97-AF65-F5344CB8AC3E}">
        <p14:creationId xmlns:p14="http://schemas.microsoft.com/office/powerpoint/2010/main" val="506542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撮影された角度が認識率</a:t>
            </a:r>
            <a:r>
              <a:rPr kumimoji="1" lang="ja-JP" altLang="en-US" sz="1200" kern="1200" dirty="0" smtClean="0">
                <a:solidFill>
                  <a:schemeClr val="tx1"/>
                </a:solidFill>
                <a:effectLst/>
                <a:latin typeface="+mn-lt"/>
                <a:ea typeface="+mn-ea"/>
                <a:cs typeface="+mn-cs"/>
              </a:rPr>
              <a:t>に～</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１方向からのみ撮影されたもの</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全方向から撮影されたもの</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8CC2FF89-2C32-4CDE-B312-84ECEF521C16}" type="slidenum">
              <a:rPr kumimoji="1" lang="ja-JP" altLang="en-US" smtClean="0"/>
              <a:t>57</a:t>
            </a:fld>
            <a:endParaRPr kumimoji="1" lang="ja-JP" altLang="en-US" dirty="0"/>
          </a:p>
        </p:txBody>
      </p:sp>
    </p:spTree>
    <p:extLst>
      <p:ext uri="{BB962C8B-B14F-4D97-AF65-F5344CB8AC3E}">
        <p14:creationId xmlns:p14="http://schemas.microsoft.com/office/powerpoint/2010/main" val="633393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近年、時系列の信号から情報を取り出すことが求められている</a:t>
            </a:r>
            <a:endParaRPr kumimoji="1" lang="en-US" altLang="ja-JP" dirty="0" smtClean="0"/>
          </a:p>
          <a:p>
            <a:r>
              <a:rPr kumimoji="1" lang="ja-JP" altLang="en-US" dirty="0" smtClean="0"/>
              <a:t>子供に物を覚えさせるときに、みかんを見せて</a:t>
            </a:r>
            <a:endParaRPr kumimoji="1" lang="en-US" altLang="ja-JP" dirty="0" smtClean="0"/>
          </a:p>
          <a:p>
            <a:r>
              <a:rPr kumimoji="1" lang="ja-JP" altLang="en-US" dirty="0" smtClean="0"/>
              <a:t>「これはみかん、みかんですよ、みかん」とみかんという単語をたくさんいうと「みかん」を学習する</a:t>
            </a:r>
            <a:endParaRPr kumimoji="1" lang="en-US" altLang="ja-JP" dirty="0" smtClean="0"/>
          </a:p>
          <a:p>
            <a:r>
              <a:rPr kumimoji="1" lang="ja-JP" altLang="en-US" dirty="0" smtClean="0"/>
              <a:t>このような学習を再現させたい</a:t>
            </a:r>
            <a:endParaRPr kumimoji="1" lang="en-US" altLang="ja-JP" dirty="0" smtClean="0"/>
          </a:p>
          <a:p>
            <a:r>
              <a:rPr kumimoji="1" lang="ja-JP" altLang="en-US" dirty="0" smtClean="0"/>
              <a:t>反応について詳しくいうと、「み」から「か」そして「ん」と入力される時系列シンボル列に反応する</a:t>
            </a:r>
            <a:endParaRPr kumimoji="1" lang="en-US" altLang="ja-JP" dirty="0" smtClean="0"/>
          </a:p>
          <a:p>
            <a:r>
              <a:rPr kumimoji="1" lang="ja-JP" altLang="en-US" dirty="0" smtClean="0"/>
              <a:t>本研究では文字情報だけでなく、音声や行動なども時系列シンボルとして考え処理する</a:t>
            </a:r>
            <a:endParaRPr kumimoji="1" lang="ja-JP" altLang="en-US" dirty="0"/>
          </a:p>
        </p:txBody>
      </p:sp>
      <p:sp>
        <p:nvSpPr>
          <p:cNvPr id="4" name="スライド番号プレースホルダー 3"/>
          <p:cNvSpPr>
            <a:spLocks noGrp="1"/>
          </p:cNvSpPr>
          <p:nvPr>
            <p:ph type="sldNum" sz="quarter" idx="10"/>
          </p:nvPr>
        </p:nvSpPr>
        <p:spPr/>
        <p:txBody>
          <a:bodyPr/>
          <a:lstStyle/>
          <a:p>
            <a:fld id="{95206E59-BBB2-DD41-A7B6-A22844281456}" type="slidenum">
              <a:rPr kumimoji="1" lang="ja-JP" altLang="en-US" smtClean="0"/>
              <a:t>59</a:t>
            </a:fld>
            <a:endParaRPr kumimoji="1" lang="ja-JP" altLang="en-US"/>
          </a:p>
        </p:txBody>
      </p:sp>
    </p:spTree>
    <p:extLst>
      <p:ext uri="{BB962C8B-B14F-4D97-AF65-F5344CB8AC3E}">
        <p14:creationId xmlns:p14="http://schemas.microsoft.com/office/powerpoint/2010/main" val="3987417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本研究の目的は時系列シンボルから頻出の部分シンボル列を抽出することである</a:t>
            </a:r>
            <a:endParaRPr kumimoji="1" lang="en-US" altLang="ja-JP" dirty="0" smtClean="0"/>
          </a:p>
          <a:p>
            <a:r>
              <a:rPr kumimoji="1" lang="ja-JP" altLang="en-US" dirty="0" smtClean="0"/>
              <a:t>例えば「み　みかんみ　かん　みかん」と一つずつ提示すると、多かった「みかん」という部分シンボル列を学習して</a:t>
            </a:r>
            <a:endParaRPr kumimoji="1" lang="en-US" altLang="ja-JP" dirty="0" smtClean="0"/>
          </a:p>
          <a:p>
            <a:r>
              <a:rPr kumimoji="1" lang="ja-JP" altLang="en-US" dirty="0" smtClean="0"/>
              <a:t>「　かみかん」の「みかん」に反応する</a:t>
            </a:r>
            <a:endParaRPr kumimoji="1" lang="en-US" altLang="ja-JP" dirty="0" smtClean="0"/>
          </a:p>
          <a:p>
            <a:r>
              <a:rPr kumimoji="1" lang="ja-JP" altLang="en-US" dirty="0" smtClean="0"/>
              <a:t>その際の条件２つで、１つ目は各シンボルを入力する毎に、抽出処理を行なう</a:t>
            </a:r>
            <a:endParaRPr kumimoji="1" lang="en-US" altLang="ja-JP" dirty="0" smtClean="0"/>
          </a:p>
          <a:p>
            <a:r>
              <a:rPr kumimoji="1" lang="ja-JP" altLang="en-US" dirty="0" smtClean="0"/>
              <a:t>２つ目は、いまは、みかんが多いですがいずれみかんの出現頻度が減って「ぶどう」というが増えたら、</a:t>
            </a:r>
            <a:endParaRPr kumimoji="1" lang="en-US" altLang="ja-JP" dirty="0" smtClean="0"/>
          </a:p>
          <a:p>
            <a:r>
              <a:rPr kumimoji="1" lang="ja-JP" altLang="en-US" dirty="0" smtClean="0"/>
              <a:t>「みかん」に反応せず「ぶどう」に反応する</a:t>
            </a:r>
            <a:endParaRPr kumimoji="1" lang="en-US" altLang="ja-JP" dirty="0" smtClean="0"/>
          </a:p>
          <a:p>
            <a:r>
              <a:rPr kumimoji="1" lang="ja-JP" altLang="en-US" dirty="0" smtClean="0"/>
              <a:t>このような頻度の変化にも対応できることです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5206E59-BBB2-DD41-A7B6-A22844281456}" type="slidenum">
              <a:rPr kumimoji="1" lang="ja-JP" altLang="en-US" smtClean="0"/>
              <a:t>60</a:t>
            </a:fld>
            <a:endParaRPr kumimoji="1" lang="ja-JP" altLang="en-US"/>
          </a:p>
        </p:txBody>
      </p:sp>
    </p:spTree>
    <p:extLst>
      <p:ext uri="{BB962C8B-B14F-4D97-AF65-F5344CB8AC3E}">
        <p14:creationId xmlns:p14="http://schemas.microsoft.com/office/powerpoint/2010/main" val="2654754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95206E59-BBB2-DD41-A7B6-A22844281456}" type="slidenum">
              <a:rPr kumimoji="1" lang="ja-JP" altLang="en-US" smtClean="0"/>
              <a:t>61</a:t>
            </a:fld>
            <a:endParaRPr kumimoji="1" lang="ja-JP" altLang="en-US"/>
          </a:p>
        </p:txBody>
      </p:sp>
    </p:spTree>
    <p:extLst>
      <p:ext uri="{BB962C8B-B14F-4D97-AF65-F5344CB8AC3E}">
        <p14:creationId xmlns:p14="http://schemas.microsoft.com/office/powerpoint/2010/main" val="282609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95206E59-BBB2-DD41-A7B6-A22844281456}" type="slidenum">
              <a:rPr kumimoji="1" lang="ja-JP" altLang="en-US" smtClean="0"/>
              <a:t>62</a:t>
            </a:fld>
            <a:endParaRPr kumimoji="1" lang="ja-JP" altLang="en-US"/>
          </a:p>
        </p:txBody>
      </p:sp>
    </p:spTree>
    <p:extLst>
      <p:ext uri="{BB962C8B-B14F-4D97-AF65-F5344CB8AC3E}">
        <p14:creationId xmlns:p14="http://schemas.microsoft.com/office/powerpoint/2010/main" val="282609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06599F18-5AEB-6841-A2A0-D48041A4F00D}" type="datetimeFigureOut">
              <a:rPr kumimoji="1" lang="ja-JP" altLang="en-US" smtClean="0"/>
              <a:t>2017/6/7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045E6E-CB3C-D745-ADF7-2EF3B00E8196}"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06599F18-5AEB-6841-A2A0-D48041A4F00D}" type="datetimeFigureOut">
              <a:rPr kumimoji="1" lang="ja-JP" altLang="en-US" smtClean="0"/>
              <a:t>2017/6/7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045E6E-CB3C-D745-ADF7-2EF3B00E8196}"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06599F18-5AEB-6841-A2A0-D48041A4F00D}" type="datetimeFigureOut">
              <a:rPr kumimoji="1" lang="ja-JP" altLang="en-US" smtClean="0"/>
              <a:t>2017/6/7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045E6E-CB3C-D745-ADF7-2EF3B00E8196}"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06599F18-5AEB-6841-A2A0-D48041A4F00D}" type="datetimeFigureOut">
              <a:rPr kumimoji="1" lang="ja-JP" altLang="en-US" smtClean="0"/>
              <a:t>2017/6/7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045E6E-CB3C-D745-ADF7-2EF3B00E8196}"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06599F18-5AEB-6841-A2A0-D48041A4F00D}" type="datetimeFigureOut">
              <a:rPr kumimoji="1" lang="ja-JP" altLang="en-US" smtClean="0"/>
              <a:t>2017/6/7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C045E6E-CB3C-D745-ADF7-2EF3B00E8196}"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06599F18-5AEB-6841-A2A0-D48041A4F00D}" type="datetimeFigureOut">
              <a:rPr kumimoji="1" lang="ja-JP" altLang="en-US" smtClean="0"/>
              <a:t>2017/6/7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C045E6E-CB3C-D745-ADF7-2EF3B00E8196}"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06599F18-5AEB-6841-A2A0-D48041A4F00D}" type="datetimeFigureOut">
              <a:rPr kumimoji="1" lang="ja-JP" altLang="en-US" smtClean="0"/>
              <a:t>2017/6/7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C045E6E-CB3C-D745-ADF7-2EF3B00E8196}"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06599F18-5AEB-6841-A2A0-D48041A4F00D}" type="datetimeFigureOut">
              <a:rPr kumimoji="1" lang="ja-JP" altLang="en-US" smtClean="0"/>
              <a:t>2017/6/7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C045E6E-CB3C-D745-ADF7-2EF3B00E8196}"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599F18-5AEB-6841-A2A0-D48041A4F00D}" type="datetimeFigureOut">
              <a:rPr kumimoji="1" lang="ja-JP" altLang="en-US" smtClean="0"/>
              <a:t>2017/6/7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C045E6E-CB3C-D745-ADF7-2EF3B00E8196}"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06599F18-5AEB-6841-A2A0-D48041A4F00D}" type="datetimeFigureOut">
              <a:rPr kumimoji="1" lang="ja-JP" altLang="en-US" smtClean="0"/>
              <a:t>2017/6/7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C045E6E-CB3C-D745-ADF7-2EF3B00E8196}"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プレースホルダーまでドラッグするかアイコンをクリックして図を追加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06599F18-5AEB-6841-A2A0-D48041A4F00D}" type="datetimeFigureOut">
              <a:rPr kumimoji="1" lang="ja-JP" altLang="en-US" smtClean="0"/>
              <a:t>2017/6/7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C045E6E-CB3C-D745-ADF7-2EF3B00E8196}"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99F18-5AEB-6841-A2A0-D48041A4F00D}" type="datetimeFigureOut">
              <a:rPr kumimoji="1" lang="ja-JP" altLang="en-US" smtClean="0"/>
              <a:t>2017/6/7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045E6E-CB3C-D745-ADF7-2EF3B00E8196}" type="slidenum">
              <a:rPr kumimoji="1" lang="ja-JP" altLang="en-US" smtClean="0"/>
              <a:t>‹#›</a:t>
            </a:fld>
            <a:endParaRPr kumimoji="1" lang="ja-JP" altLang="en-US"/>
          </a:p>
        </p:txBody>
      </p:sp>
    </p:spTree>
    <p:extLst>
      <p:ext uri="{BB962C8B-B14F-4D97-AF65-F5344CB8AC3E}">
        <p14:creationId xmlns:p14="http://schemas.microsoft.com/office/powerpoint/2010/main" val="2880588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1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5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jpeg"/></Relationships>
</file>

<file path=ppt/slides/_rels/slide5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5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人工知能入門</a:t>
            </a:r>
            <a:endParaRPr kumimoji="1" lang="ja-JP" altLang="en-US" dirty="0"/>
          </a:p>
        </p:txBody>
      </p:sp>
      <p:sp>
        <p:nvSpPr>
          <p:cNvPr id="3" name="サブタイトル 2"/>
          <p:cNvSpPr>
            <a:spLocks noGrp="1"/>
          </p:cNvSpPr>
          <p:nvPr>
            <p:ph type="subTitle" idx="1"/>
          </p:nvPr>
        </p:nvSpPr>
        <p:spPr/>
        <p:txBody>
          <a:bodyPr/>
          <a:lstStyle/>
          <a:p>
            <a:endParaRPr kumimoji="1" lang="en-US" altLang="ja-JP" dirty="0" smtClean="0"/>
          </a:p>
          <a:p>
            <a:r>
              <a:rPr kumimoji="1" lang="ja-JP" altLang="en-US" dirty="0" smtClean="0"/>
              <a:t>通信ネットワーク工学科</a:t>
            </a:r>
            <a:endParaRPr kumimoji="1" lang="en-US" altLang="ja-JP" dirty="0" smtClean="0"/>
          </a:p>
          <a:p>
            <a:r>
              <a:rPr lang="ja-JP" altLang="en-US" dirty="0" smtClean="0"/>
              <a:t>森田直樹</a:t>
            </a:r>
            <a:endParaRPr kumimoji="1" lang="ja-JP" altLang="en-US" dirty="0"/>
          </a:p>
        </p:txBody>
      </p:sp>
    </p:spTree>
    <p:extLst>
      <p:ext uri="{BB962C8B-B14F-4D97-AF65-F5344CB8AC3E}">
        <p14:creationId xmlns:p14="http://schemas.microsoft.com/office/powerpoint/2010/main" val="8336735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発表の流れ</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自己紹介</a:t>
            </a:r>
            <a:endParaRPr kumimoji="1" lang="en-US" altLang="ja-JP" dirty="0" smtClean="0"/>
          </a:p>
          <a:p>
            <a:r>
              <a:rPr lang="ja-JP" altLang="en-US" dirty="0" smtClean="0"/>
              <a:t>人間の脳とは</a:t>
            </a:r>
            <a:endParaRPr lang="en-US" altLang="ja-JP" dirty="0" smtClean="0"/>
          </a:p>
          <a:p>
            <a:r>
              <a:rPr lang="ja-JP" altLang="en-US" dirty="0" smtClean="0">
                <a:solidFill>
                  <a:srgbClr val="FF0000"/>
                </a:solidFill>
              </a:rPr>
              <a:t>ニューラルネットワーク入門</a:t>
            </a:r>
            <a:endParaRPr lang="en-US" altLang="ja-JP" dirty="0" smtClean="0">
              <a:solidFill>
                <a:srgbClr val="FF0000"/>
              </a:solidFill>
            </a:endParaRPr>
          </a:p>
          <a:p>
            <a:r>
              <a:rPr lang="ja-JP" altLang="en-US" dirty="0" smtClean="0"/>
              <a:t>演習</a:t>
            </a:r>
            <a:endParaRPr lang="en-US" altLang="ja-JP" dirty="0" smtClean="0"/>
          </a:p>
          <a:p>
            <a:r>
              <a:rPr lang="ja-JP" altLang="en-US" dirty="0" smtClean="0"/>
              <a:t>ディープラーニング入門</a:t>
            </a:r>
            <a:endParaRPr lang="en-US" altLang="ja-JP" dirty="0" smtClean="0"/>
          </a:p>
          <a:p>
            <a:r>
              <a:rPr lang="ja-JP" altLang="en-US" dirty="0" smtClean="0"/>
              <a:t>卒業研究紹介</a:t>
            </a:r>
            <a:endParaRPr lang="en-US" altLang="ja-JP" dirty="0" smtClean="0"/>
          </a:p>
          <a:p>
            <a:endParaRPr kumimoji="1" lang="ja-JP" altLang="en-US" dirty="0"/>
          </a:p>
        </p:txBody>
      </p:sp>
    </p:spTree>
    <p:extLst>
      <p:ext uri="{BB962C8B-B14F-4D97-AF65-F5344CB8AC3E}">
        <p14:creationId xmlns:p14="http://schemas.microsoft.com/office/powerpoint/2010/main" val="99589037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ari\Documents\a201_理事会\図3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80" y="1533525"/>
            <a:ext cx="6735763" cy="379095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dirty="0" smtClean="0"/>
              <a:t>将来</a:t>
            </a:r>
            <a:endParaRPr kumimoji="1" lang="ja-JP" altLang="en-US" dirty="0"/>
          </a:p>
        </p:txBody>
      </p:sp>
      <p:sp>
        <p:nvSpPr>
          <p:cNvPr id="11" name="テキスト ボックス 10"/>
          <p:cNvSpPr txBox="1"/>
          <p:nvPr/>
        </p:nvSpPr>
        <p:spPr>
          <a:xfrm>
            <a:off x="852789" y="2155195"/>
            <a:ext cx="6596678" cy="4493537"/>
          </a:xfrm>
          <a:prstGeom prst="rect">
            <a:avLst/>
          </a:prstGeom>
          <a:solidFill>
            <a:schemeClr val="accent4">
              <a:lumMod val="20000"/>
              <a:lumOff val="80000"/>
            </a:schemeClr>
          </a:solidFill>
        </p:spPr>
        <p:txBody>
          <a:bodyPr wrap="none" rtlCol="0">
            <a:spAutoFit/>
          </a:bodyPr>
          <a:lstStyle/>
          <a:p>
            <a:pPr marL="457200" indent="-457200">
              <a:lnSpc>
                <a:spcPct val="150000"/>
              </a:lnSpc>
              <a:buFont typeface="+mj-lt"/>
              <a:buAutoNum type="arabicPeriod"/>
            </a:pPr>
            <a:r>
              <a:rPr lang="ja-JP" altLang="en-US" sz="2400" dirty="0" smtClean="0"/>
              <a:t>ロボット</a:t>
            </a:r>
            <a:r>
              <a:rPr lang="ja-JP" altLang="en-US" sz="2400" dirty="0"/>
              <a:t>は人間に危害を加えてはならない</a:t>
            </a:r>
            <a:r>
              <a:rPr lang="ja-JP" altLang="en-US" sz="2400" dirty="0" smtClean="0"/>
              <a:t>。</a:t>
            </a:r>
            <a:endParaRPr lang="en-US" altLang="ja-JP" sz="2400" dirty="0" smtClean="0"/>
          </a:p>
          <a:p>
            <a:pPr marL="457200" indent="-457200">
              <a:lnSpc>
                <a:spcPct val="150000"/>
              </a:lnSpc>
              <a:buFont typeface="+mj-lt"/>
              <a:buAutoNum type="arabicPeriod"/>
            </a:pPr>
            <a:endParaRPr lang="en-US" altLang="ja-JP" sz="2400" dirty="0"/>
          </a:p>
          <a:p>
            <a:pPr marL="457200" indent="-457200">
              <a:lnSpc>
                <a:spcPct val="150000"/>
              </a:lnSpc>
              <a:buFont typeface="+mj-lt"/>
              <a:buAutoNum type="arabicPeriod"/>
            </a:pPr>
            <a:endParaRPr lang="en-US" altLang="ja-JP" sz="2400" dirty="0" smtClean="0"/>
          </a:p>
          <a:p>
            <a:pPr marL="457200" indent="-457200">
              <a:lnSpc>
                <a:spcPct val="150000"/>
              </a:lnSpc>
              <a:buFont typeface="+mj-lt"/>
              <a:buAutoNum type="arabicPeriod"/>
            </a:pPr>
            <a:endParaRPr lang="en-US" altLang="ja-JP" sz="2400" dirty="0"/>
          </a:p>
          <a:p>
            <a:pPr marL="457200" indent="-457200">
              <a:lnSpc>
                <a:spcPct val="150000"/>
              </a:lnSpc>
              <a:buFont typeface="+mj-lt"/>
              <a:buAutoNum type="arabicPeriod"/>
            </a:pPr>
            <a:endParaRPr lang="en-US" altLang="ja-JP" sz="2400" dirty="0" smtClean="0"/>
          </a:p>
          <a:p>
            <a:pPr marL="457200" indent="-457200">
              <a:lnSpc>
                <a:spcPct val="150000"/>
              </a:lnSpc>
              <a:buFont typeface="+mj-lt"/>
              <a:buAutoNum type="arabicPeriod"/>
            </a:pPr>
            <a:endParaRPr lang="en-US" altLang="ja-JP" sz="2400" dirty="0"/>
          </a:p>
          <a:p>
            <a:pPr marL="457200" indent="-457200">
              <a:lnSpc>
                <a:spcPct val="150000"/>
              </a:lnSpc>
              <a:buFont typeface="+mj-lt"/>
              <a:buAutoNum type="arabicPeriod"/>
            </a:pPr>
            <a:endParaRPr lang="en-US" altLang="ja-JP" sz="2400" dirty="0" smtClean="0"/>
          </a:p>
          <a:p>
            <a:pPr marL="457200" indent="-457200">
              <a:lnSpc>
                <a:spcPct val="150000"/>
              </a:lnSpc>
              <a:buFont typeface="+mj-lt"/>
              <a:buAutoNum type="arabicPeriod"/>
            </a:pPr>
            <a:endParaRPr lang="en-US" altLang="ja-JP" sz="2400" dirty="0" smtClean="0"/>
          </a:p>
        </p:txBody>
      </p:sp>
    </p:spTree>
    <p:extLst>
      <p:ext uri="{BB962C8B-B14F-4D97-AF65-F5344CB8AC3E}">
        <p14:creationId xmlns:p14="http://schemas.microsoft.com/office/powerpoint/2010/main" val="329714374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ari\Documents\a201_理事会\図3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301" y="1450398"/>
            <a:ext cx="6735763" cy="379095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dirty="0" smtClean="0"/>
              <a:t>将来</a:t>
            </a:r>
            <a:endParaRPr kumimoji="1" lang="ja-JP" altLang="en-US" dirty="0"/>
          </a:p>
        </p:txBody>
      </p:sp>
      <p:sp>
        <p:nvSpPr>
          <p:cNvPr id="11" name="テキスト ボックス 10"/>
          <p:cNvSpPr txBox="1"/>
          <p:nvPr/>
        </p:nvSpPr>
        <p:spPr>
          <a:xfrm>
            <a:off x="852789" y="2155195"/>
            <a:ext cx="8340745" cy="4493537"/>
          </a:xfrm>
          <a:prstGeom prst="rect">
            <a:avLst/>
          </a:prstGeom>
          <a:solidFill>
            <a:schemeClr val="accent4">
              <a:lumMod val="20000"/>
              <a:lumOff val="80000"/>
            </a:schemeClr>
          </a:solidFill>
        </p:spPr>
        <p:txBody>
          <a:bodyPr wrap="none" rtlCol="0">
            <a:spAutoFit/>
          </a:bodyPr>
          <a:lstStyle/>
          <a:p>
            <a:pPr marL="457200" indent="-457200">
              <a:lnSpc>
                <a:spcPct val="150000"/>
              </a:lnSpc>
              <a:buFont typeface="+mj-lt"/>
              <a:buAutoNum type="arabicPeriod"/>
            </a:pPr>
            <a:r>
              <a:rPr lang="ja-JP" altLang="en-US" sz="2400" dirty="0" smtClean="0"/>
              <a:t>ロボット</a:t>
            </a:r>
            <a:r>
              <a:rPr lang="ja-JP" altLang="en-US" sz="2400" dirty="0"/>
              <a:t>は人間に危害を加えてはならない</a:t>
            </a:r>
            <a:r>
              <a:rPr lang="ja-JP" altLang="en-US" sz="2400" dirty="0" smtClean="0"/>
              <a:t>。</a:t>
            </a:r>
            <a:endParaRPr lang="en-US" altLang="ja-JP" sz="2400" dirty="0" smtClean="0"/>
          </a:p>
          <a:p>
            <a:pPr marL="457200" indent="-457200">
              <a:lnSpc>
                <a:spcPct val="150000"/>
              </a:lnSpc>
              <a:buFont typeface="+mj-lt"/>
              <a:buAutoNum type="arabicPeriod"/>
            </a:pPr>
            <a:r>
              <a:rPr lang="ja-JP" altLang="en-US" sz="2400" dirty="0" smtClean="0"/>
              <a:t>ロボット</a:t>
            </a:r>
            <a:r>
              <a:rPr lang="ja-JP" altLang="en-US" sz="2400" dirty="0"/>
              <a:t>は人間にあたえられた命令</a:t>
            </a:r>
            <a:r>
              <a:rPr lang="ja-JP" altLang="en-US" sz="2400" dirty="0" smtClean="0"/>
              <a:t>に</a:t>
            </a:r>
            <a:r>
              <a:rPr lang="en-US" altLang="ja-JP" sz="2400" dirty="0" smtClean="0"/>
              <a:t/>
            </a:r>
            <a:br>
              <a:rPr lang="en-US" altLang="ja-JP" sz="2400" dirty="0" smtClean="0"/>
            </a:br>
            <a:r>
              <a:rPr lang="ja-JP" altLang="en-US" sz="2400" dirty="0" smtClean="0"/>
              <a:t>服従</a:t>
            </a:r>
            <a:r>
              <a:rPr lang="ja-JP" altLang="en-US" sz="2400" dirty="0"/>
              <a:t>しなければならない</a:t>
            </a:r>
            <a:r>
              <a:rPr lang="ja-JP" altLang="en-US" sz="2400" dirty="0" smtClean="0"/>
              <a:t>。</a:t>
            </a:r>
            <a:r>
              <a:rPr lang="en-US" altLang="ja-JP" sz="2400" dirty="0" smtClean="0"/>
              <a:t/>
            </a:r>
            <a:br>
              <a:rPr lang="en-US" altLang="ja-JP" sz="2400" dirty="0" smtClean="0"/>
            </a:br>
            <a:r>
              <a:rPr lang="ja-JP" altLang="en-US" sz="2400" dirty="0" smtClean="0"/>
              <a:t>ただし</a:t>
            </a:r>
            <a:r>
              <a:rPr lang="ja-JP" altLang="en-US" sz="2400" dirty="0"/>
              <a:t>、あたえられた命令が、第一条に反する場合は</a:t>
            </a:r>
            <a:r>
              <a:rPr lang="ja-JP" altLang="en-US" sz="2400" dirty="0" smtClean="0"/>
              <a:t>、</a:t>
            </a:r>
            <a:r>
              <a:rPr lang="en-US" altLang="ja-JP" sz="2400" dirty="0"/>
              <a:t/>
            </a:r>
            <a:br>
              <a:rPr lang="en-US" altLang="ja-JP" sz="2400" dirty="0"/>
            </a:br>
            <a:r>
              <a:rPr lang="ja-JP" altLang="en-US" sz="2400" dirty="0" smtClean="0"/>
              <a:t>この</a:t>
            </a:r>
            <a:r>
              <a:rPr lang="ja-JP" altLang="en-US" sz="2400" dirty="0"/>
              <a:t>限りでない</a:t>
            </a:r>
            <a:r>
              <a:rPr lang="ja-JP" altLang="en-US" sz="2400" dirty="0" smtClean="0"/>
              <a:t>。</a:t>
            </a:r>
            <a:endParaRPr lang="en-US" altLang="ja-JP" sz="2400" dirty="0" smtClean="0"/>
          </a:p>
          <a:p>
            <a:pPr marL="457200" indent="-457200">
              <a:lnSpc>
                <a:spcPct val="150000"/>
              </a:lnSpc>
              <a:buFont typeface="+mj-lt"/>
              <a:buAutoNum type="arabicPeriod"/>
            </a:pPr>
            <a:endParaRPr lang="en-US" altLang="ja-JP" sz="2400" dirty="0"/>
          </a:p>
          <a:p>
            <a:pPr marL="457200" indent="-457200">
              <a:lnSpc>
                <a:spcPct val="150000"/>
              </a:lnSpc>
              <a:buFont typeface="+mj-lt"/>
              <a:buAutoNum type="arabicPeriod"/>
            </a:pPr>
            <a:endParaRPr lang="en-US" altLang="ja-JP" sz="2400" dirty="0" smtClean="0"/>
          </a:p>
          <a:p>
            <a:pPr marL="457200" indent="-457200">
              <a:lnSpc>
                <a:spcPct val="150000"/>
              </a:lnSpc>
              <a:buFont typeface="+mj-lt"/>
              <a:buAutoNum type="arabicPeriod"/>
            </a:pPr>
            <a:endParaRPr lang="ja-JP" altLang="en-US" sz="2400" dirty="0"/>
          </a:p>
        </p:txBody>
      </p:sp>
    </p:spTree>
    <p:extLst>
      <p:ext uri="{BB962C8B-B14F-4D97-AF65-F5344CB8AC3E}">
        <p14:creationId xmlns:p14="http://schemas.microsoft.com/office/powerpoint/2010/main" val="238789464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ari\Documents\a201_理事会\図3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776" y="1478541"/>
            <a:ext cx="3367881" cy="1895475"/>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dirty="0" smtClean="0"/>
              <a:t>将来</a:t>
            </a:r>
            <a:endParaRPr kumimoji="1" lang="ja-JP" altLang="en-US" dirty="0"/>
          </a:p>
        </p:txBody>
      </p:sp>
      <p:sp>
        <p:nvSpPr>
          <p:cNvPr id="11" name="テキスト ボックス 10"/>
          <p:cNvSpPr txBox="1"/>
          <p:nvPr/>
        </p:nvSpPr>
        <p:spPr>
          <a:xfrm>
            <a:off x="852789" y="2155195"/>
            <a:ext cx="8340745" cy="4493537"/>
          </a:xfrm>
          <a:prstGeom prst="rect">
            <a:avLst/>
          </a:prstGeom>
          <a:solidFill>
            <a:schemeClr val="accent4">
              <a:lumMod val="20000"/>
              <a:lumOff val="80000"/>
            </a:schemeClr>
          </a:solidFill>
        </p:spPr>
        <p:txBody>
          <a:bodyPr wrap="none" rtlCol="0">
            <a:spAutoFit/>
          </a:bodyPr>
          <a:lstStyle/>
          <a:p>
            <a:pPr marL="457200" indent="-457200">
              <a:lnSpc>
                <a:spcPct val="150000"/>
              </a:lnSpc>
              <a:buFont typeface="+mj-lt"/>
              <a:buAutoNum type="arabicPeriod"/>
            </a:pPr>
            <a:r>
              <a:rPr lang="ja-JP" altLang="en-US" sz="2400" dirty="0" smtClean="0"/>
              <a:t>ロボット</a:t>
            </a:r>
            <a:r>
              <a:rPr lang="ja-JP" altLang="en-US" sz="2400" dirty="0"/>
              <a:t>は人間に危害を加えてはならない</a:t>
            </a:r>
            <a:r>
              <a:rPr lang="ja-JP" altLang="en-US" sz="2400" dirty="0" smtClean="0"/>
              <a:t>。</a:t>
            </a:r>
            <a:endParaRPr lang="en-US" altLang="ja-JP" sz="2400" dirty="0" smtClean="0"/>
          </a:p>
          <a:p>
            <a:pPr marL="457200" indent="-457200">
              <a:lnSpc>
                <a:spcPct val="150000"/>
              </a:lnSpc>
              <a:buFont typeface="+mj-lt"/>
              <a:buAutoNum type="arabicPeriod"/>
            </a:pPr>
            <a:r>
              <a:rPr lang="ja-JP" altLang="en-US" sz="2400" dirty="0" smtClean="0"/>
              <a:t>ロボット</a:t>
            </a:r>
            <a:r>
              <a:rPr lang="ja-JP" altLang="en-US" sz="2400" dirty="0"/>
              <a:t>は人間にあたえられた命令</a:t>
            </a:r>
            <a:r>
              <a:rPr lang="ja-JP" altLang="en-US" sz="2400" dirty="0" smtClean="0"/>
              <a:t>に</a:t>
            </a:r>
            <a:r>
              <a:rPr lang="en-US" altLang="ja-JP" sz="2400" dirty="0" smtClean="0"/>
              <a:t/>
            </a:r>
            <a:br>
              <a:rPr lang="en-US" altLang="ja-JP" sz="2400" dirty="0" smtClean="0"/>
            </a:br>
            <a:r>
              <a:rPr lang="ja-JP" altLang="en-US" sz="2400" dirty="0" smtClean="0"/>
              <a:t>服従</a:t>
            </a:r>
            <a:r>
              <a:rPr lang="ja-JP" altLang="en-US" sz="2400" dirty="0"/>
              <a:t>しなければならない</a:t>
            </a:r>
            <a:r>
              <a:rPr lang="ja-JP" altLang="en-US" sz="2400" dirty="0" smtClean="0"/>
              <a:t>。</a:t>
            </a:r>
            <a:r>
              <a:rPr lang="en-US" altLang="ja-JP" sz="2400" dirty="0" smtClean="0"/>
              <a:t/>
            </a:r>
            <a:br>
              <a:rPr lang="en-US" altLang="ja-JP" sz="2400" dirty="0" smtClean="0"/>
            </a:br>
            <a:r>
              <a:rPr lang="ja-JP" altLang="en-US" sz="2400" dirty="0" smtClean="0"/>
              <a:t>ただし</a:t>
            </a:r>
            <a:r>
              <a:rPr lang="ja-JP" altLang="en-US" sz="2400" dirty="0"/>
              <a:t>、あたえられた命令が、第一条に反する場合は</a:t>
            </a:r>
            <a:r>
              <a:rPr lang="ja-JP" altLang="en-US" sz="2400" dirty="0" smtClean="0"/>
              <a:t>、</a:t>
            </a:r>
            <a:r>
              <a:rPr lang="en-US" altLang="ja-JP" sz="2400" dirty="0"/>
              <a:t/>
            </a:r>
            <a:br>
              <a:rPr lang="en-US" altLang="ja-JP" sz="2400" dirty="0"/>
            </a:br>
            <a:r>
              <a:rPr lang="ja-JP" altLang="en-US" sz="2400" dirty="0" smtClean="0"/>
              <a:t>この</a:t>
            </a:r>
            <a:r>
              <a:rPr lang="ja-JP" altLang="en-US" sz="2400" dirty="0"/>
              <a:t>限りでない。</a:t>
            </a:r>
          </a:p>
          <a:p>
            <a:pPr marL="457200" indent="-457200">
              <a:lnSpc>
                <a:spcPct val="150000"/>
              </a:lnSpc>
              <a:buFont typeface="+mj-lt"/>
              <a:buAutoNum type="arabicPeriod"/>
            </a:pPr>
            <a:r>
              <a:rPr lang="ja-JP" altLang="en-US" sz="2400" dirty="0" smtClean="0"/>
              <a:t>ロボット</a:t>
            </a:r>
            <a:r>
              <a:rPr lang="ja-JP" altLang="en-US" sz="2400" dirty="0"/>
              <a:t>は、前掲第一条および第二条</a:t>
            </a:r>
            <a:r>
              <a:rPr lang="ja-JP" altLang="en-US" sz="2400" dirty="0" smtClean="0"/>
              <a:t>に</a:t>
            </a:r>
            <a:r>
              <a:rPr lang="en-US" altLang="ja-JP" sz="2400" dirty="0"/>
              <a:t/>
            </a:r>
            <a:br>
              <a:rPr lang="en-US" altLang="ja-JP" sz="2400" dirty="0"/>
            </a:br>
            <a:r>
              <a:rPr lang="ja-JP" altLang="en-US" sz="2400" dirty="0" smtClean="0"/>
              <a:t>反する</a:t>
            </a:r>
            <a:r>
              <a:rPr lang="ja-JP" altLang="en-US" sz="2400" dirty="0"/>
              <a:t>おそれのないかぎり</a:t>
            </a:r>
            <a:r>
              <a:rPr lang="ja-JP" altLang="en-US" sz="2400" dirty="0" smtClean="0"/>
              <a:t>、</a:t>
            </a:r>
            <a:r>
              <a:rPr lang="en-US" altLang="ja-JP" sz="2400" dirty="0"/>
              <a:t/>
            </a:r>
            <a:br>
              <a:rPr lang="en-US" altLang="ja-JP" sz="2400" dirty="0"/>
            </a:br>
            <a:r>
              <a:rPr lang="ja-JP" altLang="en-US" sz="2400" dirty="0" smtClean="0"/>
              <a:t>自己</a:t>
            </a:r>
            <a:r>
              <a:rPr lang="ja-JP" altLang="en-US" sz="2400" dirty="0"/>
              <a:t>をまもらなければならない。</a:t>
            </a:r>
            <a:endParaRPr kumimoji="1" lang="ja-JP" altLang="en-US" sz="2400" dirty="0"/>
          </a:p>
        </p:txBody>
      </p:sp>
    </p:spTree>
    <p:extLst>
      <p:ext uri="{BB962C8B-B14F-4D97-AF65-F5344CB8AC3E}">
        <p14:creationId xmlns:p14="http://schemas.microsoft.com/office/powerpoint/2010/main" val="415295336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Mari\Documents\a201_理事会\図3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450397"/>
            <a:ext cx="6735763" cy="379095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dirty="0" smtClean="0"/>
              <a:t>将来</a:t>
            </a:r>
            <a:endParaRPr kumimoji="1" lang="ja-JP" altLang="en-US" dirty="0"/>
          </a:p>
        </p:txBody>
      </p:sp>
      <p:sp>
        <p:nvSpPr>
          <p:cNvPr id="11" name="テキスト ボックス 10"/>
          <p:cNvSpPr txBox="1"/>
          <p:nvPr/>
        </p:nvSpPr>
        <p:spPr>
          <a:xfrm>
            <a:off x="852789" y="2155195"/>
            <a:ext cx="8340745" cy="4493537"/>
          </a:xfrm>
          <a:prstGeom prst="rect">
            <a:avLst/>
          </a:prstGeom>
          <a:solidFill>
            <a:schemeClr val="accent4">
              <a:lumMod val="20000"/>
              <a:lumOff val="80000"/>
            </a:schemeClr>
          </a:solidFill>
        </p:spPr>
        <p:txBody>
          <a:bodyPr wrap="none" rtlCol="0">
            <a:spAutoFit/>
          </a:bodyPr>
          <a:lstStyle/>
          <a:p>
            <a:pPr marL="457200" indent="-457200">
              <a:lnSpc>
                <a:spcPct val="150000"/>
              </a:lnSpc>
              <a:buFont typeface="+mj-lt"/>
              <a:buAutoNum type="arabicPeriod"/>
            </a:pPr>
            <a:r>
              <a:rPr lang="ja-JP" altLang="en-US" sz="2400" dirty="0" smtClean="0"/>
              <a:t>ロボット</a:t>
            </a:r>
            <a:r>
              <a:rPr lang="ja-JP" altLang="en-US" sz="2400" dirty="0"/>
              <a:t>は人間に危害を加えてはならない</a:t>
            </a:r>
            <a:r>
              <a:rPr lang="ja-JP" altLang="en-US" sz="2400" dirty="0" smtClean="0"/>
              <a:t>。</a:t>
            </a:r>
            <a:endParaRPr lang="en-US" altLang="ja-JP" sz="2400" dirty="0" smtClean="0"/>
          </a:p>
          <a:p>
            <a:pPr marL="457200" indent="-457200">
              <a:lnSpc>
                <a:spcPct val="150000"/>
              </a:lnSpc>
              <a:buFont typeface="+mj-lt"/>
              <a:buAutoNum type="arabicPeriod"/>
            </a:pPr>
            <a:r>
              <a:rPr lang="ja-JP" altLang="en-US" sz="2400" dirty="0" smtClean="0"/>
              <a:t>ロボット</a:t>
            </a:r>
            <a:r>
              <a:rPr lang="ja-JP" altLang="en-US" sz="2400" dirty="0"/>
              <a:t>は人間にあたえられた命令</a:t>
            </a:r>
            <a:r>
              <a:rPr lang="ja-JP" altLang="en-US" sz="2400" dirty="0" smtClean="0"/>
              <a:t>に</a:t>
            </a:r>
            <a:r>
              <a:rPr lang="en-US" altLang="ja-JP" sz="2400" dirty="0" smtClean="0"/>
              <a:t/>
            </a:r>
            <a:br>
              <a:rPr lang="en-US" altLang="ja-JP" sz="2400" dirty="0" smtClean="0"/>
            </a:br>
            <a:r>
              <a:rPr lang="ja-JP" altLang="en-US" sz="2400" dirty="0" smtClean="0"/>
              <a:t>服従</a:t>
            </a:r>
            <a:r>
              <a:rPr lang="ja-JP" altLang="en-US" sz="2400" dirty="0"/>
              <a:t>しなければならない</a:t>
            </a:r>
            <a:r>
              <a:rPr lang="ja-JP" altLang="en-US" sz="2400" dirty="0" smtClean="0"/>
              <a:t>。</a:t>
            </a:r>
            <a:r>
              <a:rPr lang="en-US" altLang="ja-JP" sz="2400" dirty="0" smtClean="0"/>
              <a:t/>
            </a:r>
            <a:br>
              <a:rPr lang="en-US" altLang="ja-JP" sz="2400" dirty="0" smtClean="0"/>
            </a:br>
            <a:r>
              <a:rPr lang="ja-JP" altLang="en-US" sz="2400" dirty="0" smtClean="0"/>
              <a:t>ただし</a:t>
            </a:r>
            <a:r>
              <a:rPr lang="ja-JP" altLang="en-US" sz="2400" dirty="0"/>
              <a:t>、あたえられた命令が、第一条に反する場合は</a:t>
            </a:r>
            <a:r>
              <a:rPr lang="ja-JP" altLang="en-US" sz="2400" dirty="0" smtClean="0"/>
              <a:t>、</a:t>
            </a:r>
            <a:r>
              <a:rPr lang="en-US" altLang="ja-JP" sz="2400" dirty="0"/>
              <a:t/>
            </a:r>
            <a:br>
              <a:rPr lang="en-US" altLang="ja-JP" sz="2400" dirty="0"/>
            </a:br>
            <a:r>
              <a:rPr lang="ja-JP" altLang="en-US" sz="2400" dirty="0" smtClean="0"/>
              <a:t>この</a:t>
            </a:r>
            <a:r>
              <a:rPr lang="ja-JP" altLang="en-US" sz="2400" dirty="0"/>
              <a:t>限りでない。</a:t>
            </a:r>
          </a:p>
          <a:p>
            <a:pPr marL="457200" indent="-457200">
              <a:lnSpc>
                <a:spcPct val="150000"/>
              </a:lnSpc>
              <a:buFont typeface="+mj-lt"/>
              <a:buAutoNum type="arabicPeriod"/>
            </a:pPr>
            <a:r>
              <a:rPr lang="ja-JP" altLang="en-US" sz="2400" dirty="0" smtClean="0"/>
              <a:t>ロボット</a:t>
            </a:r>
            <a:r>
              <a:rPr lang="ja-JP" altLang="en-US" sz="2400" dirty="0"/>
              <a:t>は、前掲第一条および第二条</a:t>
            </a:r>
            <a:r>
              <a:rPr lang="ja-JP" altLang="en-US" sz="2400" dirty="0" smtClean="0"/>
              <a:t>に</a:t>
            </a:r>
            <a:r>
              <a:rPr lang="en-US" altLang="ja-JP" sz="2400" dirty="0"/>
              <a:t/>
            </a:r>
            <a:br>
              <a:rPr lang="en-US" altLang="ja-JP" sz="2400" dirty="0"/>
            </a:br>
            <a:r>
              <a:rPr lang="ja-JP" altLang="en-US" sz="2400" dirty="0" smtClean="0"/>
              <a:t>反する</a:t>
            </a:r>
            <a:r>
              <a:rPr lang="ja-JP" altLang="en-US" sz="2400" dirty="0"/>
              <a:t>おそれのないかぎり</a:t>
            </a:r>
            <a:r>
              <a:rPr lang="ja-JP" altLang="en-US" sz="2400" dirty="0" smtClean="0"/>
              <a:t>、</a:t>
            </a:r>
            <a:r>
              <a:rPr lang="en-US" altLang="ja-JP" sz="2400" dirty="0"/>
              <a:t/>
            </a:r>
            <a:br>
              <a:rPr lang="en-US" altLang="ja-JP" sz="2400" dirty="0"/>
            </a:br>
            <a:r>
              <a:rPr lang="ja-JP" altLang="en-US" sz="2400" dirty="0" smtClean="0"/>
              <a:t>自己</a:t>
            </a:r>
            <a:r>
              <a:rPr lang="ja-JP" altLang="en-US" sz="2400" dirty="0"/>
              <a:t>をまもらなければならない。</a:t>
            </a:r>
            <a:endParaRPr kumimoji="1" lang="ja-JP" altLang="en-US" sz="2400" dirty="0"/>
          </a:p>
        </p:txBody>
      </p:sp>
      <p:pic>
        <p:nvPicPr>
          <p:cNvPr id="4098" name="Picture 2" descr="C:\Users\Mari\Documents\a201_理事会\図4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2895046"/>
            <a:ext cx="7520794" cy="3232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3736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脳　神経ネットワーク</a:t>
            </a:r>
            <a:endParaRPr kumimoji="1" lang="ja-JP" altLang="en-US" dirty="0"/>
          </a:p>
        </p:txBody>
      </p:sp>
      <p:pic>
        <p:nvPicPr>
          <p:cNvPr id="4" name="コンテンツ プレースホルダー 3"/>
          <p:cNvPicPr>
            <a:picLocks noGrp="1" noChangeAspect="1"/>
          </p:cNvPicPr>
          <p:nvPr>
            <p:ph idx="1"/>
          </p:nvPr>
        </p:nvPicPr>
        <p:blipFill>
          <a:blip r:embed="rId2"/>
          <a:stretch>
            <a:fillRect/>
          </a:stretch>
        </p:blipFill>
        <p:spPr>
          <a:xfrm>
            <a:off x="327325" y="1569919"/>
            <a:ext cx="4941686" cy="2609655"/>
          </a:xfrm>
          <a:prstGeom prst="rect">
            <a:avLst/>
          </a:prstGeom>
        </p:spPr>
      </p:pic>
      <p:pic>
        <p:nvPicPr>
          <p:cNvPr id="5" name="図 4"/>
          <p:cNvPicPr>
            <a:picLocks noChangeAspect="1"/>
          </p:cNvPicPr>
          <p:nvPr/>
        </p:nvPicPr>
        <p:blipFill>
          <a:blip r:embed="rId3"/>
          <a:stretch>
            <a:fillRect/>
          </a:stretch>
        </p:blipFill>
        <p:spPr>
          <a:xfrm>
            <a:off x="5380925" y="1980272"/>
            <a:ext cx="3442300" cy="2988543"/>
          </a:xfrm>
          <a:prstGeom prst="rect">
            <a:avLst/>
          </a:prstGeom>
        </p:spPr>
      </p:pic>
      <p:pic>
        <p:nvPicPr>
          <p:cNvPr id="6" name="図 5"/>
          <p:cNvPicPr>
            <a:picLocks noChangeAspect="1"/>
          </p:cNvPicPr>
          <p:nvPr/>
        </p:nvPicPr>
        <p:blipFill>
          <a:blip r:embed="rId4"/>
          <a:stretch>
            <a:fillRect/>
          </a:stretch>
        </p:blipFill>
        <p:spPr>
          <a:xfrm>
            <a:off x="327325" y="4179574"/>
            <a:ext cx="5586132" cy="2678425"/>
          </a:xfrm>
          <a:prstGeom prst="rect">
            <a:avLst/>
          </a:prstGeom>
        </p:spPr>
      </p:pic>
    </p:spTree>
    <p:extLst>
      <p:ext uri="{BB962C8B-B14F-4D97-AF65-F5344CB8AC3E}">
        <p14:creationId xmlns:p14="http://schemas.microsoft.com/office/powerpoint/2010/main" val="166314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パーセプトロン概念図</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273033" y="1825625"/>
            <a:ext cx="8707655" cy="4175125"/>
          </a:xfrm>
          <a:prstGeom prst="rect">
            <a:avLst/>
          </a:prstGeom>
        </p:spPr>
      </p:pic>
    </p:spTree>
    <p:extLst>
      <p:ext uri="{BB962C8B-B14F-4D97-AF65-F5344CB8AC3E}">
        <p14:creationId xmlns:p14="http://schemas.microsoft.com/office/powerpoint/2010/main" val="5021101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500</a:t>
            </a:r>
            <a:r>
              <a:rPr kumimoji="1" lang="ja-JP" altLang="en-US" dirty="0" smtClean="0"/>
              <a:t>円で買えるおやつ？</a:t>
            </a:r>
            <a:endParaRPr kumimoji="1" lang="ja-JP" altLang="en-US" dirty="0"/>
          </a:p>
        </p:txBody>
      </p:sp>
      <p:sp>
        <p:nvSpPr>
          <p:cNvPr id="3" name="コンテンツ プレースホルダー 2"/>
          <p:cNvSpPr>
            <a:spLocks noGrp="1"/>
          </p:cNvSpPr>
          <p:nvPr>
            <p:ph idx="1"/>
          </p:nvPr>
        </p:nvSpPr>
        <p:spPr>
          <a:xfrm>
            <a:off x="628650" y="1690689"/>
            <a:ext cx="7886700" cy="4351338"/>
          </a:xfrm>
        </p:spPr>
        <p:txBody>
          <a:bodyPr/>
          <a:lstStyle/>
          <a:p>
            <a:r>
              <a:rPr lang="ja-JP" altLang="en-US" dirty="0"/>
              <a:t>たい焼き</a:t>
            </a:r>
            <a:r>
              <a:rPr lang="en-US" altLang="ja-JP" dirty="0"/>
              <a:t>	</a:t>
            </a:r>
            <a:r>
              <a:rPr lang="en-US" altLang="ja-JP" dirty="0" smtClean="0"/>
              <a:t>310</a:t>
            </a:r>
            <a:r>
              <a:rPr lang="ja-JP" altLang="en-US" dirty="0"/>
              <a:t>円</a:t>
            </a:r>
            <a:endParaRPr lang="en-US" altLang="ja-JP" dirty="0"/>
          </a:p>
          <a:p>
            <a:r>
              <a:rPr lang="ja-JP" altLang="en-US" dirty="0" smtClean="0"/>
              <a:t>甘納豆</a:t>
            </a:r>
            <a:r>
              <a:rPr lang="en-US" altLang="ja-JP" dirty="0"/>
              <a:t>	220</a:t>
            </a:r>
            <a:r>
              <a:rPr lang="ja-JP" altLang="en-US" dirty="0"/>
              <a:t>円</a:t>
            </a:r>
            <a:endParaRPr lang="en-US" altLang="ja-JP" dirty="0"/>
          </a:p>
          <a:p>
            <a:r>
              <a:rPr lang="ja-JP" altLang="en-US" dirty="0" smtClean="0"/>
              <a:t>お茶</a:t>
            </a:r>
            <a:r>
              <a:rPr lang="en-US" altLang="ja-JP" dirty="0"/>
              <a:t>	</a:t>
            </a:r>
            <a:r>
              <a:rPr lang="en-US" altLang="ja-JP" dirty="0" smtClean="0"/>
              <a:t> </a:t>
            </a:r>
            <a:r>
              <a:rPr lang="en-US" altLang="ja-JP" dirty="0"/>
              <a:t>70</a:t>
            </a:r>
            <a:r>
              <a:rPr lang="ja-JP" altLang="en-US" dirty="0"/>
              <a:t>円</a:t>
            </a:r>
            <a:endParaRPr lang="en-US" altLang="ja-JP" dirty="0"/>
          </a:p>
          <a:p>
            <a:endParaRPr kumimoji="1" lang="ja-JP" altLang="en-US" dirty="0"/>
          </a:p>
        </p:txBody>
      </p:sp>
      <p:pic>
        <p:nvPicPr>
          <p:cNvPr id="5" name="図 4"/>
          <p:cNvPicPr>
            <a:picLocks noChangeAspect="1"/>
          </p:cNvPicPr>
          <p:nvPr/>
        </p:nvPicPr>
        <p:blipFill>
          <a:blip r:embed="rId2"/>
          <a:stretch>
            <a:fillRect/>
          </a:stretch>
        </p:blipFill>
        <p:spPr>
          <a:xfrm>
            <a:off x="3743533" y="1407512"/>
            <a:ext cx="5400467" cy="2589403"/>
          </a:xfrm>
          <a:prstGeom prst="rect">
            <a:avLst/>
          </a:prstGeom>
        </p:spPr>
      </p:pic>
    </p:spTree>
    <p:extLst>
      <p:ext uri="{BB962C8B-B14F-4D97-AF65-F5344CB8AC3E}">
        <p14:creationId xmlns:p14="http://schemas.microsoft.com/office/powerpoint/2010/main" val="11625180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500</a:t>
            </a:r>
            <a:r>
              <a:rPr kumimoji="1" lang="ja-JP" altLang="en-US" dirty="0" smtClean="0"/>
              <a:t>円で買えるおやつ？</a:t>
            </a:r>
            <a:endParaRPr kumimoji="1" lang="ja-JP" altLang="en-US" dirty="0"/>
          </a:p>
        </p:txBody>
      </p:sp>
      <p:sp>
        <p:nvSpPr>
          <p:cNvPr id="3" name="コンテンツ プレースホルダー 2"/>
          <p:cNvSpPr>
            <a:spLocks noGrp="1"/>
          </p:cNvSpPr>
          <p:nvPr>
            <p:ph idx="1"/>
          </p:nvPr>
        </p:nvSpPr>
        <p:spPr>
          <a:xfrm>
            <a:off x="628650" y="1690689"/>
            <a:ext cx="7886700" cy="4351338"/>
          </a:xfrm>
        </p:spPr>
        <p:txBody>
          <a:bodyPr/>
          <a:lstStyle/>
          <a:p>
            <a:r>
              <a:rPr lang="ja-JP" altLang="en-US" dirty="0"/>
              <a:t>たい焼き</a:t>
            </a:r>
            <a:r>
              <a:rPr lang="en-US" altLang="ja-JP" dirty="0"/>
              <a:t>	</a:t>
            </a:r>
            <a:r>
              <a:rPr lang="en-US" altLang="ja-JP" dirty="0" smtClean="0"/>
              <a:t>310</a:t>
            </a:r>
            <a:r>
              <a:rPr lang="ja-JP" altLang="en-US" dirty="0"/>
              <a:t>円</a:t>
            </a:r>
            <a:endParaRPr lang="en-US" altLang="ja-JP" dirty="0"/>
          </a:p>
          <a:p>
            <a:r>
              <a:rPr lang="ja-JP" altLang="en-US" dirty="0" smtClean="0"/>
              <a:t>甘納豆</a:t>
            </a:r>
            <a:r>
              <a:rPr lang="en-US" altLang="ja-JP" dirty="0"/>
              <a:t>	220</a:t>
            </a:r>
            <a:r>
              <a:rPr lang="ja-JP" altLang="en-US" dirty="0"/>
              <a:t>円</a:t>
            </a:r>
            <a:endParaRPr lang="en-US" altLang="ja-JP" dirty="0"/>
          </a:p>
          <a:p>
            <a:r>
              <a:rPr lang="ja-JP" altLang="en-US" dirty="0" smtClean="0"/>
              <a:t>お茶</a:t>
            </a:r>
            <a:r>
              <a:rPr lang="en-US" altLang="ja-JP" dirty="0"/>
              <a:t>	</a:t>
            </a:r>
            <a:r>
              <a:rPr lang="en-US" altLang="ja-JP" dirty="0" smtClean="0"/>
              <a:t> </a:t>
            </a:r>
            <a:r>
              <a:rPr lang="en-US" altLang="ja-JP" dirty="0"/>
              <a:t>70</a:t>
            </a:r>
            <a:r>
              <a:rPr lang="ja-JP" altLang="en-US" dirty="0"/>
              <a:t>円</a:t>
            </a:r>
            <a:endParaRPr lang="en-US" altLang="ja-JP" dirty="0"/>
          </a:p>
          <a:p>
            <a:endParaRPr kumimoji="1" lang="ja-JP" altLang="en-US" dirty="0"/>
          </a:p>
        </p:txBody>
      </p:sp>
      <p:pic>
        <p:nvPicPr>
          <p:cNvPr id="5" name="図 4"/>
          <p:cNvPicPr>
            <a:picLocks noChangeAspect="1"/>
          </p:cNvPicPr>
          <p:nvPr/>
        </p:nvPicPr>
        <p:blipFill>
          <a:blip r:embed="rId2"/>
          <a:stretch>
            <a:fillRect/>
          </a:stretch>
        </p:blipFill>
        <p:spPr>
          <a:xfrm>
            <a:off x="3743533" y="1407512"/>
            <a:ext cx="5400467" cy="2589403"/>
          </a:xfrm>
          <a:prstGeom prst="rect">
            <a:avLst/>
          </a:prstGeom>
        </p:spPr>
      </p:pic>
      <p:sp>
        <p:nvSpPr>
          <p:cNvPr id="9" name="円/楕円 8"/>
          <p:cNvSpPr/>
          <p:nvPr/>
        </p:nvSpPr>
        <p:spPr>
          <a:xfrm>
            <a:off x="4408257" y="4366299"/>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p:nvPr/>
        </p:nvCxnSpPr>
        <p:spPr>
          <a:xfrm>
            <a:off x="1881545" y="3792252"/>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endCxn id="9" idx="1"/>
          </p:cNvCxnSpPr>
          <p:nvPr/>
        </p:nvCxnSpPr>
        <p:spPr>
          <a:xfrm>
            <a:off x="2622430" y="3808894"/>
            <a:ext cx="1916656" cy="68238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9" idx="2"/>
          </p:cNvCxnSpPr>
          <p:nvPr/>
        </p:nvCxnSpPr>
        <p:spPr>
          <a:xfrm>
            <a:off x="2622430" y="4793009"/>
            <a:ext cx="178582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2911201" y="4527374"/>
            <a:ext cx="948454" cy="54950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rgbClr val="FF0000"/>
              </a:solidFill>
            </a:endParaRPr>
          </a:p>
        </p:txBody>
      </p:sp>
      <p:cxnSp>
        <p:nvCxnSpPr>
          <p:cNvPr id="35" name="直線矢印コネクタ 34"/>
          <p:cNvCxnSpPr>
            <a:endCxn id="9" idx="3"/>
          </p:cNvCxnSpPr>
          <p:nvPr/>
        </p:nvCxnSpPr>
        <p:spPr>
          <a:xfrm flipV="1">
            <a:off x="2622430" y="5094739"/>
            <a:ext cx="1916656" cy="65485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5451239" y="4788354"/>
            <a:ext cx="593793" cy="129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2" name="円/楕円 41"/>
          <p:cNvSpPr/>
          <p:nvPr/>
        </p:nvSpPr>
        <p:spPr>
          <a:xfrm>
            <a:off x="4921949" y="5552330"/>
            <a:ext cx="293617" cy="29555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4886583" y="6187855"/>
            <a:ext cx="364349" cy="27239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5304125" y="5392824"/>
            <a:ext cx="1193506" cy="523220"/>
          </a:xfrm>
          <a:prstGeom prst="rect">
            <a:avLst/>
          </a:prstGeom>
          <a:noFill/>
        </p:spPr>
        <p:txBody>
          <a:bodyPr wrap="none" rtlCol="0">
            <a:spAutoFit/>
          </a:bodyPr>
          <a:lstStyle/>
          <a:p>
            <a:r>
              <a:rPr kumimoji="1" lang="ja-JP" altLang="en-US" sz="2800" dirty="0" smtClean="0"/>
              <a:t>閾値 </a:t>
            </a:r>
            <a:r>
              <a:rPr lang="en-US" altLang="ja-JP" sz="2800" dirty="0" err="1" smtClean="0"/>
              <a:t>θ</a:t>
            </a:r>
            <a:endParaRPr kumimoji="1" lang="ja-JP" altLang="en-US" sz="2800" dirty="0"/>
          </a:p>
        </p:txBody>
      </p:sp>
      <p:sp>
        <p:nvSpPr>
          <p:cNvPr id="45" name="テキスト ボックス 44"/>
          <p:cNvSpPr txBox="1"/>
          <p:nvPr/>
        </p:nvSpPr>
        <p:spPr>
          <a:xfrm>
            <a:off x="5368768" y="6007613"/>
            <a:ext cx="1980029" cy="523220"/>
          </a:xfrm>
          <a:prstGeom prst="rect">
            <a:avLst/>
          </a:prstGeom>
          <a:noFill/>
        </p:spPr>
        <p:txBody>
          <a:bodyPr wrap="none" rtlCol="0">
            <a:spAutoFit/>
          </a:bodyPr>
          <a:lstStyle/>
          <a:p>
            <a:r>
              <a:rPr kumimoji="1" lang="ja-JP" altLang="en-US" sz="2800" dirty="0" smtClean="0"/>
              <a:t>結合荷重</a:t>
            </a:r>
            <a:r>
              <a:rPr lang="ja-JP" altLang="en-US" sz="2800" dirty="0" smtClean="0"/>
              <a:t> </a:t>
            </a:r>
            <a:r>
              <a:rPr lang="en-US" altLang="ja-JP" sz="2800" dirty="0" smtClean="0"/>
              <a:t>w</a:t>
            </a:r>
            <a:endParaRPr kumimoji="1" lang="en-US" altLang="ja-JP" sz="2800" dirty="0" smtClean="0"/>
          </a:p>
        </p:txBody>
      </p:sp>
      <p:sp>
        <p:nvSpPr>
          <p:cNvPr id="47" name="テキスト ボックス 46"/>
          <p:cNvSpPr txBox="1"/>
          <p:nvPr/>
        </p:nvSpPr>
        <p:spPr>
          <a:xfrm>
            <a:off x="290518" y="3547914"/>
            <a:ext cx="1620957" cy="523220"/>
          </a:xfrm>
          <a:prstGeom prst="rect">
            <a:avLst/>
          </a:prstGeom>
          <a:noFill/>
        </p:spPr>
        <p:txBody>
          <a:bodyPr wrap="none" rtlCol="0">
            <a:spAutoFit/>
          </a:bodyPr>
          <a:lstStyle/>
          <a:p>
            <a:r>
              <a:rPr kumimoji="1" lang="ja-JP" altLang="en-US" sz="2800" dirty="0" smtClean="0">
                <a:solidFill>
                  <a:srgbClr val="000000"/>
                </a:solidFill>
              </a:rPr>
              <a:t>たい焼き</a:t>
            </a:r>
            <a:endParaRPr kumimoji="1" lang="ja-JP" altLang="en-US" sz="2800" dirty="0">
              <a:solidFill>
                <a:srgbClr val="000000"/>
              </a:solidFill>
            </a:endParaRPr>
          </a:p>
        </p:txBody>
      </p:sp>
      <p:cxnSp>
        <p:nvCxnSpPr>
          <p:cNvPr id="30" name="直線矢印コネクタ 29"/>
          <p:cNvCxnSpPr/>
          <p:nvPr/>
        </p:nvCxnSpPr>
        <p:spPr>
          <a:xfrm>
            <a:off x="1881545" y="4771712"/>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05976" y="4527374"/>
            <a:ext cx="1261884" cy="523220"/>
          </a:xfrm>
          <a:prstGeom prst="rect">
            <a:avLst/>
          </a:prstGeom>
          <a:noFill/>
        </p:spPr>
        <p:txBody>
          <a:bodyPr wrap="none" rtlCol="0">
            <a:spAutoFit/>
          </a:bodyPr>
          <a:lstStyle/>
          <a:p>
            <a:r>
              <a:rPr kumimoji="1" lang="ja-JP" altLang="en-US" sz="2800" dirty="0" smtClean="0">
                <a:solidFill>
                  <a:srgbClr val="000000"/>
                </a:solidFill>
              </a:rPr>
              <a:t>甘納豆</a:t>
            </a:r>
            <a:endParaRPr kumimoji="1" lang="ja-JP" altLang="en-US" sz="2800" dirty="0">
              <a:solidFill>
                <a:srgbClr val="000000"/>
              </a:solidFill>
            </a:endParaRPr>
          </a:p>
        </p:txBody>
      </p:sp>
      <p:cxnSp>
        <p:nvCxnSpPr>
          <p:cNvPr id="32" name="直線矢印コネクタ 31"/>
          <p:cNvCxnSpPr/>
          <p:nvPr/>
        </p:nvCxnSpPr>
        <p:spPr>
          <a:xfrm>
            <a:off x="1881545" y="5749591"/>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628650" y="5505253"/>
            <a:ext cx="902811" cy="523220"/>
          </a:xfrm>
          <a:prstGeom prst="rect">
            <a:avLst/>
          </a:prstGeom>
          <a:noFill/>
        </p:spPr>
        <p:txBody>
          <a:bodyPr wrap="none" rtlCol="0">
            <a:spAutoFit/>
          </a:bodyPr>
          <a:lstStyle/>
          <a:p>
            <a:r>
              <a:rPr kumimoji="1" lang="ja-JP" altLang="en-US" sz="2800" dirty="0" smtClean="0">
                <a:solidFill>
                  <a:srgbClr val="000000"/>
                </a:solidFill>
              </a:rPr>
              <a:t>お茶</a:t>
            </a:r>
            <a:endParaRPr kumimoji="1" lang="ja-JP" altLang="en-US" sz="2800" dirty="0">
              <a:solidFill>
                <a:srgbClr val="000000"/>
              </a:solidFill>
            </a:endParaRPr>
          </a:p>
        </p:txBody>
      </p:sp>
      <p:sp>
        <p:nvSpPr>
          <p:cNvPr id="48" name="正方形/長方形 47"/>
          <p:cNvSpPr/>
          <p:nvPr/>
        </p:nvSpPr>
        <p:spPr>
          <a:xfrm>
            <a:off x="2968269" y="3722162"/>
            <a:ext cx="948454" cy="54950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rgbClr val="FF0000"/>
              </a:solidFill>
            </a:endParaRPr>
          </a:p>
        </p:txBody>
      </p:sp>
      <p:sp>
        <p:nvSpPr>
          <p:cNvPr id="49" name="正方形/長方形 48"/>
          <p:cNvSpPr/>
          <p:nvPr/>
        </p:nvSpPr>
        <p:spPr>
          <a:xfrm>
            <a:off x="3062939" y="5230500"/>
            <a:ext cx="948454" cy="54950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rgbClr val="FF0000"/>
              </a:solidFill>
            </a:endParaRPr>
          </a:p>
        </p:txBody>
      </p:sp>
    </p:spTree>
    <p:extLst>
      <p:ext uri="{BB962C8B-B14F-4D97-AF65-F5344CB8AC3E}">
        <p14:creationId xmlns:p14="http://schemas.microsoft.com/office/powerpoint/2010/main" val="10444799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500</a:t>
            </a:r>
            <a:r>
              <a:rPr kumimoji="1" lang="ja-JP" altLang="en-US" dirty="0" smtClean="0"/>
              <a:t>円で買えるおやつ？</a:t>
            </a:r>
            <a:endParaRPr kumimoji="1" lang="ja-JP" altLang="en-US" dirty="0"/>
          </a:p>
        </p:txBody>
      </p:sp>
      <p:sp>
        <p:nvSpPr>
          <p:cNvPr id="3" name="コンテンツ プレースホルダー 2"/>
          <p:cNvSpPr>
            <a:spLocks noGrp="1"/>
          </p:cNvSpPr>
          <p:nvPr>
            <p:ph idx="1"/>
          </p:nvPr>
        </p:nvSpPr>
        <p:spPr>
          <a:xfrm>
            <a:off x="628650" y="1690689"/>
            <a:ext cx="7886700" cy="4351338"/>
          </a:xfrm>
        </p:spPr>
        <p:txBody>
          <a:bodyPr/>
          <a:lstStyle/>
          <a:p>
            <a:r>
              <a:rPr lang="ja-JP" altLang="en-US" dirty="0"/>
              <a:t>たい焼き</a:t>
            </a:r>
            <a:r>
              <a:rPr lang="en-US" altLang="ja-JP" dirty="0"/>
              <a:t>	</a:t>
            </a:r>
            <a:r>
              <a:rPr lang="en-US" altLang="ja-JP" dirty="0" smtClean="0"/>
              <a:t>310</a:t>
            </a:r>
            <a:r>
              <a:rPr lang="ja-JP" altLang="en-US" dirty="0"/>
              <a:t>円</a:t>
            </a:r>
            <a:endParaRPr lang="en-US" altLang="ja-JP" dirty="0"/>
          </a:p>
          <a:p>
            <a:r>
              <a:rPr lang="ja-JP" altLang="en-US" dirty="0" smtClean="0"/>
              <a:t>甘納豆</a:t>
            </a:r>
            <a:r>
              <a:rPr lang="en-US" altLang="ja-JP" dirty="0"/>
              <a:t>	220</a:t>
            </a:r>
            <a:r>
              <a:rPr lang="ja-JP" altLang="en-US" dirty="0"/>
              <a:t>円</a:t>
            </a:r>
            <a:endParaRPr lang="en-US" altLang="ja-JP" dirty="0"/>
          </a:p>
          <a:p>
            <a:r>
              <a:rPr lang="ja-JP" altLang="en-US" dirty="0" smtClean="0"/>
              <a:t>お茶</a:t>
            </a:r>
            <a:r>
              <a:rPr lang="en-US" altLang="ja-JP" dirty="0"/>
              <a:t>	</a:t>
            </a:r>
            <a:r>
              <a:rPr lang="en-US" altLang="ja-JP" dirty="0" smtClean="0"/>
              <a:t> </a:t>
            </a:r>
            <a:r>
              <a:rPr lang="en-US" altLang="ja-JP" dirty="0"/>
              <a:t>70</a:t>
            </a:r>
            <a:r>
              <a:rPr lang="ja-JP" altLang="en-US" dirty="0"/>
              <a:t>円</a:t>
            </a:r>
            <a:endParaRPr lang="en-US" altLang="ja-JP" dirty="0"/>
          </a:p>
          <a:p>
            <a:endParaRPr kumimoji="1" lang="ja-JP" altLang="en-US" dirty="0"/>
          </a:p>
        </p:txBody>
      </p:sp>
      <p:pic>
        <p:nvPicPr>
          <p:cNvPr id="5" name="図 4"/>
          <p:cNvPicPr>
            <a:picLocks noChangeAspect="1"/>
          </p:cNvPicPr>
          <p:nvPr/>
        </p:nvPicPr>
        <p:blipFill>
          <a:blip r:embed="rId2"/>
          <a:stretch>
            <a:fillRect/>
          </a:stretch>
        </p:blipFill>
        <p:spPr>
          <a:xfrm>
            <a:off x="3743533" y="1407512"/>
            <a:ext cx="5400467" cy="2589403"/>
          </a:xfrm>
          <a:prstGeom prst="rect">
            <a:avLst/>
          </a:prstGeom>
        </p:spPr>
      </p:pic>
      <p:sp>
        <p:nvSpPr>
          <p:cNvPr id="9" name="円/楕円 8"/>
          <p:cNvSpPr/>
          <p:nvPr/>
        </p:nvSpPr>
        <p:spPr>
          <a:xfrm>
            <a:off x="4408257" y="4366299"/>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p:nvPr/>
        </p:nvCxnSpPr>
        <p:spPr>
          <a:xfrm>
            <a:off x="1881545" y="3792252"/>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endCxn id="9" idx="1"/>
          </p:cNvCxnSpPr>
          <p:nvPr/>
        </p:nvCxnSpPr>
        <p:spPr>
          <a:xfrm>
            <a:off x="2622430" y="3808894"/>
            <a:ext cx="1916656" cy="68238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9" idx="2"/>
          </p:cNvCxnSpPr>
          <p:nvPr/>
        </p:nvCxnSpPr>
        <p:spPr>
          <a:xfrm>
            <a:off x="2622430" y="4793009"/>
            <a:ext cx="178582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2911201" y="4527374"/>
            <a:ext cx="948454" cy="54950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FF0000"/>
                </a:solidFill>
              </a:rPr>
              <a:t>-220</a:t>
            </a:r>
            <a:endParaRPr kumimoji="1" lang="ja-JP" altLang="en-US" sz="2800" dirty="0">
              <a:solidFill>
                <a:srgbClr val="FF0000"/>
              </a:solidFill>
            </a:endParaRPr>
          </a:p>
        </p:txBody>
      </p:sp>
      <p:cxnSp>
        <p:nvCxnSpPr>
          <p:cNvPr id="35" name="直線矢印コネクタ 34"/>
          <p:cNvCxnSpPr>
            <a:endCxn id="9" idx="3"/>
          </p:cNvCxnSpPr>
          <p:nvPr/>
        </p:nvCxnSpPr>
        <p:spPr>
          <a:xfrm flipV="1">
            <a:off x="2622430" y="5094739"/>
            <a:ext cx="1916656" cy="65485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5451239" y="4788354"/>
            <a:ext cx="593793" cy="129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2" name="円/楕円 41"/>
          <p:cNvSpPr/>
          <p:nvPr/>
        </p:nvSpPr>
        <p:spPr>
          <a:xfrm>
            <a:off x="4921949" y="5552330"/>
            <a:ext cx="293617" cy="29555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4886583" y="6187855"/>
            <a:ext cx="364349" cy="27239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5304125" y="5392824"/>
            <a:ext cx="1193506" cy="523220"/>
          </a:xfrm>
          <a:prstGeom prst="rect">
            <a:avLst/>
          </a:prstGeom>
          <a:noFill/>
        </p:spPr>
        <p:txBody>
          <a:bodyPr wrap="none" rtlCol="0">
            <a:spAutoFit/>
          </a:bodyPr>
          <a:lstStyle/>
          <a:p>
            <a:r>
              <a:rPr kumimoji="1" lang="ja-JP" altLang="en-US" sz="2800" dirty="0" smtClean="0"/>
              <a:t>閾値 </a:t>
            </a:r>
            <a:r>
              <a:rPr lang="en-US" altLang="ja-JP" sz="2800" dirty="0" err="1" smtClean="0"/>
              <a:t>θ</a:t>
            </a:r>
            <a:endParaRPr kumimoji="1" lang="ja-JP" altLang="en-US" sz="2800" dirty="0"/>
          </a:p>
        </p:txBody>
      </p:sp>
      <p:sp>
        <p:nvSpPr>
          <p:cNvPr id="45" name="テキスト ボックス 44"/>
          <p:cNvSpPr txBox="1"/>
          <p:nvPr/>
        </p:nvSpPr>
        <p:spPr>
          <a:xfrm>
            <a:off x="5368768" y="6007613"/>
            <a:ext cx="1980029" cy="523220"/>
          </a:xfrm>
          <a:prstGeom prst="rect">
            <a:avLst/>
          </a:prstGeom>
          <a:noFill/>
        </p:spPr>
        <p:txBody>
          <a:bodyPr wrap="none" rtlCol="0">
            <a:spAutoFit/>
          </a:bodyPr>
          <a:lstStyle/>
          <a:p>
            <a:r>
              <a:rPr kumimoji="1" lang="ja-JP" altLang="en-US" sz="2800" dirty="0" smtClean="0"/>
              <a:t>結合荷重</a:t>
            </a:r>
            <a:r>
              <a:rPr lang="ja-JP" altLang="en-US" sz="2800" dirty="0" smtClean="0"/>
              <a:t> </a:t>
            </a:r>
            <a:r>
              <a:rPr lang="en-US" altLang="ja-JP" sz="2800" dirty="0" smtClean="0"/>
              <a:t>w</a:t>
            </a:r>
            <a:endParaRPr kumimoji="1" lang="en-US" altLang="ja-JP" sz="2800" dirty="0" smtClean="0"/>
          </a:p>
        </p:txBody>
      </p:sp>
      <p:sp>
        <p:nvSpPr>
          <p:cNvPr id="47" name="テキスト ボックス 46"/>
          <p:cNvSpPr txBox="1"/>
          <p:nvPr/>
        </p:nvSpPr>
        <p:spPr>
          <a:xfrm>
            <a:off x="290518" y="3547914"/>
            <a:ext cx="1620957" cy="523220"/>
          </a:xfrm>
          <a:prstGeom prst="rect">
            <a:avLst/>
          </a:prstGeom>
          <a:noFill/>
        </p:spPr>
        <p:txBody>
          <a:bodyPr wrap="none" rtlCol="0">
            <a:spAutoFit/>
          </a:bodyPr>
          <a:lstStyle/>
          <a:p>
            <a:r>
              <a:rPr kumimoji="1" lang="ja-JP" altLang="en-US" sz="2800" dirty="0" smtClean="0">
                <a:solidFill>
                  <a:srgbClr val="000000"/>
                </a:solidFill>
              </a:rPr>
              <a:t>たい焼き</a:t>
            </a:r>
            <a:endParaRPr kumimoji="1" lang="ja-JP" altLang="en-US" sz="2800" dirty="0">
              <a:solidFill>
                <a:srgbClr val="000000"/>
              </a:solidFill>
            </a:endParaRPr>
          </a:p>
        </p:txBody>
      </p:sp>
      <p:cxnSp>
        <p:nvCxnSpPr>
          <p:cNvPr id="30" name="直線矢印コネクタ 29"/>
          <p:cNvCxnSpPr/>
          <p:nvPr/>
        </p:nvCxnSpPr>
        <p:spPr>
          <a:xfrm>
            <a:off x="1881545" y="4771712"/>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05976" y="4527374"/>
            <a:ext cx="1261884" cy="523220"/>
          </a:xfrm>
          <a:prstGeom prst="rect">
            <a:avLst/>
          </a:prstGeom>
          <a:noFill/>
        </p:spPr>
        <p:txBody>
          <a:bodyPr wrap="none" rtlCol="0">
            <a:spAutoFit/>
          </a:bodyPr>
          <a:lstStyle/>
          <a:p>
            <a:r>
              <a:rPr kumimoji="1" lang="ja-JP" altLang="en-US" sz="2800" dirty="0" smtClean="0">
                <a:solidFill>
                  <a:srgbClr val="000000"/>
                </a:solidFill>
              </a:rPr>
              <a:t>甘納豆</a:t>
            </a:r>
            <a:endParaRPr kumimoji="1" lang="ja-JP" altLang="en-US" sz="2800" dirty="0">
              <a:solidFill>
                <a:srgbClr val="000000"/>
              </a:solidFill>
            </a:endParaRPr>
          </a:p>
        </p:txBody>
      </p:sp>
      <p:cxnSp>
        <p:nvCxnSpPr>
          <p:cNvPr id="32" name="直線矢印コネクタ 31"/>
          <p:cNvCxnSpPr/>
          <p:nvPr/>
        </p:nvCxnSpPr>
        <p:spPr>
          <a:xfrm>
            <a:off x="1881545" y="5749591"/>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628650" y="5505253"/>
            <a:ext cx="902811" cy="523220"/>
          </a:xfrm>
          <a:prstGeom prst="rect">
            <a:avLst/>
          </a:prstGeom>
          <a:noFill/>
        </p:spPr>
        <p:txBody>
          <a:bodyPr wrap="none" rtlCol="0">
            <a:spAutoFit/>
          </a:bodyPr>
          <a:lstStyle/>
          <a:p>
            <a:r>
              <a:rPr kumimoji="1" lang="ja-JP" altLang="en-US" sz="2800" dirty="0" smtClean="0">
                <a:solidFill>
                  <a:srgbClr val="000000"/>
                </a:solidFill>
              </a:rPr>
              <a:t>お茶</a:t>
            </a:r>
            <a:endParaRPr kumimoji="1" lang="ja-JP" altLang="en-US" sz="2800" dirty="0">
              <a:solidFill>
                <a:srgbClr val="000000"/>
              </a:solidFill>
            </a:endParaRPr>
          </a:p>
        </p:txBody>
      </p:sp>
      <p:sp>
        <p:nvSpPr>
          <p:cNvPr id="34" name="テキスト ボックス 33"/>
          <p:cNvSpPr txBox="1"/>
          <p:nvPr/>
        </p:nvSpPr>
        <p:spPr>
          <a:xfrm>
            <a:off x="4437169" y="4531399"/>
            <a:ext cx="840570" cy="523220"/>
          </a:xfrm>
          <a:prstGeom prst="rect">
            <a:avLst/>
          </a:prstGeom>
          <a:noFill/>
        </p:spPr>
        <p:txBody>
          <a:bodyPr wrap="none" rtlCol="0">
            <a:spAutoFit/>
          </a:bodyPr>
          <a:lstStyle/>
          <a:p>
            <a:r>
              <a:rPr kumimoji="1" lang="en-US" altLang="ja-JP" sz="2800" dirty="0" smtClean="0">
                <a:solidFill>
                  <a:srgbClr val="FF0000"/>
                </a:solidFill>
              </a:rPr>
              <a:t>-500</a:t>
            </a:r>
            <a:endParaRPr kumimoji="1" lang="ja-JP" altLang="en-US" sz="2800" dirty="0">
              <a:solidFill>
                <a:srgbClr val="FF0000"/>
              </a:solidFill>
            </a:endParaRPr>
          </a:p>
        </p:txBody>
      </p:sp>
      <p:sp>
        <p:nvSpPr>
          <p:cNvPr id="48" name="正方形/長方形 47"/>
          <p:cNvSpPr/>
          <p:nvPr/>
        </p:nvSpPr>
        <p:spPr>
          <a:xfrm>
            <a:off x="2968269" y="3722162"/>
            <a:ext cx="948454" cy="54950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FF0000"/>
                </a:solidFill>
              </a:rPr>
              <a:t>-310</a:t>
            </a:r>
            <a:endParaRPr kumimoji="1" lang="ja-JP" altLang="en-US" sz="2800" dirty="0">
              <a:solidFill>
                <a:srgbClr val="FF0000"/>
              </a:solidFill>
            </a:endParaRPr>
          </a:p>
        </p:txBody>
      </p:sp>
      <p:sp>
        <p:nvSpPr>
          <p:cNvPr id="49" name="正方形/長方形 48"/>
          <p:cNvSpPr/>
          <p:nvPr/>
        </p:nvSpPr>
        <p:spPr>
          <a:xfrm>
            <a:off x="3062939" y="5230500"/>
            <a:ext cx="948454" cy="54950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FF0000"/>
                </a:solidFill>
              </a:rPr>
              <a:t>-70</a:t>
            </a:r>
            <a:endParaRPr kumimoji="1" lang="ja-JP" altLang="en-US" sz="2800" dirty="0">
              <a:solidFill>
                <a:srgbClr val="FF0000"/>
              </a:solidFill>
            </a:endParaRPr>
          </a:p>
        </p:txBody>
      </p:sp>
    </p:spTree>
    <p:extLst>
      <p:ext uri="{BB962C8B-B14F-4D97-AF65-F5344CB8AC3E}">
        <p14:creationId xmlns:p14="http://schemas.microsoft.com/office/powerpoint/2010/main" val="19164555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500</a:t>
            </a:r>
            <a:r>
              <a:rPr kumimoji="1" lang="ja-JP" altLang="en-US" dirty="0" smtClean="0"/>
              <a:t>円で買えるおやつ？</a:t>
            </a:r>
            <a:endParaRPr kumimoji="1" lang="ja-JP" altLang="en-US" dirty="0"/>
          </a:p>
        </p:txBody>
      </p:sp>
      <p:sp>
        <p:nvSpPr>
          <p:cNvPr id="3" name="コンテンツ プレースホルダー 2"/>
          <p:cNvSpPr>
            <a:spLocks noGrp="1"/>
          </p:cNvSpPr>
          <p:nvPr>
            <p:ph idx="1"/>
          </p:nvPr>
        </p:nvSpPr>
        <p:spPr>
          <a:xfrm>
            <a:off x="628650" y="1690689"/>
            <a:ext cx="7886700" cy="4351338"/>
          </a:xfrm>
        </p:spPr>
        <p:txBody>
          <a:bodyPr/>
          <a:lstStyle/>
          <a:p>
            <a:r>
              <a:rPr lang="ja-JP" altLang="en-US" dirty="0"/>
              <a:t>たい焼き</a:t>
            </a:r>
            <a:r>
              <a:rPr lang="en-US" altLang="ja-JP" dirty="0"/>
              <a:t>	</a:t>
            </a:r>
            <a:r>
              <a:rPr lang="en-US" altLang="ja-JP" dirty="0" smtClean="0"/>
              <a:t>310</a:t>
            </a:r>
            <a:r>
              <a:rPr lang="ja-JP" altLang="en-US" dirty="0"/>
              <a:t>円</a:t>
            </a:r>
            <a:endParaRPr lang="en-US" altLang="ja-JP" dirty="0"/>
          </a:p>
          <a:p>
            <a:r>
              <a:rPr lang="ja-JP" altLang="en-US" dirty="0" smtClean="0"/>
              <a:t>甘納豆</a:t>
            </a:r>
            <a:r>
              <a:rPr lang="en-US" altLang="ja-JP" dirty="0"/>
              <a:t>	220</a:t>
            </a:r>
            <a:r>
              <a:rPr lang="ja-JP" altLang="en-US" dirty="0"/>
              <a:t>円</a:t>
            </a:r>
            <a:endParaRPr lang="en-US" altLang="ja-JP" dirty="0"/>
          </a:p>
          <a:p>
            <a:r>
              <a:rPr lang="ja-JP" altLang="en-US" dirty="0" smtClean="0"/>
              <a:t>お茶</a:t>
            </a:r>
            <a:r>
              <a:rPr lang="en-US" altLang="ja-JP" dirty="0"/>
              <a:t>	</a:t>
            </a:r>
            <a:r>
              <a:rPr lang="en-US" altLang="ja-JP" dirty="0" smtClean="0"/>
              <a:t> </a:t>
            </a:r>
            <a:r>
              <a:rPr lang="en-US" altLang="ja-JP" dirty="0"/>
              <a:t>70</a:t>
            </a:r>
            <a:r>
              <a:rPr lang="ja-JP" altLang="en-US" dirty="0"/>
              <a:t>円</a:t>
            </a:r>
            <a:endParaRPr lang="en-US" altLang="ja-JP" dirty="0"/>
          </a:p>
          <a:p>
            <a:endParaRPr kumimoji="1" lang="ja-JP" altLang="en-US" dirty="0"/>
          </a:p>
        </p:txBody>
      </p:sp>
      <p:pic>
        <p:nvPicPr>
          <p:cNvPr id="5" name="図 4"/>
          <p:cNvPicPr>
            <a:picLocks noChangeAspect="1"/>
          </p:cNvPicPr>
          <p:nvPr/>
        </p:nvPicPr>
        <p:blipFill>
          <a:blip r:embed="rId2"/>
          <a:stretch>
            <a:fillRect/>
          </a:stretch>
        </p:blipFill>
        <p:spPr>
          <a:xfrm>
            <a:off x="3743533" y="1407512"/>
            <a:ext cx="5400467" cy="2589403"/>
          </a:xfrm>
          <a:prstGeom prst="rect">
            <a:avLst/>
          </a:prstGeom>
        </p:spPr>
      </p:pic>
      <p:sp>
        <p:nvSpPr>
          <p:cNvPr id="9" name="円/楕円 8"/>
          <p:cNvSpPr/>
          <p:nvPr/>
        </p:nvSpPr>
        <p:spPr>
          <a:xfrm>
            <a:off x="4408257" y="4366299"/>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p:nvPr/>
        </p:nvCxnSpPr>
        <p:spPr>
          <a:xfrm>
            <a:off x="1881545" y="3792252"/>
            <a:ext cx="681788" cy="166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endCxn id="9" idx="1"/>
          </p:cNvCxnSpPr>
          <p:nvPr/>
        </p:nvCxnSpPr>
        <p:spPr>
          <a:xfrm>
            <a:off x="2622430" y="3808894"/>
            <a:ext cx="1916656" cy="6823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9" idx="2"/>
          </p:cNvCxnSpPr>
          <p:nvPr/>
        </p:nvCxnSpPr>
        <p:spPr>
          <a:xfrm>
            <a:off x="2622430" y="4793009"/>
            <a:ext cx="178582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2911201" y="4527374"/>
            <a:ext cx="948454" cy="549505"/>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FF0000"/>
                </a:solidFill>
              </a:rPr>
              <a:t>-220</a:t>
            </a:r>
            <a:endParaRPr kumimoji="1" lang="ja-JP" altLang="en-US" sz="2800" dirty="0">
              <a:solidFill>
                <a:srgbClr val="FF0000"/>
              </a:solidFill>
            </a:endParaRPr>
          </a:p>
        </p:txBody>
      </p:sp>
      <p:cxnSp>
        <p:nvCxnSpPr>
          <p:cNvPr id="35" name="直線矢印コネクタ 34"/>
          <p:cNvCxnSpPr>
            <a:endCxn id="9" idx="3"/>
          </p:cNvCxnSpPr>
          <p:nvPr/>
        </p:nvCxnSpPr>
        <p:spPr>
          <a:xfrm flipV="1">
            <a:off x="2622430" y="5094739"/>
            <a:ext cx="1916656" cy="65485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5451239" y="4788354"/>
            <a:ext cx="593793" cy="129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2" name="円/楕円 41"/>
          <p:cNvSpPr/>
          <p:nvPr/>
        </p:nvSpPr>
        <p:spPr>
          <a:xfrm>
            <a:off x="4921949" y="5552330"/>
            <a:ext cx="293617" cy="29555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4886583" y="6187855"/>
            <a:ext cx="364349" cy="27239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5304125" y="5392824"/>
            <a:ext cx="1193506" cy="523220"/>
          </a:xfrm>
          <a:prstGeom prst="rect">
            <a:avLst/>
          </a:prstGeom>
          <a:noFill/>
        </p:spPr>
        <p:txBody>
          <a:bodyPr wrap="none" rtlCol="0">
            <a:spAutoFit/>
          </a:bodyPr>
          <a:lstStyle/>
          <a:p>
            <a:r>
              <a:rPr kumimoji="1" lang="ja-JP" altLang="en-US" sz="2800" dirty="0" smtClean="0"/>
              <a:t>閾値 </a:t>
            </a:r>
            <a:r>
              <a:rPr lang="en-US" altLang="ja-JP" sz="2800" dirty="0" err="1" smtClean="0"/>
              <a:t>θ</a:t>
            </a:r>
            <a:endParaRPr kumimoji="1" lang="ja-JP" altLang="en-US" sz="2800" dirty="0"/>
          </a:p>
        </p:txBody>
      </p:sp>
      <p:sp>
        <p:nvSpPr>
          <p:cNvPr id="45" name="テキスト ボックス 44"/>
          <p:cNvSpPr txBox="1"/>
          <p:nvPr/>
        </p:nvSpPr>
        <p:spPr>
          <a:xfrm>
            <a:off x="5368768" y="6007613"/>
            <a:ext cx="1980029" cy="523220"/>
          </a:xfrm>
          <a:prstGeom prst="rect">
            <a:avLst/>
          </a:prstGeom>
          <a:noFill/>
        </p:spPr>
        <p:txBody>
          <a:bodyPr wrap="none" rtlCol="0">
            <a:spAutoFit/>
          </a:bodyPr>
          <a:lstStyle/>
          <a:p>
            <a:r>
              <a:rPr kumimoji="1" lang="ja-JP" altLang="en-US" sz="2800" dirty="0" smtClean="0"/>
              <a:t>結合荷重</a:t>
            </a:r>
            <a:r>
              <a:rPr lang="ja-JP" altLang="en-US" sz="2800" dirty="0" smtClean="0"/>
              <a:t> </a:t>
            </a:r>
            <a:r>
              <a:rPr lang="en-US" altLang="ja-JP" sz="2800" dirty="0" smtClean="0"/>
              <a:t>w</a:t>
            </a:r>
            <a:endParaRPr kumimoji="1" lang="en-US" altLang="ja-JP" sz="2800" dirty="0" smtClean="0"/>
          </a:p>
        </p:txBody>
      </p:sp>
      <p:sp>
        <p:nvSpPr>
          <p:cNvPr id="47" name="テキスト ボックス 46"/>
          <p:cNvSpPr txBox="1"/>
          <p:nvPr/>
        </p:nvSpPr>
        <p:spPr>
          <a:xfrm>
            <a:off x="290518" y="3547914"/>
            <a:ext cx="1620957" cy="523220"/>
          </a:xfrm>
          <a:prstGeom prst="rect">
            <a:avLst/>
          </a:prstGeom>
          <a:noFill/>
        </p:spPr>
        <p:txBody>
          <a:bodyPr wrap="none" rtlCol="0">
            <a:spAutoFit/>
          </a:bodyPr>
          <a:lstStyle/>
          <a:p>
            <a:r>
              <a:rPr kumimoji="1" lang="ja-JP" altLang="en-US" sz="2800" dirty="0" smtClean="0">
                <a:solidFill>
                  <a:srgbClr val="FF0000"/>
                </a:solidFill>
              </a:rPr>
              <a:t>たい焼き</a:t>
            </a:r>
            <a:endParaRPr kumimoji="1" lang="ja-JP" altLang="en-US" sz="2800" dirty="0">
              <a:solidFill>
                <a:srgbClr val="FF0000"/>
              </a:solidFill>
            </a:endParaRPr>
          </a:p>
        </p:txBody>
      </p:sp>
      <p:cxnSp>
        <p:nvCxnSpPr>
          <p:cNvPr id="30" name="直線矢印コネクタ 29"/>
          <p:cNvCxnSpPr/>
          <p:nvPr/>
        </p:nvCxnSpPr>
        <p:spPr>
          <a:xfrm>
            <a:off x="1881545" y="4771712"/>
            <a:ext cx="681788" cy="166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05976" y="4527374"/>
            <a:ext cx="1261884" cy="523220"/>
          </a:xfrm>
          <a:prstGeom prst="rect">
            <a:avLst/>
          </a:prstGeom>
          <a:noFill/>
        </p:spPr>
        <p:txBody>
          <a:bodyPr wrap="none" rtlCol="0">
            <a:spAutoFit/>
          </a:bodyPr>
          <a:lstStyle/>
          <a:p>
            <a:r>
              <a:rPr kumimoji="1" lang="ja-JP" altLang="en-US" sz="2800" dirty="0" smtClean="0">
                <a:solidFill>
                  <a:srgbClr val="FF0000"/>
                </a:solidFill>
              </a:rPr>
              <a:t>甘納豆</a:t>
            </a:r>
            <a:endParaRPr kumimoji="1" lang="ja-JP" altLang="en-US" sz="2800" dirty="0">
              <a:solidFill>
                <a:srgbClr val="FF0000"/>
              </a:solidFill>
            </a:endParaRPr>
          </a:p>
        </p:txBody>
      </p:sp>
      <p:cxnSp>
        <p:nvCxnSpPr>
          <p:cNvPr id="32" name="直線矢印コネクタ 31"/>
          <p:cNvCxnSpPr/>
          <p:nvPr/>
        </p:nvCxnSpPr>
        <p:spPr>
          <a:xfrm>
            <a:off x="1881545" y="5749591"/>
            <a:ext cx="681788" cy="166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628650" y="5505253"/>
            <a:ext cx="902811" cy="523220"/>
          </a:xfrm>
          <a:prstGeom prst="rect">
            <a:avLst/>
          </a:prstGeom>
          <a:noFill/>
        </p:spPr>
        <p:txBody>
          <a:bodyPr wrap="none" rtlCol="0">
            <a:spAutoFit/>
          </a:bodyPr>
          <a:lstStyle/>
          <a:p>
            <a:r>
              <a:rPr kumimoji="1" lang="ja-JP" altLang="en-US" sz="2800" dirty="0" smtClean="0">
                <a:solidFill>
                  <a:srgbClr val="FF0000"/>
                </a:solidFill>
              </a:rPr>
              <a:t>お茶</a:t>
            </a:r>
            <a:endParaRPr kumimoji="1" lang="ja-JP" altLang="en-US" sz="2800" dirty="0">
              <a:solidFill>
                <a:srgbClr val="FF0000"/>
              </a:solidFill>
            </a:endParaRPr>
          </a:p>
        </p:txBody>
      </p:sp>
      <p:sp>
        <p:nvSpPr>
          <p:cNvPr id="34" name="テキスト ボックス 33"/>
          <p:cNvSpPr txBox="1"/>
          <p:nvPr/>
        </p:nvSpPr>
        <p:spPr>
          <a:xfrm>
            <a:off x="4437169" y="4531399"/>
            <a:ext cx="840570" cy="523220"/>
          </a:xfrm>
          <a:prstGeom prst="rect">
            <a:avLst/>
          </a:prstGeom>
          <a:noFill/>
        </p:spPr>
        <p:txBody>
          <a:bodyPr wrap="none" rtlCol="0">
            <a:spAutoFit/>
          </a:bodyPr>
          <a:lstStyle/>
          <a:p>
            <a:r>
              <a:rPr kumimoji="1" lang="en-US" altLang="ja-JP" sz="2800" dirty="0" smtClean="0">
                <a:solidFill>
                  <a:srgbClr val="FF0000"/>
                </a:solidFill>
              </a:rPr>
              <a:t>-500</a:t>
            </a:r>
            <a:endParaRPr kumimoji="1" lang="ja-JP" altLang="en-US" sz="2800" dirty="0">
              <a:solidFill>
                <a:srgbClr val="FF0000"/>
              </a:solidFill>
            </a:endParaRPr>
          </a:p>
        </p:txBody>
      </p:sp>
      <p:sp>
        <p:nvSpPr>
          <p:cNvPr id="48" name="正方形/長方形 47"/>
          <p:cNvSpPr/>
          <p:nvPr/>
        </p:nvSpPr>
        <p:spPr>
          <a:xfrm>
            <a:off x="2968269" y="3722162"/>
            <a:ext cx="948454" cy="549505"/>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FF0000"/>
                </a:solidFill>
              </a:rPr>
              <a:t>-310</a:t>
            </a:r>
            <a:endParaRPr kumimoji="1" lang="ja-JP" altLang="en-US" sz="2800" dirty="0">
              <a:solidFill>
                <a:srgbClr val="FF0000"/>
              </a:solidFill>
            </a:endParaRPr>
          </a:p>
        </p:txBody>
      </p:sp>
      <p:sp>
        <p:nvSpPr>
          <p:cNvPr id="49" name="正方形/長方形 48"/>
          <p:cNvSpPr/>
          <p:nvPr/>
        </p:nvSpPr>
        <p:spPr>
          <a:xfrm>
            <a:off x="3062939" y="5230500"/>
            <a:ext cx="948454" cy="549505"/>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FF0000"/>
                </a:solidFill>
              </a:rPr>
              <a:t>-70</a:t>
            </a:r>
            <a:endParaRPr kumimoji="1" lang="ja-JP" altLang="en-US" sz="2800" dirty="0">
              <a:solidFill>
                <a:srgbClr val="FF0000"/>
              </a:solidFill>
            </a:endParaRPr>
          </a:p>
        </p:txBody>
      </p:sp>
      <p:sp>
        <p:nvSpPr>
          <p:cNvPr id="4" name="テキスト ボックス 3"/>
          <p:cNvSpPr txBox="1"/>
          <p:nvPr/>
        </p:nvSpPr>
        <p:spPr>
          <a:xfrm>
            <a:off x="6332689" y="3986488"/>
            <a:ext cx="2437461" cy="1384995"/>
          </a:xfrm>
          <a:prstGeom prst="rect">
            <a:avLst/>
          </a:prstGeom>
          <a:noFill/>
        </p:spPr>
        <p:txBody>
          <a:bodyPr wrap="none" rtlCol="0">
            <a:spAutoFit/>
          </a:bodyPr>
          <a:lstStyle/>
          <a:p>
            <a:r>
              <a:rPr kumimoji="1" lang="en-US" altLang="ja-JP" sz="2800" dirty="0" err="1" smtClean="0"/>
              <a:t>σ</a:t>
            </a:r>
            <a:r>
              <a:rPr kumimoji="1" lang="en-US" altLang="ja-JP" sz="2800" dirty="0" smtClean="0"/>
              <a:t>= -600 - (-500)</a:t>
            </a:r>
          </a:p>
          <a:p>
            <a:r>
              <a:rPr lang="en-US" altLang="ja-JP" sz="2800" dirty="0"/>
              <a:t> </a:t>
            </a:r>
            <a:r>
              <a:rPr lang="en-US" altLang="ja-JP" sz="2800" dirty="0" smtClean="0"/>
              <a:t> = -100</a:t>
            </a:r>
          </a:p>
          <a:p>
            <a:r>
              <a:rPr lang="en-US" altLang="ja-JP" sz="2800" dirty="0" smtClean="0"/>
              <a:t>y = 0</a:t>
            </a:r>
            <a:endParaRPr kumimoji="1" lang="en-US" altLang="ja-JP" sz="2800" dirty="0"/>
          </a:p>
        </p:txBody>
      </p:sp>
    </p:spTree>
    <p:extLst>
      <p:ext uri="{BB962C8B-B14F-4D97-AF65-F5344CB8AC3E}">
        <p14:creationId xmlns:p14="http://schemas.microsoft.com/office/powerpoint/2010/main" val="245249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500</a:t>
            </a:r>
            <a:r>
              <a:rPr kumimoji="1" lang="ja-JP" altLang="en-US" dirty="0" smtClean="0"/>
              <a:t>円で買えるおやつ？</a:t>
            </a:r>
            <a:endParaRPr kumimoji="1" lang="ja-JP" altLang="en-US" dirty="0"/>
          </a:p>
        </p:txBody>
      </p:sp>
      <p:sp>
        <p:nvSpPr>
          <p:cNvPr id="3" name="コンテンツ プレースホルダー 2"/>
          <p:cNvSpPr>
            <a:spLocks noGrp="1"/>
          </p:cNvSpPr>
          <p:nvPr>
            <p:ph idx="1"/>
          </p:nvPr>
        </p:nvSpPr>
        <p:spPr>
          <a:xfrm>
            <a:off x="628650" y="1690689"/>
            <a:ext cx="7886700" cy="4351338"/>
          </a:xfrm>
        </p:spPr>
        <p:txBody>
          <a:bodyPr/>
          <a:lstStyle/>
          <a:p>
            <a:r>
              <a:rPr lang="ja-JP" altLang="en-US" dirty="0"/>
              <a:t>たい焼き</a:t>
            </a:r>
            <a:r>
              <a:rPr lang="en-US" altLang="ja-JP" dirty="0"/>
              <a:t>	</a:t>
            </a:r>
            <a:r>
              <a:rPr lang="en-US" altLang="ja-JP" dirty="0" smtClean="0"/>
              <a:t>310</a:t>
            </a:r>
            <a:r>
              <a:rPr lang="ja-JP" altLang="en-US" dirty="0"/>
              <a:t>円</a:t>
            </a:r>
            <a:endParaRPr lang="en-US" altLang="ja-JP" dirty="0"/>
          </a:p>
          <a:p>
            <a:r>
              <a:rPr lang="ja-JP" altLang="en-US" dirty="0" smtClean="0"/>
              <a:t>甘納豆</a:t>
            </a:r>
            <a:r>
              <a:rPr lang="en-US" altLang="ja-JP" dirty="0"/>
              <a:t>	220</a:t>
            </a:r>
            <a:r>
              <a:rPr lang="ja-JP" altLang="en-US" dirty="0"/>
              <a:t>円</a:t>
            </a:r>
            <a:endParaRPr lang="en-US" altLang="ja-JP" dirty="0"/>
          </a:p>
          <a:p>
            <a:r>
              <a:rPr lang="ja-JP" altLang="en-US" dirty="0" smtClean="0"/>
              <a:t>お茶</a:t>
            </a:r>
            <a:r>
              <a:rPr lang="en-US" altLang="ja-JP" dirty="0"/>
              <a:t>	</a:t>
            </a:r>
            <a:r>
              <a:rPr lang="en-US" altLang="ja-JP" dirty="0" smtClean="0"/>
              <a:t> </a:t>
            </a:r>
            <a:r>
              <a:rPr lang="en-US" altLang="ja-JP" dirty="0"/>
              <a:t>70</a:t>
            </a:r>
            <a:r>
              <a:rPr lang="ja-JP" altLang="en-US" dirty="0"/>
              <a:t>円</a:t>
            </a:r>
            <a:endParaRPr lang="en-US" altLang="ja-JP" dirty="0"/>
          </a:p>
          <a:p>
            <a:endParaRPr kumimoji="1" lang="ja-JP" altLang="en-US" dirty="0"/>
          </a:p>
        </p:txBody>
      </p:sp>
      <p:pic>
        <p:nvPicPr>
          <p:cNvPr id="5" name="図 4"/>
          <p:cNvPicPr>
            <a:picLocks noChangeAspect="1"/>
          </p:cNvPicPr>
          <p:nvPr/>
        </p:nvPicPr>
        <p:blipFill>
          <a:blip r:embed="rId2"/>
          <a:stretch>
            <a:fillRect/>
          </a:stretch>
        </p:blipFill>
        <p:spPr>
          <a:xfrm>
            <a:off x="3743533" y="1407512"/>
            <a:ext cx="5400467" cy="2589403"/>
          </a:xfrm>
          <a:prstGeom prst="rect">
            <a:avLst/>
          </a:prstGeom>
        </p:spPr>
      </p:pic>
      <p:sp>
        <p:nvSpPr>
          <p:cNvPr id="9" name="円/楕円 8"/>
          <p:cNvSpPr/>
          <p:nvPr/>
        </p:nvSpPr>
        <p:spPr>
          <a:xfrm>
            <a:off x="4408257" y="4366299"/>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p:nvPr/>
        </p:nvCxnSpPr>
        <p:spPr>
          <a:xfrm>
            <a:off x="1881545" y="3792252"/>
            <a:ext cx="681788" cy="166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endCxn id="9" idx="1"/>
          </p:cNvCxnSpPr>
          <p:nvPr/>
        </p:nvCxnSpPr>
        <p:spPr>
          <a:xfrm>
            <a:off x="2622430" y="3808894"/>
            <a:ext cx="1916656" cy="6823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9" idx="2"/>
          </p:cNvCxnSpPr>
          <p:nvPr/>
        </p:nvCxnSpPr>
        <p:spPr>
          <a:xfrm>
            <a:off x="2622430" y="4793009"/>
            <a:ext cx="178582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2911201" y="4527374"/>
            <a:ext cx="948454" cy="549505"/>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FF0000"/>
                </a:solidFill>
              </a:rPr>
              <a:t>-220</a:t>
            </a:r>
            <a:endParaRPr kumimoji="1" lang="ja-JP" altLang="en-US" sz="2800" dirty="0">
              <a:solidFill>
                <a:srgbClr val="FF0000"/>
              </a:solidFill>
            </a:endParaRPr>
          </a:p>
        </p:txBody>
      </p:sp>
      <p:cxnSp>
        <p:nvCxnSpPr>
          <p:cNvPr id="35" name="直線矢印コネクタ 34"/>
          <p:cNvCxnSpPr>
            <a:endCxn id="9" idx="3"/>
          </p:cNvCxnSpPr>
          <p:nvPr/>
        </p:nvCxnSpPr>
        <p:spPr>
          <a:xfrm flipV="1">
            <a:off x="2622430" y="5094739"/>
            <a:ext cx="1916656" cy="65485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5451239" y="4788354"/>
            <a:ext cx="593793" cy="129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2" name="円/楕円 41"/>
          <p:cNvSpPr/>
          <p:nvPr/>
        </p:nvSpPr>
        <p:spPr>
          <a:xfrm>
            <a:off x="4921949" y="5552330"/>
            <a:ext cx="293617" cy="29555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4886583" y="6187855"/>
            <a:ext cx="364349" cy="27239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5304125" y="5392824"/>
            <a:ext cx="1193506" cy="523220"/>
          </a:xfrm>
          <a:prstGeom prst="rect">
            <a:avLst/>
          </a:prstGeom>
          <a:noFill/>
        </p:spPr>
        <p:txBody>
          <a:bodyPr wrap="none" rtlCol="0">
            <a:spAutoFit/>
          </a:bodyPr>
          <a:lstStyle/>
          <a:p>
            <a:r>
              <a:rPr kumimoji="1" lang="ja-JP" altLang="en-US" sz="2800" dirty="0" smtClean="0"/>
              <a:t>閾値 </a:t>
            </a:r>
            <a:r>
              <a:rPr lang="en-US" altLang="ja-JP" sz="2800" dirty="0" err="1" smtClean="0"/>
              <a:t>θ</a:t>
            </a:r>
            <a:endParaRPr kumimoji="1" lang="ja-JP" altLang="en-US" sz="2800" dirty="0"/>
          </a:p>
        </p:txBody>
      </p:sp>
      <p:sp>
        <p:nvSpPr>
          <p:cNvPr id="45" name="テキスト ボックス 44"/>
          <p:cNvSpPr txBox="1"/>
          <p:nvPr/>
        </p:nvSpPr>
        <p:spPr>
          <a:xfrm>
            <a:off x="5368768" y="6007613"/>
            <a:ext cx="1980029" cy="523220"/>
          </a:xfrm>
          <a:prstGeom prst="rect">
            <a:avLst/>
          </a:prstGeom>
          <a:noFill/>
        </p:spPr>
        <p:txBody>
          <a:bodyPr wrap="none" rtlCol="0">
            <a:spAutoFit/>
          </a:bodyPr>
          <a:lstStyle/>
          <a:p>
            <a:r>
              <a:rPr kumimoji="1" lang="ja-JP" altLang="en-US" sz="2800" dirty="0" smtClean="0"/>
              <a:t>結合荷重</a:t>
            </a:r>
            <a:r>
              <a:rPr lang="ja-JP" altLang="en-US" sz="2800" dirty="0" smtClean="0"/>
              <a:t> </a:t>
            </a:r>
            <a:r>
              <a:rPr lang="en-US" altLang="ja-JP" sz="2800" dirty="0" smtClean="0"/>
              <a:t>w</a:t>
            </a:r>
            <a:endParaRPr kumimoji="1" lang="en-US" altLang="ja-JP" sz="2800" dirty="0" smtClean="0"/>
          </a:p>
        </p:txBody>
      </p:sp>
      <p:sp>
        <p:nvSpPr>
          <p:cNvPr id="47" name="テキスト ボックス 46"/>
          <p:cNvSpPr txBox="1"/>
          <p:nvPr/>
        </p:nvSpPr>
        <p:spPr>
          <a:xfrm>
            <a:off x="290518" y="3547914"/>
            <a:ext cx="1620957" cy="523220"/>
          </a:xfrm>
          <a:prstGeom prst="rect">
            <a:avLst/>
          </a:prstGeom>
          <a:noFill/>
        </p:spPr>
        <p:txBody>
          <a:bodyPr wrap="none" rtlCol="0">
            <a:spAutoFit/>
          </a:bodyPr>
          <a:lstStyle/>
          <a:p>
            <a:r>
              <a:rPr kumimoji="1" lang="ja-JP" altLang="en-US" sz="2800" dirty="0" smtClean="0">
                <a:solidFill>
                  <a:srgbClr val="FF0000"/>
                </a:solidFill>
              </a:rPr>
              <a:t>たい焼き</a:t>
            </a:r>
            <a:endParaRPr kumimoji="1" lang="ja-JP" altLang="en-US" sz="2800" dirty="0">
              <a:solidFill>
                <a:srgbClr val="FF0000"/>
              </a:solidFill>
            </a:endParaRPr>
          </a:p>
        </p:txBody>
      </p:sp>
      <p:cxnSp>
        <p:nvCxnSpPr>
          <p:cNvPr id="30" name="直線矢印コネクタ 29"/>
          <p:cNvCxnSpPr/>
          <p:nvPr/>
        </p:nvCxnSpPr>
        <p:spPr>
          <a:xfrm>
            <a:off x="1881545" y="4771712"/>
            <a:ext cx="681788" cy="166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05976" y="4527374"/>
            <a:ext cx="1261884" cy="523220"/>
          </a:xfrm>
          <a:prstGeom prst="rect">
            <a:avLst/>
          </a:prstGeom>
          <a:noFill/>
        </p:spPr>
        <p:txBody>
          <a:bodyPr wrap="none" rtlCol="0">
            <a:spAutoFit/>
          </a:bodyPr>
          <a:lstStyle/>
          <a:p>
            <a:r>
              <a:rPr kumimoji="1" lang="ja-JP" altLang="en-US" sz="2800" dirty="0" smtClean="0">
                <a:solidFill>
                  <a:srgbClr val="FF0000"/>
                </a:solidFill>
              </a:rPr>
              <a:t>甘納豆</a:t>
            </a:r>
            <a:endParaRPr kumimoji="1" lang="ja-JP" altLang="en-US" sz="2800" dirty="0">
              <a:solidFill>
                <a:srgbClr val="FF0000"/>
              </a:solidFill>
            </a:endParaRPr>
          </a:p>
        </p:txBody>
      </p:sp>
      <p:cxnSp>
        <p:nvCxnSpPr>
          <p:cNvPr id="32" name="直線矢印コネクタ 31"/>
          <p:cNvCxnSpPr/>
          <p:nvPr/>
        </p:nvCxnSpPr>
        <p:spPr>
          <a:xfrm>
            <a:off x="1881545" y="5749591"/>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628650" y="5505253"/>
            <a:ext cx="902811" cy="523220"/>
          </a:xfrm>
          <a:prstGeom prst="rect">
            <a:avLst/>
          </a:prstGeom>
          <a:noFill/>
        </p:spPr>
        <p:txBody>
          <a:bodyPr wrap="none" rtlCol="0">
            <a:spAutoFit/>
          </a:bodyPr>
          <a:lstStyle/>
          <a:p>
            <a:r>
              <a:rPr kumimoji="1" lang="ja-JP" altLang="en-US" sz="2800" dirty="0" smtClean="0"/>
              <a:t>お茶</a:t>
            </a:r>
            <a:endParaRPr kumimoji="1" lang="ja-JP" altLang="en-US" sz="2800" dirty="0"/>
          </a:p>
        </p:txBody>
      </p:sp>
      <p:sp>
        <p:nvSpPr>
          <p:cNvPr id="34" name="テキスト ボックス 33"/>
          <p:cNvSpPr txBox="1"/>
          <p:nvPr/>
        </p:nvSpPr>
        <p:spPr>
          <a:xfrm>
            <a:off x="4437169" y="4531399"/>
            <a:ext cx="840570" cy="523220"/>
          </a:xfrm>
          <a:prstGeom prst="rect">
            <a:avLst/>
          </a:prstGeom>
          <a:noFill/>
        </p:spPr>
        <p:txBody>
          <a:bodyPr wrap="none" rtlCol="0">
            <a:spAutoFit/>
          </a:bodyPr>
          <a:lstStyle/>
          <a:p>
            <a:r>
              <a:rPr kumimoji="1" lang="en-US" altLang="ja-JP" sz="2800" dirty="0" smtClean="0">
                <a:solidFill>
                  <a:srgbClr val="FF0000"/>
                </a:solidFill>
              </a:rPr>
              <a:t>-500</a:t>
            </a:r>
            <a:endParaRPr kumimoji="1" lang="ja-JP" altLang="en-US" sz="2800" dirty="0">
              <a:solidFill>
                <a:srgbClr val="FF0000"/>
              </a:solidFill>
            </a:endParaRPr>
          </a:p>
        </p:txBody>
      </p:sp>
      <p:sp>
        <p:nvSpPr>
          <p:cNvPr id="48" name="正方形/長方形 47"/>
          <p:cNvSpPr/>
          <p:nvPr/>
        </p:nvSpPr>
        <p:spPr>
          <a:xfrm>
            <a:off x="2968269" y="3722162"/>
            <a:ext cx="948454" cy="549505"/>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FF0000"/>
                </a:solidFill>
              </a:rPr>
              <a:t>-310</a:t>
            </a:r>
            <a:endParaRPr kumimoji="1" lang="ja-JP" altLang="en-US" sz="2800" dirty="0">
              <a:solidFill>
                <a:srgbClr val="FF0000"/>
              </a:solidFill>
            </a:endParaRPr>
          </a:p>
        </p:txBody>
      </p:sp>
      <p:sp>
        <p:nvSpPr>
          <p:cNvPr id="49" name="正方形/長方形 48"/>
          <p:cNvSpPr/>
          <p:nvPr/>
        </p:nvSpPr>
        <p:spPr>
          <a:xfrm>
            <a:off x="3062939" y="5230500"/>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chemeClr val="accent1"/>
                </a:solidFill>
              </a:rPr>
              <a:t>-70</a:t>
            </a:r>
            <a:endParaRPr kumimoji="1" lang="ja-JP" altLang="en-US" sz="2800" dirty="0">
              <a:solidFill>
                <a:schemeClr val="accent1"/>
              </a:solidFill>
            </a:endParaRPr>
          </a:p>
        </p:txBody>
      </p:sp>
      <p:sp>
        <p:nvSpPr>
          <p:cNvPr id="4" name="テキスト ボックス 3"/>
          <p:cNvSpPr txBox="1"/>
          <p:nvPr/>
        </p:nvSpPr>
        <p:spPr>
          <a:xfrm>
            <a:off x="6332689" y="3986488"/>
            <a:ext cx="2437461" cy="1384995"/>
          </a:xfrm>
          <a:prstGeom prst="rect">
            <a:avLst/>
          </a:prstGeom>
          <a:noFill/>
        </p:spPr>
        <p:txBody>
          <a:bodyPr wrap="none" rtlCol="0">
            <a:spAutoFit/>
          </a:bodyPr>
          <a:lstStyle/>
          <a:p>
            <a:r>
              <a:rPr kumimoji="1" lang="en-US" altLang="ja-JP" sz="2800" dirty="0" err="1" smtClean="0"/>
              <a:t>σ</a:t>
            </a:r>
            <a:r>
              <a:rPr kumimoji="1" lang="en-US" altLang="ja-JP" sz="2800" dirty="0" smtClean="0"/>
              <a:t>= -530 - (-500)</a:t>
            </a:r>
          </a:p>
          <a:p>
            <a:r>
              <a:rPr lang="en-US" altLang="ja-JP" sz="2800" dirty="0"/>
              <a:t> </a:t>
            </a:r>
            <a:r>
              <a:rPr lang="en-US" altLang="ja-JP" sz="2800" dirty="0" smtClean="0"/>
              <a:t> = -30</a:t>
            </a:r>
          </a:p>
          <a:p>
            <a:r>
              <a:rPr lang="en-US" altLang="ja-JP" sz="2800" dirty="0" smtClean="0"/>
              <a:t>y = 0</a:t>
            </a:r>
            <a:endParaRPr kumimoji="1" lang="en-US" altLang="ja-JP" sz="2800" dirty="0"/>
          </a:p>
        </p:txBody>
      </p:sp>
    </p:spTree>
    <p:extLst>
      <p:ext uri="{BB962C8B-B14F-4D97-AF65-F5344CB8AC3E}">
        <p14:creationId xmlns:p14="http://schemas.microsoft.com/office/powerpoint/2010/main" val="317492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500</a:t>
            </a:r>
            <a:r>
              <a:rPr kumimoji="1" lang="ja-JP" altLang="en-US" dirty="0" smtClean="0"/>
              <a:t>円で買えるおやつ？</a:t>
            </a:r>
            <a:endParaRPr kumimoji="1" lang="ja-JP" altLang="en-US" dirty="0"/>
          </a:p>
        </p:txBody>
      </p:sp>
      <p:sp>
        <p:nvSpPr>
          <p:cNvPr id="3" name="コンテンツ プレースホルダー 2"/>
          <p:cNvSpPr>
            <a:spLocks noGrp="1"/>
          </p:cNvSpPr>
          <p:nvPr>
            <p:ph idx="1"/>
          </p:nvPr>
        </p:nvSpPr>
        <p:spPr>
          <a:xfrm>
            <a:off x="628650" y="1690689"/>
            <a:ext cx="7886700" cy="4351338"/>
          </a:xfrm>
        </p:spPr>
        <p:txBody>
          <a:bodyPr/>
          <a:lstStyle/>
          <a:p>
            <a:r>
              <a:rPr lang="ja-JP" altLang="en-US" dirty="0"/>
              <a:t>たい焼き</a:t>
            </a:r>
            <a:r>
              <a:rPr lang="en-US" altLang="ja-JP" dirty="0"/>
              <a:t>	</a:t>
            </a:r>
            <a:r>
              <a:rPr lang="en-US" altLang="ja-JP" dirty="0" smtClean="0"/>
              <a:t>310</a:t>
            </a:r>
            <a:r>
              <a:rPr lang="ja-JP" altLang="en-US" dirty="0"/>
              <a:t>円</a:t>
            </a:r>
            <a:endParaRPr lang="en-US" altLang="ja-JP" dirty="0"/>
          </a:p>
          <a:p>
            <a:r>
              <a:rPr lang="ja-JP" altLang="en-US" dirty="0" smtClean="0"/>
              <a:t>甘納豆</a:t>
            </a:r>
            <a:r>
              <a:rPr lang="en-US" altLang="ja-JP" dirty="0"/>
              <a:t>	220</a:t>
            </a:r>
            <a:r>
              <a:rPr lang="ja-JP" altLang="en-US" dirty="0"/>
              <a:t>円</a:t>
            </a:r>
            <a:endParaRPr lang="en-US" altLang="ja-JP" dirty="0"/>
          </a:p>
          <a:p>
            <a:r>
              <a:rPr lang="ja-JP" altLang="en-US" dirty="0" smtClean="0"/>
              <a:t>お茶</a:t>
            </a:r>
            <a:r>
              <a:rPr lang="en-US" altLang="ja-JP" dirty="0"/>
              <a:t>	</a:t>
            </a:r>
            <a:r>
              <a:rPr lang="en-US" altLang="ja-JP" dirty="0" smtClean="0"/>
              <a:t> </a:t>
            </a:r>
            <a:r>
              <a:rPr lang="en-US" altLang="ja-JP" dirty="0"/>
              <a:t>70</a:t>
            </a:r>
            <a:r>
              <a:rPr lang="ja-JP" altLang="en-US" dirty="0"/>
              <a:t>円</a:t>
            </a:r>
            <a:endParaRPr lang="en-US" altLang="ja-JP" dirty="0"/>
          </a:p>
          <a:p>
            <a:endParaRPr kumimoji="1" lang="ja-JP" altLang="en-US" dirty="0"/>
          </a:p>
        </p:txBody>
      </p:sp>
      <p:pic>
        <p:nvPicPr>
          <p:cNvPr id="5" name="図 4"/>
          <p:cNvPicPr>
            <a:picLocks noChangeAspect="1"/>
          </p:cNvPicPr>
          <p:nvPr/>
        </p:nvPicPr>
        <p:blipFill>
          <a:blip r:embed="rId2"/>
          <a:stretch>
            <a:fillRect/>
          </a:stretch>
        </p:blipFill>
        <p:spPr>
          <a:xfrm>
            <a:off x="3743533" y="1407512"/>
            <a:ext cx="5400467" cy="2589403"/>
          </a:xfrm>
          <a:prstGeom prst="rect">
            <a:avLst/>
          </a:prstGeom>
        </p:spPr>
      </p:pic>
      <p:sp>
        <p:nvSpPr>
          <p:cNvPr id="9" name="円/楕円 8"/>
          <p:cNvSpPr/>
          <p:nvPr/>
        </p:nvSpPr>
        <p:spPr>
          <a:xfrm>
            <a:off x="4408257" y="4366299"/>
            <a:ext cx="893358" cy="853420"/>
          </a:xfrm>
          <a:prstGeom prst="ellipse">
            <a:avLst/>
          </a:prstGeom>
          <a:solidFill>
            <a:schemeClr val="accent2">
              <a:lumMod val="20000"/>
              <a:lumOff val="8000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p:nvPr/>
        </p:nvCxnSpPr>
        <p:spPr>
          <a:xfrm>
            <a:off x="1881545" y="3792252"/>
            <a:ext cx="681788" cy="166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endCxn id="9" idx="1"/>
          </p:cNvCxnSpPr>
          <p:nvPr/>
        </p:nvCxnSpPr>
        <p:spPr>
          <a:xfrm>
            <a:off x="2622430" y="3808894"/>
            <a:ext cx="1916656" cy="6823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9" idx="2"/>
          </p:cNvCxnSpPr>
          <p:nvPr/>
        </p:nvCxnSpPr>
        <p:spPr>
          <a:xfrm>
            <a:off x="2622430" y="4793009"/>
            <a:ext cx="178582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2911201" y="4527374"/>
            <a:ext cx="948454" cy="54950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4472C4"/>
                </a:solidFill>
              </a:rPr>
              <a:t>-</a:t>
            </a:r>
            <a:r>
              <a:rPr kumimoji="1" lang="en-US" altLang="ja-JP" sz="2800" dirty="0" smtClean="0">
                <a:solidFill>
                  <a:schemeClr val="accent1"/>
                </a:solidFill>
              </a:rPr>
              <a:t>220</a:t>
            </a:r>
            <a:endParaRPr kumimoji="1" lang="ja-JP" altLang="en-US" sz="2800" dirty="0">
              <a:solidFill>
                <a:schemeClr val="accent1"/>
              </a:solidFill>
            </a:endParaRPr>
          </a:p>
        </p:txBody>
      </p:sp>
      <p:cxnSp>
        <p:nvCxnSpPr>
          <p:cNvPr id="35" name="直線矢印コネクタ 34"/>
          <p:cNvCxnSpPr>
            <a:endCxn id="9" idx="3"/>
          </p:cNvCxnSpPr>
          <p:nvPr/>
        </p:nvCxnSpPr>
        <p:spPr>
          <a:xfrm flipV="1">
            <a:off x="2622430" y="5094739"/>
            <a:ext cx="1916656" cy="65485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5451239" y="4788354"/>
            <a:ext cx="593793" cy="129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円/楕円 41"/>
          <p:cNvSpPr/>
          <p:nvPr/>
        </p:nvSpPr>
        <p:spPr>
          <a:xfrm>
            <a:off x="4921949" y="5552330"/>
            <a:ext cx="293617" cy="29555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4886583" y="6187855"/>
            <a:ext cx="364349" cy="27239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5304125" y="5392824"/>
            <a:ext cx="1193506" cy="523220"/>
          </a:xfrm>
          <a:prstGeom prst="rect">
            <a:avLst/>
          </a:prstGeom>
          <a:noFill/>
        </p:spPr>
        <p:txBody>
          <a:bodyPr wrap="none" rtlCol="0">
            <a:spAutoFit/>
          </a:bodyPr>
          <a:lstStyle/>
          <a:p>
            <a:r>
              <a:rPr kumimoji="1" lang="ja-JP" altLang="en-US" sz="2800" dirty="0" smtClean="0"/>
              <a:t>閾値 </a:t>
            </a:r>
            <a:r>
              <a:rPr lang="en-US" altLang="ja-JP" sz="2800" dirty="0" err="1" smtClean="0"/>
              <a:t>θ</a:t>
            </a:r>
            <a:endParaRPr kumimoji="1" lang="ja-JP" altLang="en-US" sz="2800" dirty="0"/>
          </a:p>
        </p:txBody>
      </p:sp>
      <p:sp>
        <p:nvSpPr>
          <p:cNvPr id="45" name="テキスト ボックス 44"/>
          <p:cNvSpPr txBox="1"/>
          <p:nvPr/>
        </p:nvSpPr>
        <p:spPr>
          <a:xfrm>
            <a:off x="5368768" y="6007613"/>
            <a:ext cx="1980029" cy="523220"/>
          </a:xfrm>
          <a:prstGeom prst="rect">
            <a:avLst/>
          </a:prstGeom>
          <a:noFill/>
        </p:spPr>
        <p:txBody>
          <a:bodyPr wrap="none" rtlCol="0">
            <a:spAutoFit/>
          </a:bodyPr>
          <a:lstStyle/>
          <a:p>
            <a:r>
              <a:rPr kumimoji="1" lang="ja-JP" altLang="en-US" sz="2800" dirty="0" smtClean="0"/>
              <a:t>結合荷重</a:t>
            </a:r>
            <a:r>
              <a:rPr lang="ja-JP" altLang="en-US" sz="2800" dirty="0" smtClean="0"/>
              <a:t> </a:t>
            </a:r>
            <a:r>
              <a:rPr lang="en-US" altLang="ja-JP" sz="2800" dirty="0" smtClean="0"/>
              <a:t>w</a:t>
            </a:r>
            <a:endParaRPr kumimoji="1" lang="en-US" altLang="ja-JP" sz="2800" dirty="0" smtClean="0"/>
          </a:p>
        </p:txBody>
      </p:sp>
      <p:sp>
        <p:nvSpPr>
          <p:cNvPr id="47" name="テキスト ボックス 46"/>
          <p:cNvSpPr txBox="1"/>
          <p:nvPr/>
        </p:nvSpPr>
        <p:spPr>
          <a:xfrm>
            <a:off x="290518" y="3547914"/>
            <a:ext cx="1620957" cy="523220"/>
          </a:xfrm>
          <a:prstGeom prst="rect">
            <a:avLst/>
          </a:prstGeom>
          <a:noFill/>
        </p:spPr>
        <p:txBody>
          <a:bodyPr wrap="none" rtlCol="0">
            <a:spAutoFit/>
          </a:bodyPr>
          <a:lstStyle/>
          <a:p>
            <a:r>
              <a:rPr kumimoji="1" lang="ja-JP" altLang="en-US" sz="2800" dirty="0" smtClean="0">
                <a:solidFill>
                  <a:srgbClr val="FF0000"/>
                </a:solidFill>
              </a:rPr>
              <a:t>たい焼き</a:t>
            </a:r>
            <a:endParaRPr kumimoji="1" lang="ja-JP" altLang="en-US" sz="2800" dirty="0">
              <a:solidFill>
                <a:srgbClr val="FF0000"/>
              </a:solidFill>
            </a:endParaRPr>
          </a:p>
        </p:txBody>
      </p:sp>
      <p:cxnSp>
        <p:nvCxnSpPr>
          <p:cNvPr id="30" name="直線矢印コネクタ 29"/>
          <p:cNvCxnSpPr/>
          <p:nvPr/>
        </p:nvCxnSpPr>
        <p:spPr>
          <a:xfrm>
            <a:off x="1881545" y="4771712"/>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05976" y="4527374"/>
            <a:ext cx="1261884" cy="523220"/>
          </a:xfrm>
          <a:prstGeom prst="rect">
            <a:avLst/>
          </a:prstGeom>
          <a:noFill/>
        </p:spPr>
        <p:txBody>
          <a:bodyPr wrap="none" rtlCol="0">
            <a:spAutoFit/>
          </a:bodyPr>
          <a:lstStyle/>
          <a:p>
            <a:r>
              <a:rPr kumimoji="1" lang="ja-JP" altLang="en-US" sz="2800" dirty="0" smtClean="0"/>
              <a:t>甘納豆</a:t>
            </a:r>
            <a:endParaRPr kumimoji="1" lang="ja-JP" altLang="en-US" sz="2800" dirty="0"/>
          </a:p>
        </p:txBody>
      </p:sp>
      <p:cxnSp>
        <p:nvCxnSpPr>
          <p:cNvPr id="32" name="直線矢印コネクタ 31"/>
          <p:cNvCxnSpPr/>
          <p:nvPr/>
        </p:nvCxnSpPr>
        <p:spPr>
          <a:xfrm>
            <a:off x="1881545" y="5749591"/>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628650" y="5505253"/>
            <a:ext cx="902811" cy="523220"/>
          </a:xfrm>
          <a:prstGeom prst="rect">
            <a:avLst/>
          </a:prstGeom>
          <a:noFill/>
        </p:spPr>
        <p:txBody>
          <a:bodyPr wrap="none" rtlCol="0">
            <a:spAutoFit/>
          </a:bodyPr>
          <a:lstStyle/>
          <a:p>
            <a:r>
              <a:rPr kumimoji="1" lang="ja-JP" altLang="en-US" sz="2800" dirty="0" smtClean="0"/>
              <a:t>お茶</a:t>
            </a:r>
            <a:endParaRPr kumimoji="1" lang="ja-JP" altLang="en-US" sz="2800" dirty="0"/>
          </a:p>
        </p:txBody>
      </p:sp>
      <p:sp>
        <p:nvSpPr>
          <p:cNvPr id="34" name="テキスト ボックス 33"/>
          <p:cNvSpPr txBox="1"/>
          <p:nvPr/>
        </p:nvSpPr>
        <p:spPr>
          <a:xfrm>
            <a:off x="4437169" y="4531399"/>
            <a:ext cx="840570" cy="523220"/>
          </a:xfrm>
          <a:prstGeom prst="rect">
            <a:avLst/>
          </a:prstGeom>
          <a:noFill/>
        </p:spPr>
        <p:txBody>
          <a:bodyPr wrap="none" rtlCol="0">
            <a:spAutoFit/>
          </a:bodyPr>
          <a:lstStyle/>
          <a:p>
            <a:r>
              <a:rPr kumimoji="1" lang="en-US" altLang="ja-JP" sz="2800" dirty="0" smtClean="0">
                <a:solidFill>
                  <a:srgbClr val="FF0000"/>
                </a:solidFill>
              </a:rPr>
              <a:t>-500</a:t>
            </a:r>
            <a:endParaRPr kumimoji="1" lang="ja-JP" altLang="en-US" sz="2800" dirty="0">
              <a:solidFill>
                <a:srgbClr val="FF0000"/>
              </a:solidFill>
            </a:endParaRPr>
          </a:p>
        </p:txBody>
      </p:sp>
      <p:sp>
        <p:nvSpPr>
          <p:cNvPr id="48" name="正方形/長方形 47"/>
          <p:cNvSpPr/>
          <p:nvPr/>
        </p:nvSpPr>
        <p:spPr>
          <a:xfrm>
            <a:off x="2968269" y="3722162"/>
            <a:ext cx="948454" cy="549505"/>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FF0000"/>
                </a:solidFill>
              </a:rPr>
              <a:t>-310</a:t>
            </a:r>
            <a:endParaRPr kumimoji="1" lang="ja-JP" altLang="en-US" sz="2800" dirty="0">
              <a:solidFill>
                <a:srgbClr val="FF0000"/>
              </a:solidFill>
            </a:endParaRPr>
          </a:p>
        </p:txBody>
      </p:sp>
      <p:sp>
        <p:nvSpPr>
          <p:cNvPr id="49" name="正方形/長方形 48"/>
          <p:cNvSpPr/>
          <p:nvPr/>
        </p:nvSpPr>
        <p:spPr>
          <a:xfrm>
            <a:off x="3062939" y="5230500"/>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chemeClr val="accent1"/>
                </a:solidFill>
              </a:rPr>
              <a:t>-70</a:t>
            </a:r>
            <a:endParaRPr kumimoji="1" lang="ja-JP" altLang="en-US" sz="2800" dirty="0">
              <a:solidFill>
                <a:schemeClr val="accent1"/>
              </a:solidFill>
            </a:endParaRPr>
          </a:p>
        </p:txBody>
      </p:sp>
      <p:sp>
        <p:nvSpPr>
          <p:cNvPr id="4" name="テキスト ボックス 3"/>
          <p:cNvSpPr txBox="1"/>
          <p:nvPr/>
        </p:nvSpPr>
        <p:spPr>
          <a:xfrm>
            <a:off x="6332689" y="3986488"/>
            <a:ext cx="2437461" cy="1384995"/>
          </a:xfrm>
          <a:prstGeom prst="rect">
            <a:avLst/>
          </a:prstGeom>
          <a:noFill/>
        </p:spPr>
        <p:txBody>
          <a:bodyPr wrap="none" rtlCol="0">
            <a:spAutoFit/>
          </a:bodyPr>
          <a:lstStyle/>
          <a:p>
            <a:r>
              <a:rPr kumimoji="1" lang="en-US" altLang="ja-JP" sz="2800" dirty="0" err="1" smtClean="0"/>
              <a:t>σ</a:t>
            </a:r>
            <a:r>
              <a:rPr kumimoji="1" lang="en-US" altLang="ja-JP" sz="2800" dirty="0" smtClean="0"/>
              <a:t>= -310 - (-500)</a:t>
            </a:r>
          </a:p>
          <a:p>
            <a:r>
              <a:rPr lang="en-US" altLang="ja-JP" sz="2800" dirty="0"/>
              <a:t> </a:t>
            </a:r>
            <a:r>
              <a:rPr lang="en-US" altLang="ja-JP" sz="2800" dirty="0" smtClean="0"/>
              <a:t> = 190</a:t>
            </a:r>
          </a:p>
          <a:p>
            <a:r>
              <a:rPr lang="en-US" altLang="ja-JP" sz="2800" dirty="0" smtClean="0"/>
              <a:t>y = 1</a:t>
            </a:r>
            <a:endParaRPr kumimoji="1" lang="en-US" altLang="ja-JP" sz="2800" dirty="0"/>
          </a:p>
        </p:txBody>
      </p:sp>
    </p:spTree>
    <p:extLst>
      <p:ext uri="{BB962C8B-B14F-4D97-AF65-F5344CB8AC3E}">
        <p14:creationId xmlns:p14="http://schemas.microsoft.com/office/powerpoint/2010/main" val="8422674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500</a:t>
            </a:r>
            <a:r>
              <a:rPr kumimoji="1" lang="ja-JP" altLang="en-US" dirty="0" smtClean="0"/>
              <a:t>円で買えるおやつ？</a:t>
            </a:r>
            <a:endParaRPr kumimoji="1" lang="ja-JP" altLang="en-US" dirty="0"/>
          </a:p>
        </p:txBody>
      </p:sp>
      <p:sp>
        <p:nvSpPr>
          <p:cNvPr id="3" name="コンテンツ プレースホルダー 2"/>
          <p:cNvSpPr>
            <a:spLocks noGrp="1"/>
          </p:cNvSpPr>
          <p:nvPr>
            <p:ph idx="1"/>
          </p:nvPr>
        </p:nvSpPr>
        <p:spPr>
          <a:xfrm>
            <a:off x="628650" y="1690689"/>
            <a:ext cx="7886700" cy="4351338"/>
          </a:xfrm>
        </p:spPr>
        <p:txBody>
          <a:bodyPr/>
          <a:lstStyle/>
          <a:p>
            <a:r>
              <a:rPr lang="ja-JP" altLang="en-US" dirty="0"/>
              <a:t>たい焼き</a:t>
            </a:r>
            <a:r>
              <a:rPr lang="en-US" altLang="ja-JP" dirty="0"/>
              <a:t>	</a:t>
            </a:r>
            <a:r>
              <a:rPr lang="en-US" altLang="ja-JP" dirty="0" smtClean="0"/>
              <a:t>310</a:t>
            </a:r>
            <a:r>
              <a:rPr lang="ja-JP" altLang="en-US" dirty="0"/>
              <a:t>円</a:t>
            </a:r>
            <a:endParaRPr lang="en-US" altLang="ja-JP" dirty="0"/>
          </a:p>
          <a:p>
            <a:r>
              <a:rPr lang="ja-JP" altLang="en-US" dirty="0" smtClean="0"/>
              <a:t>甘納豆</a:t>
            </a:r>
            <a:r>
              <a:rPr lang="en-US" altLang="ja-JP" dirty="0"/>
              <a:t>	220</a:t>
            </a:r>
            <a:r>
              <a:rPr lang="ja-JP" altLang="en-US" dirty="0"/>
              <a:t>円</a:t>
            </a:r>
            <a:endParaRPr lang="en-US" altLang="ja-JP" dirty="0"/>
          </a:p>
          <a:p>
            <a:r>
              <a:rPr lang="ja-JP" altLang="en-US" dirty="0" smtClean="0"/>
              <a:t>お茶</a:t>
            </a:r>
            <a:r>
              <a:rPr lang="en-US" altLang="ja-JP" dirty="0"/>
              <a:t>	</a:t>
            </a:r>
            <a:r>
              <a:rPr lang="en-US" altLang="ja-JP" dirty="0" smtClean="0"/>
              <a:t> </a:t>
            </a:r>
            <a:r>
              <a:rPr lang="en-US" altLang="ja-JP" dirty="0"/>
              <a:t>70</a:t>
            </a:r>
            <a:r>
              <a:rPr lang="ja-JP" altLang="en-US" dirty="0"/>
              <a:t>円</a:t>
            </a:r>
            <a:endParaRPr lang="en-US" altLang="ja-JP" dirty="0"/>
          </a:p>
          <a:p>
            <a:endParaRPr kumimoji="1" lang="ja-JP" altLang="en-US" dirty="0"/>
          </a:p>
        </p:txBody>
      </p:sp>
      <p:pic>
        <p:nvPicPr>
          <p:cNvPr id="5" name="図 4"/>
          <p:cNvPicPr>
            <a:picLocks noChangeAspect="1"/>
          </p:cNvPicPr>
          <p:nvPr/>
        </p:nvPicPr>
        <p:blipFill>
          <a:blip r:embed="rId2"/>
          <a:stretch>
            <a:fillRect/>
          </a:stretch>
        </p:blipFill>
        <p:spPr>
          <a:xfrm>
            <a:off x="3743533" y="1407512"/>
            <a:ext cx="5400467" cy="2589403"/>
          </a:xfrm>
          <a:prstGeom prst="rect">
            <a:avLst/>
          </a:prstGeom>
        </p:spPr>
      </p:pic>
      <p:sp>
        <p:nvSpPr>
          <p:cNvPr id="9" name="円/楕円 8"/>
          <p:cNvSpPr/>
          <p:nvPr/>
        </p:nvSpPr>
        <p:spPr>
          <a:xfrm>
            <a:off x="4408257" y="4366299"/>
            <a:ext cx="893358" cy="853420"/>
          </a:xfrm>
          <a:prstGeom prst="ellipse">
            <a:avLst/>
          </a:prstGeom>
          <a:solidFill>
            <a:schemeClr val="accent2">
              <a:lumMod val="20000"/>
              <a:lumOff val="80000"/>
            </a:scheme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p:nvPr/>
        </p:nvCxnSpPr>
        <p:spPr>
          <a:xfrm>
            <a:off x="1881545" y="3792252"/>
            <a:ext cx="681788" cy="166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endCxn id="9" idx="1"/>
          </p:cNvCxnSpPr>
          <p:nvPr/>
        </p:nvCxnSpPr>
        <p:spPr>
          <a:xfrm>
            <a:off x="2622430" y="3808894"/>
            <a:ext cx="1916656" cy="6823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9" idx="2"/>
          </p:cNvCxnSpPr>
          <p:nvPr/>
        </p:nvCxnSpPr>
        <p:spPr>
          <a:xfrm>
            <a:off x="2622430" y="4793009"/>
            <a:ext cx="178582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2911201" y="4527374"/>
            <a:ext cx="948454" cy="54950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4472C4"/>
                </a:solidFill>
              </a:rPr>
              <a:t>-</a:t>
            </a:r>
            <a:r>
              <a:rPr lang="en-US" altLang="ja-JP" sz="2800" dirty="0">
                <a:solidFill>
                  <a:schemeClr val="accent1"/>
                </a:solidFill>
              </a:rPr>
              <a:t>3</a:t>
            </a:r>
            <a:endParaRPr kumimoji="1" lang="ja-JP" altLang="en-US" sz="2800" dirty="0">
              <a:solidFill>
                <a:schemeClr val="accent1"/>
              </a:solidFill>
            </a:endParaRPr>
          </a:p>
        </p:txBody>
      </p:sp>
      <p:cxnSp>
        <p:nvCxnSpPr>
          <p:cNvPr id="35" name="直線矢印コネクタ 34"/>
          <p:cNvCxnSpPr/>
          <p:nvPr/>
        </p:nvCxnSpPr>
        <p:spPr>
          <a:xfrm flipV="1">
            <a:off x="2561087" y="5094739"/>
            <a:ext cx="1916656" cy="65485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5451239" y="4788354"/>
            <a:ext cx="593793" cy="129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円/楕円 41"/>
          <p:cNvSpPr/>
          <p:nvPr/>
        </p:nvSpPr>
        <p:spPr>
          <a:xfrm>
            <a:off x="4921949" y="5552330"/>
            <a:ext cx="293617" cy="29555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4886583" y="6187855"/>
            <a:ext cx="364349" cy="27239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5304125" y="5392824"/>
            <a:ext cx="1193506" cy="523220"/>
          </a:xfrm>
          <a:prstGeom prst="rect">
            <a:avLst/>
          </a:prstGeom>
          <a:noFill/>
        </p:spPr>
        <p:txBody>
          <a:bodyPr wrap="none" rtlCol="0">
            <a:spAutoFit/>
          </a:bodyPr>
          <a:lstStyle/>
          <a:p>
            <a:r>
              <a:rPr kumimoji="1" lang="ja-JP" altLang="en-US" sz="2800" dirty="0" smtClean="0"/>
              <a:t>閾値 </a:t>
            </a:r>
            <a:r>
              <a:rPr lang="en-US" altLang="ja-JP" sz="2800" dirty="0" err="1" smtClean="0"/>
              <a:t>θ</a:t>
            </a:r>
            <a:endParaRPr kumimoji="1" lang="ja-JP" altLang="en-US" sz="2800" dirty="0"/>
          </a:p>
        </p:txBody>
      </p:sp>
      <p:sp>
        <p:nvSpPr>
          <p:cNvPr id="45" name="テキスト ボックス 44"/>
          <p:cNvSpPr txBox="1"/>
          <p:nvPr/>
        </p:nvSpPr>
        <p:spPr>
          <a:xfrm>
            <a:off x="5368768" y="6007613"/>
            <a:ext cx="1980029" cy="523220"/>
          </a:xfrm>
          <a:prstGeom prst="rect">
            <a:avLst/>
          </a:prstGeom>
          <a:noFill/>
        </p:spPr>
        <p:txBody>
          <a:bodyPr wrap="none" rtlCol="0">
            <a:spAutoFit/>
          </a:bodyPr>
          <a:lstStyle/>
          <a:p>
            <a:r>
              <a:rPr kumimoji="1" lang="ja-JP" altLang="en-US" sz="2800" dirty="0" smtClean="0"/>
              <a:t>結合荷重</a:t>
            </a:r>
            <a:r>
              <a:rPr lang="ja-JP" altLang="en-US" sz="2800" dirty="0" smtClean="0"/>
              <a:t> </a:t>
            </a:r>
            <a:r>
              <a:rPr lang="en-US" altLang="ja-JP" sz="2800" dirty="0" smtClean="0"/>
              <a:t>w</a:t>
            </a:r>
            <a:endParaRPr kumimoji="1" lang="en-US" altLang="ja-JP" sz="2800" dirty="0" smtClean="0"/>
          </a:p>
        </p:txBody>
      </p:sp>
      <p:sp>
        <p:nvSpPr>
          <p:cNvPr id="47" name="テキスト ボックス 46"/>
          <p:cNvSpPr txBox="1"/>
          <p:nvPr/>
        </p:nvSpPr>
        <p:spPr>
          <a:xfrm>
            <a:off x="290518" y="3547914"/>
            <a:ext cx="1620957" cy="523220"/>
          </a:xfrm>
          <a:prstGeom prst="rect">
            <a:avLst/>
          </a:prstGeom>
          <a:noFill/>
        </p:spPr>
        <p:txBody>
          <a:bodyPr wrap="none" rtlCol="0">
            <a:spAutoFit/>
          </a:bodyPr>
          <a:lstStyle/>
          <a:p>
            <a:r>
              <a:rPr kumimoji="1" lang="ja-JP" altLang="en-US" sz="2800" dirty="0" smtClean="0">
                <a:solidFill>
                  <a:srgbClr val="FF0000"/>
                </a:solidFill>
              </a:rPr>
              <a:t>たい焼き</a:t>
            </a:r>
            <a:endParaRPr kumimoji="1" lang="ja-JP" altLang="en-US" sz="2800" dirty="0">
              <a:solidFill>
                <a:srgbClr val="FF0000"/>
              </a:solidFill>
            </a:endParaRPr>
          </a:p>
        </p:txBody>
      </p:sp>
      <p:cxnSp>
        <p:nvCxnSpPr>
          <p:cNvPr id="30" name="直線矢印コネクタ 29"/>
          <p:cNvCxnSpPr/>
          <p:nvPr/>
        </p:nvCxnSpPr>
        <p:spPr>
          <a:xfrm>
            <a:off x="1881545" y="4771712"/>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05976" y="4527374"/>
            <a:ext cx="1261884" cy="523220"/>
          </a:xfrm>
          <a:prstGeom prst="rect">
            <a:avLst/>
          </a:prstGeom>
          <a:noFill/>
        </p:spPr>
        <p:txBody>
          <a:bodyPr wrap="none" rtlCol="0">
            <a:spAutoFit/>
          </a:bodyPr>
          <a:lstStyle/>
          <a:p>
            <a:r>
              <a:rPr kumimoji="1" lang="ja-JP" altLang="en-US" sz="2800" dirty="0" smtClean="0"/>
              <a:t>甘納豆</a:t>
            </a:r>
            <a:endParaRPr kumimoji="1" lang="ja-JP" altLang="en-US" sz="2800" dirty="0"/>
          </a:p>
        </p:txBody>
      </p:sp>
      <p:cxnSp>
        <p:nvCxnSpPr>
          <p:cNvPr id="32" name="直線矢印コネクタ 31"/>
          <p:cNvCxnSpPr/>
          <p:nvPr/>
        </p:nvCxnSpPr>
        <p:spPr>
          <a:xfrm>
            <a:off x="1820202" y="5749591"/>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628650" y="5505253"/>
            <a:ext cx="902811" cy="523220"/>
          </a:xfrm>
          <a:prstGeom prst="rect">
            <a:avLst/>
          </a:prstGeom>
          <a:noFill/>
        </p:spPr>
        <p:txBody>
          <a:bodyPr wrap="none" rtlCol="0">
            <a:spAutoFit/>
          </a:bodyPr>
          <a:lstStyle/>
          <a:p>
            <a:r>
              <a:rPr kumimoji="1" lang="ja-JP" altLang="en-US" sz="2800" dirty="0" smtClean="0">
                <a:solidFill>
                  <a:srgbClr val="000000"/>
                </a:solidFill>
              </a:rPr>
              <a:t>お茶</a:t>
            </a:r>
            <a:endParaRPr kumimoji="1" lang="ja-JP" altLang="en-US" sz="2800" dirty="0">
              <a:solidFill>
                <a:srgbClr val="000000"/>
              </a:solidFill>
            </a:endParaRPr>
          </a:p>
        </p:txBody>
      </p:sp>
      <p:sp>
        <p:nvSpPr>
          <p:cNvPr id="34" name="テキスト ボックス 33"/>
          <p:cNvSpPr txBox="1"/>
          <p:nvPr/>
        </p:nvSpPr>
        <p:spPr>
          <a:xfrm>
            <a:off x="4626850" y="4531399"/>
            <a:ext cx="476588" cy="523220"/>
          </a:xfrm>
          <a:prstGeom prst="rect">
            <a:avLst/>
          </a:prstGeom>
          <a:noFill/>
        </p:spPr>
        <p:txBody>
          <a:bodyPr wrap="none" rtlCol="0">
            <a:spAutoFit/>
          </a:bodyPr>
          <a:lstStyle/>
          <a:p>
            <a:r>
              <a:rPr kumimoji="1" lang="en-US" altLang="ja-JP" sz="2800" dirty="0" smtClean="0">
                <a:solidFill>
                  <a:srgbClr val="FF0000"/>
                </a:solidFill>
              </a:rPr>
              <a:t>-3</a:t>
            </a:r>
            <a:endParaRPr kumimoji="1" lang="ja-JP" altLang="en-US" sz="2800" dirty="0">
              <a:solidFill>
                <a:srgbClr val="FF0000"/>
              </a:solidFill>
            </a:endParaRPr>
          </a:p>
        </p:txBody>
      </p:sp>
      <p:sp>
        <p:nvSpPr>
          <p:cNvPr id="48" name="正方形/長方形 47"/>
          <p:cNvSpPr/>
          <p:nvPr/>
        </p:nvSpPr>
        <p:spPr>
          <a:xfrm>
            <a:off x="2968269" y="3722162"/>
            <a:ext cx="948454" cy="549505"/>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FF0000"/>
                </a:solidFill>
              </a:rPr>
              <a:t>-2</a:t>
            </a:r>
            <a:endParaRPr kumimoji="1" lang="ja-JP" altLang="en-US" sz="2800" dirty="0">
              <a:solidFill>
                <a:srgbClr val="FF0000"/>
              </a:solidFill>
            </a:endParaRPr>
          </a:p>
        </p:txBody>
      </p:sp>
      <p:sp>
        <p:nvSpPr>
          <p:cNvPr id="49" name="正方形/長方形 48"/>
          <p:cNvSpPr/>
          <p:nvPr/>
        </p:nvSpPr>
        <p:spPr>
          <a:xfrm>
            <a:off x="3001596" y="5230500"/>
            <a:ext cx="948454" cy="549505"/>
          </a:xfrm>
          <a:prstGeom prst="rect">
            <a:avLst/>
          </a:prstGeom>
          <a:solidFill>
            <a:schemeClr val="bg1"/>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chemeClr val="accent1"/>
                </a:solidFill>
              </a:rPr>
              <a:t>1</a:t>
            </a:r>
            <a:endParaRPr kumimoji="1" lang="ja-JP" altLang="en-US" sz="2800" dirty="0">
              <a:solidFill>
                <a:schemeClr val="accent1"/>
              </a:solidFill>
            </a:endParaRPr>
          </a:p>
        </p:txBody>
      </p:sp>
      <p:sp>
        <p:nvSpPr>
          <p:cNvPr id="4" name="テキスト ボックス 3"/>
          <p:cNvSpPr txBox="1"/>
          <p:nvPr/>
        </p:nvSpPr>
        <p:spPr>
          <a:xfrm>
            <a:off x="6332689" y="3986488"/>
            <a:ext cx="1709497" cy="1384995"/>
          </a:xfrm>
          <a:prstGeom prst="rect">
            <a:avLst/>
          </a:prstGeom>
          <a:noFill/>
        </p:spPr>
        <p:txBody>
          <a:bodyPr wrap="none" rtlCol="0">
            <a:spAutoFit/>
          </a:bodyPr>
          <a:lstStyle/>
          <a:p>
            <a:r>
              <a:rPr kumimoji="1" lang="en-US" altLang="ja-JP" sz="2800" dirty="0" err="1" smtClean="0"/>
              <a:t>σ</a:t>
            </a:r>
            <a:r>
              <a:rPr kumimoji="1" lang="en-US" altLang="ja-JP" sz="2800" dirty="0" smtClean="0"/>
              <a:t>= -2 - (-3)</a:t>
            </a:r>
          </a:p>
          <a:p>
            <a:r>
              <a:rPr lang="en-US" altLang="ja-JP" sz="2800" dirty="0"/>
              <a:t> </a:t>
            </a:r>
            <a:r>
              <a:rPr lang="en-US" altLang="ja-JP" sz="2800" dirty="0" smtClean="0"/>
              <a:t> = 1</a:t>
            </a:r>
          </a:p>
          <a:p>
            <a:r>
              <a:rPr lang="en-US" altLang="ja-JP" sz="2800" dirty="0" smtClean="0"/>
              <a:t>y = 1</a:t>
            </a:r>
            <a:endParaRPr kumimoji="1" lang="en-US" altLang="ja-JP" sz="2800" dirty="0"/>
          </a:p>
        </p:txBody>
      </p:sp>
      <p:sp>
        <p:nvSpPr>
          <p:cNvPr id="38" name="テキスト ボックス 37"/>
          <p:cNvSpPr txBox="1"/>
          <p:nvPr/>
        </p:nvSpPr>
        <p:spPr>
          <a:xfrm>
            <a:off x="4539086" y="75848"/>
            <a:ext cx="4463907" cy="1815882"/>
          </a:xfrm>
          <a:prstGeom prst="rect">
            <a:avLst/>
          </a:prstGeom>
          <a:solidFill>
            <a:schemeClr val="accent4">
              <a:lumMod val="40000"/>
              <a:lumOff val="60000"/>
            </a:schemeClr>
          </a:solidFill>
        </p:spPr>
        <p:txBody>
          <a:bodyPr wrap="none" rtlCol="0">
            <a:spAutoFit/>
          </a:bodyPr>
          <a:lstStyle/>
          <a:p>
            <a:r>
              <a:rPr lang="ja-JP" altLang="en-US" sz="2800" dirty="0" smtClean="0"/>
              <a:t>判断</a:t>
            </a:r>
            <a:endParaRPr lang="en-US" altLang="ja-JP" sz="2800" dirty="0" smtClean="0"/>
          </a:p>
          <a:p>
            <a:endParaRPr kumimoji="1" lang="en-US" altLang="ja-JP" sz="2800" dirty="0"/>
          </a:p>
          <a:p>
            <a:r>
              <a:rPr kumimoji="1" lang="en-US" altLang="ja-JP" sz="2800" dirty="0" smtClean="0"/>
              <a:t>OK : </a:t>
            </a:r>
            <a:r>
              <a:rPr kumimoji="1" lang="ja-JP" altLang="en-US" sz="2800" dirty="0" smtClean="0"/>
              <a:t>結合荷重</a:t>
            </a:r>
            <a:r>
              <a:rPr lang="ja-JP" altLang="en-US" sz="2800" dirty="0" smtClean="0"/>
              <a:t>の総和</a:t>
            </a:r>
            <a:r>
              <a:rPr lang="en-US" altLang="ja-JP" sz="2800" dirty="0" smtClean="0"/>
              <a:t> ≧ </a:t>
            </a:r>
            <a:r>
              <a:rPr lang="ja-JP" altLang="en-US" sz="2800" dirty="0" smtClean="0"/>
              <a:t>閾値</a:t>
            </a:r>
            <a:endParaRPr lang="en-US" altLang="ja-JP" sz="2800" dirty="0" smtClean="0"/>
          </a:p>
          <a:p>
            <a:r>
              <a:rPr kumimoji="1" lang="en-US" altLang="ja-JP" sz="2800" dirty="0" smtClean="0"/>
              <a:t>NG :</a:t>
            </a:r>
            <a:r>
              <a:rPr lang="ja-JP" altLang="en-US" sz="2800" dirty="0"/>
              <a:t>結合荷重の総和</a:t>
            </a:r>
            <a:r>
              <a:rPr lang="en-US" altLang="ja-JP" sz="2800" dirty="0"/>
              <a:t> </a:t>
            </a:r>
            <a:r>
              <a:rPr lang="en-US" altLang="ja-JP" sz="2800" dirty="0" smtClean="0"/>
              <a:t>&lt; </a:t>
            </a:r>
            <a:r>
              <a:rPr lang="ja-JP" altLang="en-US" sz="2800" dirty="0" smtClean="0"/>
              <a:t>閾値</a:t>
            </a:r>
            <a:endParaRPr kumimoji="1" lang="en-US" altLang="ja-JP" sz="2800" dirty="0"/>
          </a:p>
        </p:txBody>
      </p:sp>
    </p:spTree>
    <p:extLst>
      <p:ext uri="{BB962C8B-B14F-4D97-AF65-F5344CB8AC3E}">
        <p14:creationId xmlns:p14="http://schemas.microsoft.com/office/powerpoint/2010/main" val="228792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発表の流れ</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自己紹介</a:t>
            </a:r>
            <a:endParaRPr kumimoji="1" lang="en-US" altLang="ja-JP" dirty="0" smtClean="0"/>
          </a:p>
          <a:p>
            <a:r>
              <a:rPr lang="ja-JP" altLang="en-US" dirty="0" smtClean="0"/>
              <a:t>人間の脳とは</a:t>
            </a:r>
            <a:endParaRPr lang="en-US" altLang="ja-JP" dirty="0" smtClean="0"/>
          </a:p>
          <a:p>
            <a:r>
              <a:rPr lang="ja-JP" altLang="en-US" dirty="0" smtClean="0"/>
              <a:t>ニューラルネットワーク入門</a:t>
            </a:r>
            <a:endParaRPr lang="en-US" altLang="ja-JP" dirty="0" smtClean="0"/>
          </a:p>
          <a:p>
            <a:r>
              <a:rPr lang="ja-JP" altLang="en-US" dirty="0" smtClean="0"/>
              <a:t>演習</a:t>
            </a:r>
            <a:endParaRPr lang="en-US" altLang="ja-JP" dirty="0" smtClean="0"/>
          </a:p>
          <a:p>
            <a:r>
              <a:rPr lang="ja-JP" altLang="en-US" dirty="0" smtClean="0"/>
              <a:t>ディープラーニング入門</a:t>
            </a:r>
            <a:endParaRPr lang="en-US" altLang="ja-JP" dirty="0" smtClean="0"/>
          </a:p>
          <a:p>
            <a:r>
              <a:rPr lang="ja-JP" altLang="en-US" dirty="0" smtClean="0"/>
              <a:t>卒業研究紹介</a:t>
            </a:r>
            <a:endParaRPr lang="en-US" altLang="ja-JP" dirty="0" smtClean="0"/>
          </a:p>
          <a:p>
            <a:endParaRPr kumimoji="1" lang="ja-JP" altLang="en-US" dirty="0"/>
          </a:p>
        </p:txBody>
      </p:sp>
    </p:spTree>
    <p:extLst>
      <p:ext uri="{BB962C8B-B14F-4D97-AF65-F5344CB8AC3E}">
        <p14:creationId xmlns:p14="http://schemas.microsoft.com/office/powerpoint/2010/main" val="20661353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28650" y="1690689"/>
            <a:ext cx="7886700" cy="4351338"/>
          </a:xfrm>
        </p:spPr>
        <p:txBody>
          <a:bodyPr/>
          <a:lstStyle/>
          <a:p>
            <a:r>
              <a:rPr lang="ja-JP" altLang="en-US" dirty="0"/>
              <a:t>たい焼き</a:t>
            </a:r>
            <a:r>
              <a:rPr lang="en-US" altLang="ja-JP" dirty="0"/>
              <a:t>	</a:t>
            </a:r>
            <a:r>
              <a:rPr lang="en-US" altLang="ja-JP" dirty="0" smtClean="0"/>
              <a:t>310</a:t>
            </a:r>
            <a:r>
              <a:rPr lang="ja-JP" altLang="en-US" dirty="0" smtClean="0"/>
              <a:t>円　</a:t>
            </a:r>
            <a:endParaRPr lang="en-US" altLang="ja-JP" dirty="0"/>
          </a:p>
          <a:p>
            <a:r>
              <a:rPr lang="ja-JP" altLang="en-US" dirty="0" smtClean="0"/>
              <a:t>甘納豆</a:t>
            </a:r>
            <a:r>
              <a:rPr lang="en-US" altLang="ja-JP" dirty="0"/>
              <a:t>	220</a:t>
            </a:r>
            <a:r>
              <a:rPr lang="ja-JP" altLang="en-US" dirty="0" smtClean="0"/>
              <a:t>円　</a:t>
            </a:r>
            <a:endParaRPr lang="en-US" altLang="ja-JP" dirty="0"/>
          </a:p>
          <a:p>
            <a:r>
              <a:rPr lang="ja-JP" altLang="en-US" dirty="0" smtClean="0"/>
              <a:t>お茶</a:t>
            </a:r>
            <a:r>
              <a:rPr lang="en-US" altLang="ja-JP" dirty="0"/>
              <a:t>	</a:t>
            </a:r>
            <a:r>
              <a:rPr lang="en-US" altLang="ja-JP" dirty="0" smtClean="0"/>
              <a:t> </a:t>
            </a:r>
            <a:r>
              <a:rPr lang="en-US" altLang="ja-JP" dirty="0"/>
              <a:t>70</a:t>
            </a:r>
            <a:r>
              <a:rPr lang="ja-JP" altLang="en-US" dirty="0" smtClean="0"/>
              <a:t>円　</a:t>
            </a:r>
            <a:r>
              <a:rPr lang="en-US" altLang="ja-JP" dirty="0" smtClean="0"/>
              <a:t> </a:t>
            </a:r>
            <a:r>
              <a:rPr lang="ja-JP" altLang="en-US" dirty="0" smtClean="0"/>
              <a:t>　　　　</a:t>
            </a:r>
            <a:r>
              <a:rPr lang="ja-JP" altLang="ja-JP" dirty="0"/>
              <a:t>　</a:t>
            </a:r>
            <a:r>
              <a:rPr lang="en-US" altLang="ja-JP" dirty="0" smtClean="0"/>
              <a:t> </a:t>
            </a:r>
            <a:r>
              <a:rPr lang="ja-JP" altLang="en-US" dirty="0" smtClean="0"/>
              <a:t>　　　　　</a:t>
            </a:r>
            <a:r>
              <a:rPr lang="en-US" altLang="ja-JP" dirty="0" smtClean="0"/>
              <a:t> </a:t>
            </a:r>
            <a:r>
              <a:rPr lang="ja-JP" altLang="en-US" dirty="0" smtClean="0"/>
              <a:t>　</a:t>
            </a:r>
            <a:endParaRPr lang="en-US" altLang="ja-JP" dirty="0"/>
          </a:p>
          <a:p>
            <a:endParaRPr kumimoji="1" lang="ja-JP" altLang="en-US" dirty="0"/>
          </a:p>
        </p:txBody>
      </p:sp>
      <p:sp>
        <p:nvSpPr>
          <p:cNvPr id="9" name="円/楕円 8"/>
          <p:cNvSpPr/>
          <p:nvPr/>
        </p:nvSpPr>
        <p:spPr>
          <a:xfrm>
            <a:off x="4408257" y="4366299"/>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p:nvPr/>
        </p:nvCxnSpPr>
        <p:spPr>
          <a:xfrm>
            <a:off x="1881545" y="3792252"/>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endCxn id="9" idx="1"/>
          </p:cNvCxnSpPr>
          <p:nvPr/>
        </p:nvCxnSpPr>
        <p:spPr>
          <a:xfrm>
            <a:off x="2622430" y="3808894"/>
            <a:ext cx="1916656" cy="68238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9" idx="2"/>
          </p:cNvCxnSpPr>
          <p:nvPr/>
        </p:nvCxnSpPr>
        <p:spPr>
          <a:xfrm>
            <a:off x="2622430" y="4793009"/>
            <a:ext cx="178582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2920895" y="4527374"/>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FF0000"/>
                </a:solidFill>
              </a:rPr>
              <a:t>13</a:t>
            </a:r>
            <a:endParaRPr kumimoji="1" lang="ja-JP" altLang="en-US" sz="2800" dirty="0">
              <a:solidFill>
                <a:srgbClr val="FF0000"/>
              </a:solidFill>
            </a:endParaRPr>
          </a:p>
        </p:txBody>
      </p:sp>
      <p:cxnSp>
        <p:nvCxnSpPr>
          <p:cNvPr id="35" name="直線矢印コネクタ 34"/>
          <p:cNvCxnSpPr/>
          <p:nvPr/>
        </p:nvCxnSpPr>
        <p:spPr>
          <a:xfrm flipV="1">
            <a:off x="2561087" y="5094739"/>
            <a:ext cx="1916656" cy="65485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5451239" y="4788354"/>
            <a:ext cx="593793" cy="1297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2" name="円/楕円 41"/>
          <p:cNvSpPr/>
          <p:nvPr/>
        </p:nvSpPr>
        <p:spPr>
          <a:xfrm>
            <a:off x="4921949" y="5552330"/>
            <a:ext cx="293617" cy="29555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4886583" y="6187855"/>
            <a:ext cx="364349" cy="27239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5304125" y="5392824"/>
            <a:ext cx="1193506" cy="523220"/>
          </a:xfrm>
          <a:prstGeom prst="rect">
            <a:avLst/>
          </a:prstGeom>
          <a:noFill/>
        </p:spPr>
        <p:txBody>
          <a:bodyPr wrap="none" rtlCol="0">
            <a:spAutoFit/>
          </a:bodyPr>
          <a:lstStyle/>
          <a:p>
            <a:r>
              <a:rPr kumimoji="1" lang="ja-JP" altLang="en-US" sz="2800" dirty="0" smtClean="0"/>
              <a:t>閾値 </a:t>
            </a:r>
            <a:r>
              <a:rPr lang="en-US" altLang="ja-JP" sz="2800" dirty="0" err="1" smtClean="0"/>
              <a:t>θ</a:t>
            </a:r>
            <a:endParaRPr kumimoji="1" lang="ja-JP" altLang="en-US" sz="2800" dirty="0"/>
          </a:p>
        </p:txBody>
      </p:sp>
      <p:sp>
        <p:nvSpPr>
          <p:cNvPr id="45" name="テキスト ボックス 44"/>
          <p:cNvSpPr txBox="1"/>
          <p:nvPr/>
        </p:nvSpPr>
        <p:spPr>
          <a:xfrm>
            <a:off x="5368768" y="6007613"/>
            <a:ext cx="1980029" cy="523220"/>
          </a:xfrm>
          <a:prstGeom prst="rect">
            <a:avLst/>
          </a:prstGeom>
          <a:noFill/>
        </p:spPr>
        <p:txBody>
          <a:bodyPr wrap="none" rtlCol="0">
            <a:spAutoFit/>
          </a:bodyPr>
          <a:lstStyle/>
          <a:p>
            <a:r>
              <a:rPr kumimoji="1" lang="ja-JP" altLang="en-US" sz="2800" dirty="0" smtClean="0"/>
              <a:t>結合荷重</a:t>
            </a:r>
            <a:r>
              <a:rPr lang="ja-JP" altLang="en-US" sz="2800" dirty="0" smtClean="0"/>
              <a:t> </a:t>
            </a:r>
            <a:r>
              <a:rPr lang="en-US" altLang="ja-JP" sz="2800" dirty="0" smtClean="0"/>
              <a:t>w</a:t>
            </a:r>
            <a:endParaRPr kumimoji="1" lang="en-US" altLang="ja-JP" sz="2800" dirty="0" smtClean="0"/>
          </a:p>
        </p:txBody>
      </p:sp>
      <p:sp>
        <p:nvSpPr>
          <p:cNvPr id="47" name="テキスト ボックス 46"/>
          <p:cNvSpPr txBox="1"/>
          <p:nvPr/>
        </p:nvSpPr>
        <p:spPr>
          <a:xfrm>
            <a:off x="290518" y="3547914"/>
            <a:ext cx="1620957" cy="523220"/>
          </a:xfrm>
          <a:prstGeom prst="rect">
            <a:avLst/>
          </a:prstGeom>
          <a:noFill/>
        </p:spPr>
        <p:txBody>
          <a:bodyPr wrap="none" rtlCol="0">
            <a:spAutoFit/>
          </a:bodyPr>
          <a:lstStyle/>
          <a:p>
            <a:r>
              <a:rPr kumimoji="1" lang="ja-JP" altLang="en-US" sz="2800" dirty="0" smtClean="0"/>
              <a:t>たい焼き</a:t>
            </a:r>
            <a:endParaRPr kumimoji="1" lang="ja-JP" altLang="en-US" sz="2800" dirty="0"/>
          </a:p>
        </p:txBody>
      </p:sp>
      <p:cxnSp>
        <p:nvCxnSpPr>
          <p:cNvPr id="30" name="直線矢印コネクタ 29"/>
          <p:cNvCxnSpPr/>
          <p:nvPr/>
        </p:nvCxnSpPr>
        <p:spPr>
          <a:xfrm>
            <a:off x="1881545" y="4771712"/>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05976" y="4527374"/>
            <a:ext cx="1261884" cy="523220"/>
          </a:xfrm>
          <a:prstGeom prst="rect">
            <a:avLst/>
          </a:prstGeom>
          <a:noFill/>
        </p:spPr>
        <p:txBody>
          <a:bodyPr wrap="none" rtlCol="0">
            <a:spAutoFit/>
          </a:bodyPr>
          <a:lstStyle/>
          <a:p>
            <a:r>
              <a:rPr kumimoji="1" lang="ja-JP" altLang="en-US" sz="2800" dirty="0" smtClean="0"/>
              <a:t>甘納豆</a:t>
            </a:r>
            <a:endParaRPr kumimoji="1" lang="ja-JP" altLang="en-US" sz="2800" dirty="0"/>
          </a:p>
        </p:txBody>
      </p:sp>
      <p:cxnSp>
        <p:nvCxnSpPr>
          <p:cNvPr id="32" name="直線矢印コネクタ 31"/>
          <p:cNvCxnSpPr/>
          <p:nvPr/>
        </p:nvCxnSpPr>
        <p:spPr>
          <a:xfrm>
            <a:off x="1820202" y="5749591"/>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628650" y="5505253"/>
            <a:ext cx="902811" cy="523220"/>
          </a:xfrm>
          <a:prstGeom prst="rect">
            <a:avLst/>
          </a:prstGeom>
          <a:noFill/>
        </p:spPr>
        <p:txBody>
          <a:bodyPr wrap="none" rtlCol="0">
            <a:spAutoFit/>
          </a:bodyPr>
          <a:lstStyle/>
          <a:p>
            <a:r>
              <a:rPr kumimoji="1" lang="ja-JP" altLang="en-US" sz="2800" dirty="0" smtClean="0"/>
              <a:t>お茶</a:t>
            </a:r>
            <a:endParaRPr kumimoji="1" lang="ja-JP" altLang="en-US" sz="2800" dirty="0"/>
          </a:p>
        </p:txBody>
      </p:sp>
      <p:sp>
        <p:nvSpPr>
          <p:cNvPr id="34" name="テキスト ボックス 33"/>
          <p:cNvSpPr txBox="1"/>
          <p:nvPr/>
        </p:nvSpPr>
        <p:spPr>
          <a:xfrm>
            <a:off x="4636544" y="4531399"/>
            <a:ext cx="548648" cy="523220"/>
          </a:xfrm>
          <a:prstGeom prst="rect">
            <a:avLst/>
          </a:prstGeom>
          <a:noFill/>
        </p:spPr>
        <p:txBody>
          <a:bodyPr wrap="none" rtlCol="0">
            <a:spAutoFit/>
          </a:bodyPr>
          <a:lstStyle/>
          <a:p>
            <a:r>
              <a:rPr kumimoji="1" lang="en-US" altLang="ja-JP" sz="2800" dirty="0" smtClean="0">
                <a:solidFill>
                  <a:srgbClr val="FF0000"/>
                </a:solidFill>
              </a:rPr>
              <a:t>18</a:t>
            </a:r>
            <a:endParaRPr kumimoji="1" lang="ja-JP" altLang="en-US" sz="2800" dirty="0">
              <a:solidFill>
                <a:srgbClr val="FF0000"/>
              </a:solidFill>
            </a:endParaRPr>
          </a:p>
        </p:txBody>
      </p:sp>
      <p:sp>
        <p:nvSpPr>
          <p:cNvPr id="48" name="正方形/長方形 47"/>
          <p:cNvSpPr/>
          <p:nvPr/>
        </p:nvSpPr>
        <p:spPr>
          <a:xfrm>
            <a:off x="2977963" y="3722162"/>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FF0000"/>
                </a:solidFill>
              </a:rPr>
              <a:t>8</a:t>
            </a:r>
            <a:endParaRPr kumimoji="1" lang="ja-JP" altLang="en-US" sz="2800" dirty="0">
              <a:solidFill>
                <a:srgbClr val="FF0000"/>
              </a:solidFill>
            </a:endParaRPr>
          </a:p>
        </p:txBody>
      </p:sp>
      <p:sp>
        <p:nvSpPr>
          <p:cNvPr id="49" name="正方形/長方形 48"/>
          <p:cNvSpPr/>
          <p:nvPr/>
        </p:nvSpPr>
        <p:spPr>
          <a:xfrm>
            <a:off x="3011290" y="5230500"/>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FF0000"/>
                </a:solidFill>
              </a:rPr>
              <a:t>10</a:t>
            </a:r>
            <a:endParaRPr kumimoji="1" lang="ja-JP" altLang="en-US" sz="2800" dirty="0">
              <a:solidFill>
                <a:srgbClr val="FF0000"/>
              </a:solidFill>
            </a:endParaRPr>
          </a:p>
        </p:txBody>
      </p:sp>
      <p:sp>
        <p:nvSpPr>
          <p:cNvPr id="7" name="タイトル 6"/>
          <p:cNvSpPr>
            <a:spLocks noGrp="1"/>
          </p:cNvSpPr>
          <p:nvPr>
            <p:ph type="title"/>
          </p:nvPr>
        </p:nvSpPr>
        <p:spPr/>
        <p:txBody>
          <a:bodyPr/>
          <a:lstStyle/>
          <a:p>
            <a:r>
              <a:rPr kumimoji="1" lang="ja-JP" altLang="en-US" dirty="0" smtClean="0"/>
              <a:t>乱数により結合荷重を決める</a:t>
            </a:r>
            <a:endParaRPr kumimoji="1" lang="ja-JP" altLang="en-US" dirty="0"/>
          </a:p>
        </p:txBody>
      </p:sp>
    </p:spTree>
    <p:extLst>
      <p:ext uri="{BB962C8B-B14F-4D97-AF65-F5344CB8AC3E}">
        <p14:creationId xmlns:p14="http://schemas.microsoft.com/office/powerpoint/2010/main" val="19565601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28650" y="1690689"/>
            <a:ext cx="7886700" cy="4351338"/>
          </a:xfrm>
        </p:spPr>
        <p:txBody>
          <a:bodyPr/>
          <a:lstStyle/>
          <a:p>
            <a:r>
              <a:rPr lang="ja-JP" altLang="en-US" dirty="0"/>
              <a:t>たい焼き</a:t>
            </a:r>
            <a:r>
              <a:rPr lang="en-US" altLang="ja-JP" dirty="0"/>
              <a:t>	</a:t>
            </a:r>
            <a:r>
              <a:rPr lang="en-US" altLang="ja-JP" dirty="0" smtClean="0"/>
              <a:t>310</a:t>
            </a:r>
            <a:r>
              <a:rPr lang="ja-JP" altLang="en-US" dirty="0" smtClean="0"/>
              <a:t>円　</a:t>
            </a:r>
            <a:r>
              <a:rPr lang="en-US" altLang="ja-JP" dirty="0"/>
              <a:t>1</a:t>
            </a:r>
            <a:r>
              <a:rPr lang="ja-JP" altLang="en-US" dirty="0" smtClean="0"/>
              <a:t>　</a:t>
            </a:r>
            <a:r>
              <a:rPr lang="en-US" altLang="ja-JP" dirty="0"/>
              <a:t>1</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0</a:t>
            </a:r>
            <a:r>
              <a:rPr lang="ja-JP" altLang="en-US" dirty="0" smtClean="0"/>
              <a:t>　</a:t>
            </a:r>
            <a:r>
              <a:rPr lang="en-US" altLang="ja-JP" dirty="0"/>
              <a:t>0</a:t>
            </a:r>
            <a:r>
              <a:rPr lang="ja-JP" altLang="en-US" dirty="0" smtClean="0"/>
              <a:t>　</a:t>
            </a:r>
            <a:endParaRPr lang="en-US" altLang="ja-JP" dirty="0"/>
          </a:p>
          <a:p>
            <a:r>
              <a:rPr lang="ja-JP" altLang="en-US" dirty="0" smtClean="0"/>
              <a:t>甘納豆</a:t>
            </a:r>
            <a:r>
              <a:rPr lang="en-US" altLang="ja-JP" dirty="0"/>
              <a:t>	220</a:t>
            </a:r>
            <a:r>
              <a:rPr lang="ja-JP" altLang="en-US" dirty="0" smtClean="0"/>
              <a:t>円　</a:t>
            </a:r>
            <a:r>
              <a:rPr lang="en-US" altLang="ja-JP" dirty="0"/>
              <a:t>1</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0</a:t>
            </a:r>
          </a:p>
          <a:p>
            <a:r>
              <a:rPr lang="ja-JP" altLang="en-US" dirty="0" smtClean="0"/>
              <a:t>お茶</a:t>
            </a:r>
            <a:r>
              <a:rPr lang="en-US" altLang="ja-JP" dirty="0"/>
              <a:t>	</a:t>
            </a:r>
            <a:r>
              <a:rPr lang="en-US" altLang="ja-JP" dirty="0" smtClean="0"/>
              <a:t> </a:t>
            </a:r>
            <a:r>
              <a:rPr lang="en-US" altLang="ja-JP" dirty="0"/>
              <a:t>70</a:t>
            </a:r>
            <a:r>
              <a:rPr lang="ja-JP" altLang="en-US" dirty="0" smtClean="0"/>
              <a:t>円　</a:t>
            </a:r>
            <a:r>
              <a:rPr lang="en-US" altLang="ja-JP" dirty="0" smtClean="0"/>
              <a:t> 1</a:t>
            </a:r>
            <a:r>
              <a:rPr lang="ja-JP" altLang="en-US" dirty="0" smtClean="0"/>
              <a:t>　</a:t>
            </a:r>
            <a:r>
              <a:rPr lang="en-US" altLang="ja-JP" dirty="0" smtClean="0"/>
              <a:t>0</a:t>
            </a:r>
            <a:r>
              <a:rPr lang="ja-JP" altLang="en-US" dirty="0" smtClean="0"/>
              <a:t>　</a:t>
            </a:r>
            <a:r>
              <a:rPr lang="en-US" altLang="ja-JP" dirty="0" smtClean="0"/>
              <a:t>1</a:t>
            </a:r>
            <a:r>
              <a:rPr lang="ja-JP" altLang="en-US" dirty="0" smtClean="0"/>
              <a:t>　</a:t>
            </a:r>
            <a:r>
              <a:rPr lang="en-US" altLang="ja-JP" dirty="0"/>
              <a:t>1</a:t>
            </a:r>
            <a:r>
              <a:rPr lang="ja-JP" altLang="en-US" dirty="0" smtClean="0"/>
              <a:t>　</a:t>
            </a:r>
            <a:r>
              <a:rPr lang="en-US" altLang="ja-JP" dirty="0" smtClean="0"/>
              <a:t>0</a:t>
            </a:r>
            <a:r>
              <a:rPr lang="ja-JP" altLang="en-US" dirty="0" smtClean="0"/>
              <a:t>　</a:t>
            </a:r>
            <a:r>
              <a:rPr lang="en-US" altLang="ja-JP" dirty="0" smtClean="0"/>
              <a:t>0</a:t>
            </a:r>
            <a:r>
              <a:rPr lang="ja-JP" altLang="en-US" dirty="0" smtClean="0"/>
              <a:t>　</a:t>
            </a:r>
            <a:r>
              <a:rPr lang="en-US" altLang="ja-JP" dirty="0" smtClean="0"/>
              <a:t>1</a:t>
            </a:r>
            <a:r>
              <a:rPr lang="ja-JP" altLang="en-US" dirty="0" smtClean="0"/>
              <a:t>　</a:t>
            </a:r>
            <a:r>
              <a:rPr lang="en-US" altLang="ja-JP" dirty="0" smtClean="0"/>
              <a:t>0</a:t>
            </a:r>
            <a:br>
              <a:rPr lang="en-US" altLang="ja-JP" dirty="0" smtClean="0"/>
            </a:br>
            <a:r>
              <a:rPr lang="en-US" altLang="ja-JP" dirty="0" smtClean="0"/>
              <a:t>          </a:t>
            </a:r>
            <a:r>
              <a:rPr lang="ja-JP" altLang="en-US" dirty="0" smtClean="0"/>
              <a:t>　　　　</a:t>
            </a:r>
            <a:r>
              <a:rPr lang="ja-JP" altLang="ja-JP" dirty="0"/>
              <a:t>　</a:t>
            </a:r>
            <a:r>
              <a:rPr lang="en-US" altLang="ja-JP" dirty="0" smtClean="0"/>
              <a:t> </a:t>
            </a:r>
            <a:r>
              <a:rPr lang="ja-JP" altLang="en-US" dirty="0" smtClean="0"/>
              <a:t>　　　　　</a:t>
            </a:r>
            <a:r>
              <a:rPr lang="en-US" altLang="ja-JP" dirty="0" smtClean="0"/>
              <a:t> </a:t>
            </a:r>
            <a:r>
              <a:rPr lang="ja-JP" altLang="en-US" dirty="0" smtClean="0"/>
              <a:t>　</a:t>
            </a:r>
            <a:endParaRPr lang="en-US" altLang="ja-JP" dirty="0"/>
          </a:p>
          <a:p>
            <a:endParaRPr kumimoji="1" lang="ja-JP" altLang="en-US" dirty="0"/>
          </a:p>
        </p:txBody>
      </p:sp>
      <p:sp>
        <p:nvSpPr>
          <p:cNvPr id="9" name="円/楕円 8"/>
          <p:cNvSpPr/>
          <p:nvPr/>
        </p:nvSpPr>
        <p:spPr>
          <a:xfrm>
            <a:off x="4408257" y="4366299"/>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p:nvPr/>
        </p:nvCxnSpPr>
        <p:spPr>
          <a:xfrm>
            <a:off x="1881545" y="3792252"/>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endCxn id="9" idx="1"/>
          </p:cNvCxnSpPr>
          <p:nvPr/>
        </p:nvCxnSpPr>
        <p:spPr>
          <a:xfrm>
            <a:off x="2622430" y="3808894"/>
            <a:ext cx="1916656" cy="68238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9" idx="2"/>
          </p:cNvCxnSpPr>
          <p:nvPr/>
        </p:nvCxnSpPr>
        <p:spPr>
          <a:xfrm>
            <a:off x="2622430" y="4793009"/>
            <a:ext cx="178582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flipV="1">
            <a:off x="2561087" y="5094739"/>
            <a:ext cx="1916656" cy="65485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5451239" y="4788354"/>
            <a:ext cx="593793" cy="1297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2" name="円/楕円 41"/>
          <p:cNvSpPr/>
          <p:nvPr/>
        </p:nvSpPr>
        <p:spPr>
          <a:xfrm>
            <a:off x="4921949" y="5552330"/>
            <a:ext cx="293617" cy="29555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4886583" y="6187855"/>
            <a:ext cx="364349" cy="27239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5304125" y="5392824"/>
            <a:ext cx="1193506" cy="523220"/>
          </a:xfrm>
          <a:prstGeom prst="rect">
            <a:avLst/>
          </a:prstGeom>
          <a:noFill/>
        </p:spPr>
        <p:txBody>
          <a:bodyPr wrap="none" rtlCol="0">
            <a:spAutoFit/>
          </a:bodyPr>
          <a:lstStyle/>
          <a:p>
            <a:r>
              <a:rPr kumimoji="1" lang="ja-JP" altLang="en-US" sz="2800" dirty="0" smtClean="0"/>
              <a:t>閾値 </a:t>
            </a:r>
            <a:r>
              <a:rPr lang="en-US" altLang="ja-JP" sz="2800" dirty="0" err="1" smtClean="0"/>
              <a:t>θ</a:t>
            </a:r>
            <a:endParaRPr kumimoji="1" lang="ja-JP" altLang="en-US" sz="2800" dirty="0"/>
          </a:p>
        </p:txBody>
      </p:sp>
      <p:sp>
        <p:nvSpPr>
          <p:cNvPr id="45" name="テキスト ボックス 44"/>
          <p:cNvSpPr txBox="1"/>
          <p:nvPr/>
        </p:nvSpPr>
        <p:spPr>
          <a:xfrm>
            <a:off x="5368768" y="6007613"/>
            <a:ext cx="1980029" cy="523220"/>
          </a:xfrm>
          <a:prstGeom prst="rect">
            <a:avLst/>
          </a:prstGeom>
          <a:noFill/>
        </p:spPr>
        <p:txBody>
          <a:bodyPr wrap="none" rtlCol="0">
            <a:spAutoFit/>
          </a:bodyPr>
          <a:lstStyle/>
          <a:p>
            <a:r>
              <a:rPr kumimoji="1" lang="ja-JP" altLang="en-US" sz="2800" dirty="0" smtClean="0"/>
              <a:t>結合荷重</a:t>
            </a:r>
            <a:r>
              <a:rPr lang="ja-JP" altLang="en-US" sz="2800" dirty="0" smtClean="0"/>
              <a:t> </a:t>
            </a:r>
            <a:r>
              <a:rPr lang="en-US" altLang="ja-JP" sz="2800" dirty="0" smtClean="0"/>
              <a:t>w</a:t>
            </a:r>
            <a:endParaRPr kumimoji="1" lang="en-US" altLang="ja-JP" sz="2800" dirty="0" smtClean="0"/>
          </a:p>
        </p:txBody>
      </p:sp>
      <p:sp>
        <p:nvSpPr>
          <p:cNvPr id="47" name="テキスト ボックス 46"/>
          <p:cNvSpPr txBox="1"/>
          <p:nvPr/>
        </p:nvSpPr>
        <p:spPr>
          <a:xfrm>
            <a:off x="290518" y="3547914"/>
            <a:ext cx="1620957" cy="523220"/>
          </a:xfrm>
          <a:prstGeom prst="rect">
            <a:avLst/>
          </a:prstGeom>
          <a:noFill/>
        </p:spPr>
        <p:txBody>
          <a:bodyPr wrap="none" rtlCol="0">
            <a:spAutoFit/>
          </a:bodyPr>
          <a:lstStyle/>
          <a:p>
            <a:r>
              <a:rPr kumimoji="1" lang="ja-JP" altLang="en-US" sz="2800" dirty="0" smtClean="0"/>
              <a:t>たい焼き</a:t>
            </a:r>
            <a:endParaRPr kumimoji="1" lang="ja-JP" altLang="en-US" sz="2800" dirty="0"/>
          </a:p>
        </p:txBody>
      </p:sp>
      <p:cxnSp>
        <p:nvCxnSpPr>
          <p:cNvPr id="30" name="直線矢印コネクタ 29"/>
          <p:cNvCxnSpPr/>
          <p:nvPr/>
        </p:nvCxnSpPr>
        <p:spPr>
          <a:xfrm>
            <a:off x="1881545" y="4771712"/>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05976" y="4527374"/>
            <a:ext cx="1261884" cy="523220"/>
          </a:xfrm>
          <a:prstGeom prst="rect">
            <a:avLst/>
          </a:prstGeom>
          <a:noFill/>
        </p:spPr>
        <p:txBody>
          <a:bodyPr wrap="none" rtlCol="0">
            <a:spAutoFit/>
          </a:bodyPr>
          <a:lstStyle/>
          <a:p>
            <a:r>
              <a:rPr kumimoji="1" lang="ja-JP" altLang="en-US" sz="2800" dirty="0" smtClean="0"/>
              <a:t>甘納豆</a:t>
            </a:r>
            <a:endParaRPr kumimoji="1" lang="ja-JP" altLang="en-US" sz="2800" dirty="0"/>
          </a:p>
        </p:txBody>
      </p:sp>
      <p:cxnSp>
        <p:nvCxnSpPr>
          <p:cNvPr id="32" name="直線矢印コネクタ 31"/>
          <p:cNvCxnSpPr/>
          <p:nvPr/>
        </p:nvCxnSpPr>
        <p:spPr>
          <a:xfrm>
            <a:off x="1820202" y="5749591"/>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628650" y="5505253"/>
            <a:ext cx="902811" cy="523220"/>
          </a:xfrm>
          <a:prstGeom prst="rect">
            <a:avLst/>
          </a:prstGeom>
          <a:noFill/>
        </p:spPr>
        <p:txBody>
          <a:bodyPr wrap="none" rtlCol="0">
            <a:spAutoFit/>
          </a:bodyPr>
          <a:lstStyle/>
          <a:p>
            <a:r>
              <a:rPr kumimoji="1" lang="ja-JP" altLang="en-US" sz="2800" dirty="0" smtClean="0"/>
              <a:t>お茶</a:t>
            </a:r>
            <a:endParaRPr kumimoji="1" lang="ja-JP" altLang="en-US" sz="2800" dirty="0"/>
          </a:p>
        </p:txBody>
      </p:sp>
      <p:sp>
        <p:nvSpPr>
          <p:cNvPr id="7" name="タイトル 6"/>
          <p:cNvSpPr>
            <a:spLocks noGrp="1"/>
          </p:cNvSpPr>
          <p:nvPr>
            <p:ph type="title"/>
          </p:nvPr>
        </p:nvSpPr>
        <p:spPr/>
        <p:txBody>
          <a:bodyPr/>
          <a:lstStyle/>
          <a:p>
            <a:r>
              <a:rPr kumimoji="1" lang="ja-JP" altLang="en-US" dirty="0" smtClean="0"/>
              <a:t>購入の組み合わせパターン</a:t>
            </a:r>
            <a:endParaRPr kumimoji="1" lang="ja-JP" altLang="en-US" dirty="0"/>
          </a:p>
        </p:txBody>
      </p:sp>
      <p:sp>
        <p:nvSpPr>
          <p:cNvPr id="8" name="角丸四角形 7"/>
          <p:cNvSpPr/>
          <p:nvPr/>
        </p:nvSpPr>
        <p:spPr>
          <a:xfrm>
            <a:off x="3696209" y="1651908"/>
            <a:ext cx="382863" cy="1607479"/>
          </a:xfrm>
          <a:prstGeom prst="roundRect">
            <a:avLst/>
          </a:prstGeom>
          <a:no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角丸四角形 37"/>
          <p:cNvSpPr/>
          <p:nvPr/>
        </p:nvSpPr>
        <p:spPr>
          <a:xfrm>
            <a:off x="4231472" y="1652946"/>
            <a:ext cx="382863" cy="1607479"/>
          </a:xfrm>
          <a:prstGeom prst="roundRect">
            <a:avLst/>
          </a:prstGeom>
          <a:no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角丸四角形 39"/>
          <p:cNvSpPr/>
          <p:nvPr/>
        </p:nvSpPr>
        <p:spPr>
          <a:xfrm>
            <a:off x="4730517" y="1652946"/>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角丸四角形 40"/>
          <p:cNvSpPr/>
          <p:nvPr/>
        </p:nvSpPr>
        <p:spPr>
          <a:xfrm>
            <a:off x="5265780" y="1651908"/>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 name="角丸四角形 45"/>
          <p:cNvSpPr/>
          <p:nvPr/>
        </p:nvSpPr>
        <p:spPr>
          <a:xfrm>
            <a:off x="5801043" y="1651908"/>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 name="角丸四角形 49"/>
          <p:cNvSpPr/>
          <p:nvPr/>
        </p:nvSpPr>
        <p:spPr>
          <a:xfrm>
            <a:off x="6336306" y="1643251"/>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1" name="角丸四角形 50"/>
          <p:cNvSpPr/>
          <p:nvPr/>
        </p:nvSpPr>
        <p:spPr>
          <a:xfrm>
            <a:off x="6898076" y="1643251"/>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2" name="角丸四角形 51"/>
          <p:cNvSpPr/>
          <p:nvPr/>
        </p:nvSpPr>
        <p:spPr>
          <a:xfrm>
            <a:off x="7433339" y="1634594"/>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2918191" y="4524654"/>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FF0000"/>
                </a:solidFill>
              </a:rPr>
              <a:t>13</a:t>
            </a:r>
            <a:endParaRPr kumimoji="1" lang="ja-JP" altLang="en-US" sz="2800" dirty="0">
              <a:solidFill>
                <a:srgbClr val="FF0000"/>
              </a:solidFill>
            </a:endParaRPr>
          </a:p>
        </p:txBody>
      </p:sp>
      <p:sp>
        <p:nvSpPr>
          <p:cNvPr id="53" name="テキスト ボックス 52"/>
          <p:cNvSpPr txBox="1"/>
          <p:nvPr/>
        </p:nvSpPr>
        <p:spPr>
          <a:xfrm>
            <a:off x="4633840" y="4528679"/>
            <a:ext cx="548648" cy="523220"/>
          </a:xfrm>
          <a:prstGeom prst="rect">
            <a:avLst/>
          </a:prstGeom>
          <a:noFill/>
        </p:spPr>
        <p:txBody>
          <a:bodyPr wrap="none" rtlCol="0">
            <a:spAutoFit/>
          </a:bodyPr>
          <a:lstStyle/>
          <a:p>
            <a:r>
              <a:rPr kumimoji="1" lang="en-US" altLang="ja-JP" sz="2800" dirty="0" smtClean="0">
                <a:solidFill>
                  <a:srgbClr val="FF0000"/>
                </a:solidFill>
              </a:rPr>
              <a:t>18</a:t>
            </a:r>
            <a:endParaRPr kumimoji="1" lang="ja-JP" altLang="en-US" sz="2800" dirty="0">
              <a:solidFill>
                <a:srgbClr val="FF0000"/>
              </a:solidFill>
            </a:endParaRPr>
          </a:p>
        </p:txBody>
      </p:sp>
      <p:sp>
        <p:nvSpPr>
          <p:cNvPr id="54" name="正方形/長方形 53"/>
          <p:cNvSpPr/>
          <p:nvPr/>
        </p:nvSpPr>
        <p:spPr>
          <a:xfrm>
            <a:off x="2975259" y="3719442"/>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FF0000"/>
                </a:solidFill>
              </a:rPr>
              <a:t>8</a:t>
            </a:r>
            <a:endParaRPr kumimoji="1" lang="ja-JP" altLang="en-US" sz="2800" dirty="0">
              <a:solidFill>
                <a:srgbClr val="FF0000"/>
              </a:solidFill>
            </a:endParaRPr>
          </a:p>
        </p:txBody>
      </p:sp>
      <p:sp>
        <p:nvSpPr>
          <p:cNvPr id="55" name="正方形/長方形 54"/>
          <p:cNvSpPr/>
          <p:nvPr/>
        </p:nvSpPr>
        <p:spPr>
          <a:xfrm>
            <a:off x="3008586" y="5227780"/>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FF0000"/>
                </a:solidFill>
              </a:rPr>
              <a:t>10</a:t>
            </a:r>
            <a:endParaRPr kumimoji="1" lang="ja-JP" altLang="en-US" sz="2800" dirty="0">
              <a:solidFill>
                <a:srgbClr val="FF0000"/>
              </a:solidFill>
            </a:endParaRPr>
          </a:p>
        </p:txBody>
      </p:sp>
    </p:spTree>
    <p:extLst>
      <p:ext uri="{BB962C8B-B14F-4D97-AF65-F5344CB8AC3E}">
        <p14:creationId xmlns:p14="http://schemas.microsoft.com/office/powerpoint/2010/main" val="353542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8" grpId="0" animBg="1"/>
      <p:bldP spid="40" grpId="0" animBg="1"/>
      <p:bldP spid="41" grpId="0" animBg="1"/>
      <p:bldP spid="46" grpId="0" animBg="1"/>
      <p:bldP spid="50" grpId="0" animBg="1"/>
      <p:bldP spid="51" grpId="0" animBg="1"/>
      <p:bldP spid="5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28650" y="1690689"/>
            <a:ext cx="7886700" cy="4351338"/>
          </a:xfrm>
        </p:spPr>
        <p:txBody>
          <a:bodyPr/>
          <a:lstStyle/>
          <a:p>
            <a:r>
              <a:rPr lang="ja-JP" altLang="en-US" dirty="0"/>
              <a:t>たい焼き</a:t>
            </a:r>
            <a:r>
              <a:rPr lang="en-US" altLang="ja-JP" dirty="0"/>
              <a:t>	</a:t>
            </a:r>
            <a:r>
              <a:rPr lang="en-US" altLang="ja-JP" dirty="0" smtClean="0"/>
              <a:t>310</a:t>
            </a:r>
            <a:r>
              <a:rPr lang="ja-JP" altLang="en-US" dirty="0" smtClean="0"/>
              <a:t>円　</a:t>
            </a:r>
            <a:r>
              <a:rPr lang="en-US" altLang="ja-JP" dirty="0"/>
              <a:t>1</a:t>
            </a:r>
            <a:r>
              <a:rPr lang="ja-JP" altLang="en-US" dirty="0" smtClean="0"/>
              <a:t>　</a:t>
            </a:r>
            <a:r>
              <a:rPr lang="en-US" altLang="ja-JP" dirty="0"/>
              <a:t>1</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0</a:t>
            </a:r>
            <a:r>
              <a:rPr lang="ja-JP" altLang="en-US" dirty="0" smtClean="0"/>
              <a:t>　</a:t>
            </a:r>
            <a:r>
              <a:rPr lang="en-US" altLang="ja-JP" dirty="0"/>
              <a:t>0</a:t>
            </a:r>
            <a:r>
              <a:rPr lang="ja-JP" altLang="en-US" dirty="0" smtClean="0"/>
              <a:t>　</a:t>
            </a:r>
            <a:endParaRPr lang="en-US" altLang="ja-JP" dirty="0"/>
          </a:p>
          <a:p>
            <a:r>
              <a:rPr lang="ja-JP" altLang="en-US" dirty="0" smtClean="0"/>
              <a:t>甘納豆</a:t>
            </a:r>
            <a:r>
              <a:rPr lang="en-US" altLang="ja-JP" dirty="0"/>
              <a:t>	220</a:t>
            </a:r>
            <a:r>
              <a:rPr lang="ja-JP" altLang="en-US" dirty="0" smtClean="0"/>
              <a:t>円　</a:t>
            </a:r>
            <a:r>
              <a:rPr lang="en-US" altLang="ja-JP" dirty="0"/>
              <a:t>1</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0</a:t>
            </a:r>
          </a:p>
          <a:p>
            <a:r>
              <a:rPr lang="ja-JP" altLang="en-US" dirty="0" smtClean="0"/>
              <a:t>お茶</a:t>
            </a:r>
            <a:r>
              <a:rPr lang="en-US" altLang="ja-JP" dirty="0"/>
              <a:t>	</a:t>
            </a:r>
            <a:r>
              <a:rPr lang="en-US" altLang="ja-JP" dirty="0" smtClean="0"/>
              <a:t> </a:t>
            </a:r>
            <a:r>
              <a:rPr lang="en-US" altLang="ja-JP" dirty="0"/>
              <a:t>70</a:t>
            </a:r>
            <a:r>
              <a:rPr lang="ja-JP" altLang="en-US" dirty="0" smtClean="0"/>
              <a:t>円　</a:t>
            </a:r>
            <a:r>
              <a:rPr lang="en-US" altLang="ja-JP" dirty="0" smtClean="0"/>
              <a:t> 1</a:t>
            </a:r>
            <a:r>
              <a:rPr lang="ja-JP" altLang="en-US" dirty="0" smtClean="0"/>
              <a:t>　</a:t>
            </a:r>
            <a:r>
              <a:rPr lang="en-US" altLang="ja-JP" dirty="0" smtClean="0"/>
              <a:t>0</a:t>
            </a:r>
            <a:r>
              <a:rPr lang="ja-JP" altLang="en-US" dirty="0" smtClean="0"/>
              <a:t>　</a:t>
            </a:r>
            <a:r>
              <a:rPr lang="en-US" altLang="ja-JP" dirty="0" smtClean="0"/>
              <a:t>1</a:t>
            </a:r>
            <a:r>
              <a:rPr lang="ja-JP" altLang="en-US" dirty="0" smtClean="0"/>
              <a:t>　</a:t>
            </a:r>
            <a:r>
              <a:rPr lang="en-US" altLang="ja-JP" dirty="0"/>
              <a:t>1</a:t>
            </a:r>
            <a:r>
              <a:rPr lang="ja-JP" altLang="en-US" dirty="0" smtClean="0"/>
              <a:t>　</a:t>
            </a:r>
            <a:r>
              <a:rPr lang="en-US" altLang="ja-JP" dirty="0" smtClean="0"/>
              <a:t>0</a:t>
            </a:r>
            <a:r>
              <a:rPr lang="ja-JP" altLang="en-US" dirty="0" smtClean="0"/>
              <a:t>　</a:t>
            </a:r>
            <a:r>
              <a:rPr lang="en-US" altLang="ja-JP" dirty="0" smtClean="0"/>
              <a:t>0</a:t>
            </a:r>
            <a:r>
              <a:rPr lang="ja-JP" altLang="en-US" dirty="0" smtClean="0"/>
              <a:t>　</a:t>
            </a:r>
            <a:r>
              <a:rPr lang="en-US" altLang="ja-JP" dirty="0" smtClean="0"/>
              <a:t>1</a:t>
            </a:r>
            <a:r>
              <a:rPr lang="ja-JP" altLang="en-US" dirty="0" smtClean="0"/>
              <a:t>　</a:t>
            </a:r>
            <a:r>
              <a:rPr lang="en-US" altLang="ja-JP" dirty="0" smtClean="0"/>
              <a:t>0</a:t>
            </a:r>
            <a:br>
              <a:rPr lang="en-US" altLang="ja-JP" dirty="0" smtClean="0"/>
            </a:br>
            <a:r>
              <a:rPr lang="en-US" altLang="ja-JP" dirty="0" smtClean="0"/>
              <a:t>          </a:t>
            </a:r>
            <a:r>
              <a:rPr lang="ja-JP" altLang="en-US" dirty="0" smtClean="0"/>
              <a:t>　　　　</a:t>
            </a:r>
            <a:r>
              <a:rPr lang="ja-JP" altLang="ja-JP" dirty="0"/>
              <a:t>　</a:t>
            </a:r>
            <a:r>
              <a:rPr lang="en-US" altLang="ja-JP" dirty="0" smtClean="0"/>
              <a:t> </a:t>
            </a:r>
            <a:r>
              <a:rPr lang="ja-JP" altLang="en-US" dirty="0" smtClean="0"/>
              <a:t>　　　　　</a:t>
            </a:r>
            <a:r>
              <a:rPr lang="en-US" altLang="ja-JP" dirty="0" smtClean="0"/>
              <a:t> </a:t>
            </a:r>
            <a:r>
              <a:rPr lang="ja-JP" altLang="en-US" dirty="0" smtClean="0"/>
              <a:t>　</a:t>
            </a:r>
            <a:endParaRPr lang="en-US" altLang="ja-JP" dirty="0"/>
          </a:p>
          <a:p>
            <a:endParaRPr kumimoji="1" lang="ja-JP" altLang="en-US" dirty="0"/>
          </a:p>
        </p:txBody>
      </p:sp>
      <p:sp>
        <p:nvSpPr>
          <p:cNvPr id="9" name="円/楕円 8"/>
          <p:cNvSpPr/>
          <p:nvPr/>
        </p:nvSpPr>
        <p:spPr>
          <a:xfrm>
            <a:off x="4408257" y="4366299"/>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p:nvPr/>
        </p:nvCxnSpPr>
        <p:spPr>
          <a:xfrm>
            <a:off x="1881545" y="3792252"/>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endCxn id="9" idx="1"/>
          </p:cNvCxnSpPr>
          <p:nvPr/>
        </p:nvCxnSpPr>
        <p:spPr>
          <a:xfrm>
            <a:off x="2622430" y="3808894"/>
            <a:ext cx="1916656" cy="68238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9" idx="2"/>
          </p:cNvCxnSpPr>
          <p:nvPr/>
        </p:nvCxnSpPr>
        <p:spPr>
          <a:xfrm>
            <a:off x="2622430" y="4793009"/>
            <a:ext cx="178582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2911201" y="4527374"/>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FF0000"/>
                </a:solidFill>
              </a:rPr>
              <a:t>13</a:t>
            </a:r>
            <a:endParaRPr kumimoji="1" lang="ja-JP" altLang="en-US" sz="2800" dirty="0">
              <a:solidFill>
                <a:srgbClr val="FF0000"/>
              </a:solidFill>
            </a:endParaRPr>
          </a:p>
        </p:txBody>
      </p:sp>
      <p:cxnSp>
        <p:nvCxnSpPr>
          <p:cNvPr id="35" name="直線矢印コネクタ 34"/>
          <p:cNvCxnSpPr/>
          <p:nvPr/>
        </p:nvCxnSpPr>
        <p:spPr>
          <a:xfrm flipV="1">
            <a:off x="2561087" y="5094739"/>
            <a:ext cx="1916656" cy="65485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5451239" y="4788354"/>
            <a:ext cx="593793" cy="1297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2" name="円/楕円 41"/>
          <p:cNvSpPr/>
          <p:nvPr/>
        </p:nvSpPr>
        <p:spPr>
          <a:xfrm>
            <a:off x="4921949" y="5552330"/>
            <a:ext cx="293617" cy="29555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4886583" y="6187855"/>
            <a:ext cx="364349" cy="27239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5304125" y="5392824"/>
            <a:ext cx="1193506" cy="523220"/>
          </a:xfrm>
          <a:prstGeom prst="rect">
            <a:avLst/>
          </a:prstGeom>
          <a:noFill/>
        </p:spPr>
        <p:txBody>
          <a:bodyPr wrap="none" rtlCol="0">
            <a:spAutoFit/>
          </a:bodyPr>
          <a:lstStyle/>
          <a:p>
            <a:r>
              <a:rPr kumimoji="1" lang="ja-JP" altLang="en-US" sz="2800" dirty="0" smtClean="0"/>
              <a:t>閾値 </a:t>
            </a:r>
            <a:r>
              <a:rPr lang="en-US" altLang="ja-JP" sz="2800" dirty="0" err="1" smtClean="0"/>
              <a:t>θ</a:t>
            </a:r>
            <a:endParaRPr kumimoji="1" lang="ja-JP" altLang="en-US" sz="2800" dirty="0"/>
          </a:p>
        </p:txBody>
      </p:sp>
      <p:sp>
        <p:nvSpPr>
          <p:cNvPr id="45" name="テキスト ボックス 44"/>
          <p:cNvSpPr txBox="1"/>
          <p:nvPr/>
        </p:nvSpPr>
        <p:spPr>
          <a:xfrm>
            <a:off x="5368768" y="6007613"/>
            <a:ext cx="1980029" cy="523220"/>
          </a:xfrm>
          <a:prstGeom prst="rect">
            <a:avLst/>
          </a:prstGeom>
          <a:noFill/>
        </p:spPr>
        <p:txBody>
          <a:bodyPr wrap="none" rtlCol="0">
            <a:spAutoFit/>
          </a:bodyPr>
          <a:lstStyle/>
          <a:p>
            <a:r>
              <a:rPr kumimoji="1" lang="ja-JP" altLang="en-US" sz="2800" dirty="0" smtClean="0"/>
              <a:t>結合荷重</a:t>
            </a:r>
            <a:r>
              <a:rPr lang="ja-JP" altLang="en-US" sz="2800" dirty="0" smtClean="0"/>
              <a:t> </a:t>
            </a:r>
            <a:r>
              <a:rPr lang="en-US" altLang="ja-JP" sz="2800" dirty="0" smtClean="0"/>
              <a:t>w</a:t>
            </a:r>
            <a:endParaRPr kumimoji="1" lang="en-US" altLang="ja-JP" sz="2800" dirty="0" smtClean="0"/>
          </a:p>
        </p:txBody>
      </p:sp>
      <p:sp>
        <p:nvSpPr>
          <p:cNvPr id="47" name="テキスト ボックス 46"/>
          <p:cNvSpPr txBox="1"/>
          <p:nvPr/>
        </p:nvSpPr>
        <p:spPr>
          <a:xfrm>
            <a:off x="290518" y="3547914"/>
            <a:ext cx="1620957" cy="523220"/>
          </a:xfrm>
          <a:prstGeom prst="rect">
            <a:avLst/>
          </a:prstGeom>
          <a:noFill/>
        </p:spPr>
        <p:txBody>
          <a:bodyPr wrap="none" rtlCol="0">
            <a:spAutoFit/>
          </a:bodyPr>
          <a:lstStyle/>
          <a:p>
            <a:r>
              <a:rPr kumimoji="1" lang="ja-JP" altLang="en-US" sz="2800" dirty="0" smtClean="0"/>
              <a:t>たい焼き</a:t>
            </a:r>
            <a:endParaRPr kumimoji="1" lang="ja-JP" altLang="en-US" sz="2800" dirty="0"/>
          </a:p>
        </p:txBody>
      </p:sp>
      <p:cxnSp>
        <p:nvCxnSpPr>
          <p:cNvPr id="30" name="直線矢印コネクタ 29"/>
          <p:cNvCxnSpPr/>
          <p:nvPr/>
        </p:nvCxnSpPr>
        <p:spPr>
          <a:xfrm>
            <a:off x="1881545" y="4771712"/>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05976" y="4527374"/>
            <a:ext cx="1261884" cy="523220"/>
          </a:xfrm>
          <a:prstGeom prst="rect">
            <a:avLst/>
          </a:prstGeom>
          <a:noFill/>
        </p:spPr>
        <p:txBody>
          <a:bodyPr wrap="none" rtlCol="0">
            <a:spAutoFit/>
          </a:bodyPr>
          <a:lstStyle/>
          <a:p>
            <a:r>
              <a:rPr kumimoji="1" lang="ja-JP" altLang="en-US" sz="2800" dirty="0" smtClean="0"/>
              <a:t>甘納豆</a:t>
            </a:r>
            <a:endParaRPr kumimoji="1" lang="ja-JP" altLang="en-US" sz="2800" dirty="0"/>
          </a:p>
        </p:txBody>
      </p:sp>
      <p:cxnSp>
        <p:nvCxnSpPr>
          <p:cNvPr id="32" name="直線矢印コネクタ 31"/>
          <p:cNvCxnSpPr/>
          <p:nvPr/>
        </p:nvCxnSpPr>
        <p:spPr>
          <a:xfrm>
            <a:off x="1820202" y="5749591"/>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628650" y="5505253"/>
            <a:ext cx="902811" cy="523220"/>
          </a:xfrm>
          <a:prstGeom prst="rect">
            <a:avLst/>
          </a:prstGeom>
          <a:noFill/>
        </p:spPr>
        <p:txBody>
          <a:bodyPr wrap="none" rtlCol="0">
            <a:spAutoFit/>
          </a:bodyPr>
          <a:lstStyle/>
          <a:p>
            <a:r>
              <a:rPr kumimoji="1" lang="ja-JP" altLang="en-US" sz="2800" dirty="0" smtClean="0"/>
              <a:t>お茶</a:t>
            </a:r>
            <a:endParaRPr kumimoji="1" lang="ja-JP" altLang="en-US" sz="2800" dirty="0"/>
          </a:p>
        </p:txBody>
      </p:sp>
      <p:sp>
        <p:nvSpPr>
          <p:cNvPr id="34" name="テキスト ボックス 33"/>
          <p:cNvSpPr txBox="1"/>
          <p:nvPr/>
        </p:nvSpPr>
        <p:spPr>
          <a:xfrm>
            <a:off x="4626850" y="4531399"/>
            <a:ext cx="548648" cy="523220"/>
          </a:xfrm>
          <a:prstGeom prst="rect">
            <a:avLst/>
          </a:prstGeom>
          <a:noFill/>
        </p:spPr>
        <p:txBody>
          <a:bodyPr wrap="none" rtlCol="0">
            <a:spAutoFit/>
          </a:bodyPr>
          <a:lstStyle/>
          <a:p>
            <a:r>
              <a:rPr kumimoji="1" lang="en-US" altLang="ja-JP" sz="2800" dirty="0" smtClean="0">
                <a:solidFill>
                  <a:srgbClr val="FF0000"/>
                </a:solidFill>
              </a:rPr>
              <a:t>18</a:t>
            </a:r>
            <a:endParaRPr kumimoji="1" lang="ja-JP" altLang="en-US" sz="2800" dirty="0">
              <a:solidFill>
                <a:srgbClr val="FF0000"/>
              </a:solidFill>
            </a:endParaRPr>
          </a:p>
        </p:txBody>
      </p:sp>
      <p:sp>
        <p:nvSpPr>
          <p:cNvPr id="48" name="正方形/長方形 47"/>
          <p:cNvSpPr/>
          <p:nvPr/>
        </p:nvSpPr>
        <p:spPr>
          <a:xfrm>
            <a:off x="2968269" y="3722162"/>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FF0000"/>
                </a:solidFill>
              </a:rPr>
              <a:t>8</a:t>
            </a:r>
            <a:endParaRPr kumimoji="1" lang="ja-JP" altLang="en-US" sz="2800" dirty="0">
              <a:solidFill>
                <a:srgbClr val="FF0000"/>
              </a:solidFill>
            </a:endParaRPr>
          </a:p>
        </p:txBody>
      </p:sp>
      <p:sp>
        <p:nvSpPr>
          <p:cNvPr id="49" name="正方形/長方形 48"/>
          <p:cNvSpPr/>
          <p:nvPr/>
        </p:nvSpPr>
        <p:spPr>
          <a:xfrm>
            <a:off x="3001596" y="5230500"/>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FF0000"/>
                </a:solidFill>
              </a:rPr>
              <a:t>10</a:t>
            </a:r>
            <a:endParaRPr kumimoji="1" lang="ja-JP" altLang="en-US" sz="2800" dirty="0">
              <a:solidFill>
                <a:srgbClr val="FF0000"/>
              </a:solidFill>
            </a:endParaRPr>
          </a:p>
        </p:txBody>
      </p:sp>
      <p:sp>
        <p:nvSpPr>
          <p:cNvPr id="7" name="タイトル 6"/>
          <p:cNvSpPr>
            <a:spLocks noGrp="1"/>
          </p:cNvSpPr>
          <p:nvPr>
            <p:ph type="title"/>
          </p:nvPr>
        </p:nvSpPr>
        <p:spPr/>
        <p:txBody>
          <a:bodyPr/>
          <a:lstStyle/>
          <a:p>
            <a:r>
              <a:rPr kumimoji="1" lang="ja-JP" altLang="en-US" dirty="0" smtClean="0"/>
              <a:t>学習</a:t>
            </a:r>
            <a:endParaRPr kumimoji="1" lang="ja-JP" altLang="en-US" dirty="0"/>
          </a:p>
        </p:txBody>
      </p:sp>
      <p:sp>
        <p:nvSpPr>
          <p:cNvPr id="8" name="角丸四角形 7"/>
          <p:cNvSpPr/>
          <p:nvPr/>
        </p:nvSpPr>
        <p:spPr>
          <a:xfrm>
            <a:off x="3696209" y="1651908"/>
            <a:ext cx="382863" cy="1607479"/>
          </a:xfrm>
          <a:prstGeom prst="roundRect">
            <a:avLst/>
          </a:prstGeom>
          <a:no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角丸四角形 39"/>
          <p:cNvSpPr/>
          <p:nvPr/>
        </p:nvSpPr>
        <p:spPr>
          <a:xfrm>
            <a:off x="4730517" y="1652946"/>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角丸四角形 40"/>
          <p:cNvSpPr/>
          <p:nvPr/>
        </p:nvSpPr>
        <p:spPr>
          <a:xfrm>
            <a:off x="5265780" y="1651908"/>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 name="角丸四角形 45"/>
          <p:cNvSpPr/>
          <p:nvPr/>
        </p:nvSpPr>
        <p:spPr>
          <a:xfrm>
            <a:off x="5801043" y="1651908"/>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 name="角丸四角形 49"/>
          <p:cNvSpPr/>
          <p:nvPr/>
        </p:nvSpPr>
        <p:spPr>
          <a:xfrm>
            <a:off x="6336306" y="1643251"/>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669614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28650" y="1690689"/>
            <a:ext cx="7886700" cy="4351338"/>
          </a:xfrm>
        </p:spPr>
        <p:txBody>
          <a:bodyPr/>
          <a:lstStyle/>
          <a:p>
            <a:r>
              <a:rPr lang="ja-JP" altLang="en-US" dirty="0">
                <a:solidFill>
                  <a:srgbClr val="FF0000"/>
                </a:solidFill>
              </a:rPr>
              <a:t>たい焼き</a:t>
            </a:r>
            <a:r>
              <a:rPr lang="en-US" altLang="ja-JP" dirty="0"/>
              <a:t>	</a:t>
            </a:r>
            <a:r>
              <a:rPr lang="en-US" altLang="ja-JP" dirty="0" smtClean="0"/>
              <a:t>310</a:t>
            </a:r>
            <a:r>
              <a:rPr lang="ja-JP" altLang="en-US" dirty="0" smtClean="0"/>
              <a:t>円　</a:t>
            </a:r>
            <a:r>
              <a:rPr lang="en-US" altLang="ja-JP" dirty="0"/>
              <a:t>1</a:t>
            </a:r>
            <a:r>
              <a:rPr lang="ja-JP" altLang="en-US" dirty="0" smtClean="0"/>
              <a:t>　</a:t>
            </a:r>
            <a:r>
              <a:rPr lang="en-US" altLang="ja-JP" dirty="0"/>
              <a:t>1</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0</a:t>
            </a:r>
            <a:r>
              <a:rPr lang="ja-JP" altLang="en-US" dirty="0" smtClean="0"/>
              <a:t>　</a:t>
            </a:r>
            <a:r>
              <a:rPr lang="en-US" altLang="ja-JP" dirty="0"/>
              <a:t>0</a:t>
            </a:r>
            <a:r>
              <a:rPr lang="ja-JP" altLang="en-US" dirty="0" smtClean="0"/>
              <a:t>　</a:t>
            </a:r>
            <a:endParaRPr lang="en-US" altLang="ja-JP" dirty="0"/>
          </a:p>
          <a:p>
            <a:r>
              <a:rPr lang="ja-JP" altLang="en-US" dirty="0" smtClean="0">
                <a:solidFill>
                  <a:srgbClr val="FF0000"/>
                </a:solidFill>
              </a:rPr>
              <a:t>甘納豆</a:t>
            </a:r>
            <a:r>
              <a:rPr lang="en-US" altLang="ja-JP" dirty="0"/>
              <a:t>	220</a:t>
            </a:r>
            <a:r>
              <a:rPr lang="ja-JP" altLang="en-US" dirty="0" smtClean="0"/>
              <a:t>円　</a:t>
            </a:r>
            <a:r>
              <a:rPr lang="en-US" altLang="ja-JP" dirty="0"/>
              <a:t>1</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0</a:t>
            </a:r>
          </a:p>
          <a:p>
            <a:r>
              <a:rPr lang="ja-JP" altLang="en-US" dirty="0" smtClean="0">
                <a:solidFill>
                  <a:srgbClr val="FF0000"/>
                </a:solidFill>
              </a:rPr>
              <a:t>お茶</a:t>
            </a:r>
            <a:r>
              <a:rPr lang="en-US" altLang="ja-JP" dirty="0"/>
              <a:t>	</a:t>
            </a:r>
            <a:r>
              <a:rPr lang="en-US" altLang="ja-JP" dirty="0" smtClean="0"/>
              <a:t> </a:t>
            </a:r>
            <a:r>
              <a:rPr lang="en-US" altLang="ja-JP" dirty="0"/>
              <a:t>70</a:t>
            </a:r>
            <a:r>
              <a:rPr lang="ja-JP" altLang="en-US" dirty="0" smtClean="0"/>
              <a:t>円　</a:t>
            </a:r>
            <a:r>
              <a:rPr lang="en-US" altLang="ja-JP" dirty="0" smtClean="0"/>
              <a:t> 1</a:t>
            </a:r>
            <a:r>
              <a:rPr lang="ja-JP" altLang="en-US" dirty="0" smtClean="0"/>
              <a:t>　</a:t>
            </a:r>
            <a:r>
              <a:rPr lang="en-US" altLang="ja-JP" dirty="0" smtClean="0"/>
              <a:t>0</a:t>
            </a:r>
            <a:r>
              <a:rPr lang="ja-JP" altLang="en-US" dirty="0" smtClean="0"/>
              <a:t>　</a:t>
            </a:r>
            <a:r>
              <a:rPr lang="en-US" altLang="ja-JP" dirty="0" smtClean="0"/>
              <a:t>1</a:t>
            </a:r>
            <a:r>
              <a:rPr lang="ja-JP" altLang="en-US" dirty="0" smtClean="0"/>
              <a:t>　</a:t>
            </a:r>
            <a:r>
              <a:rPr lang="en-US" altLang="ja-JP" dirty="0"/>
              <a:t>1</a:t>
            </a:r>
            <a:r>
              <a:rPr lang="ja-JP" altLang="en-US" dirty="0" smtClean="0"/>
              <a:t>　</a:t>
            </a:r>
            <a:r>
              <a:rPr lang="en-US" altLang="ja-JP" dirty="0" smtClean="0"/>
              <a:t>0</a:t>
            </a:r>
            <a:r>
              <a:rPr lang="ja-JP" altLang="en-US" dirty="0" smtClean="0"/>
              <a:t>　</a:t>
            </a:r>
            <a:r>
              <a:rPr lang="en-US" altLang="ja-JP" dirty="0" smtClean="0"/>
              <a:t>0</a:t>
            </a:r>
            <a:r>
              <a:rPr lang="ja-JP" altLang="en-US" dirty="0" smtClean="0"/>
              <a:t>　</a:t>
            </a:r>
            <a:r>
              <a:rPr lang="en-US" altLang="ja-JP" dirty="0" smtClean="0"/>
              <a:t>1</a:t>
            </a:r>
            <a:r>
              <a:rPr lang="ja-JP" altLang="en-US" dirty="0" smtClean="0"/>
              <a:t>　</a:t>
            </a:r>
            <a:r>
              <a:rPr lang="en-US" altLang="ja-JP" dirty="0" smtClean="0"/>
              <a:t>0</a:t>
            </a:r>
            <a:br>
              <a:rPr lang="en-US" altLang="ja-JP" dirty="0" smtClean="0"/>
            </a:br>
            <a:r>
              <a:rPr lang="en-US" altLang="ja-JP" dirty="0" smtClean="0"/>
              <a:t>          </a:t>
            </a:r>
            <a:r>
              <a:rPr lang="ja-JP" altLang="en-US" dirty="0" smtClean="0"/>
              <a:t>　　　　</a:t>
            </a:r>
            <a:r>
              <a:rPr lang="ja-JP" altLang="ja-JP" dirty="0"/>
              <a:t>　</a:t>
            </a:r>
            <a:r>
              <a:rPr lang="en-US" altLang="ja-JP" dirty="0" smtClean="0"/>
              <a:t> </a:t>
            </a:r>
            <a:r>
              <a:rPr lang="ja-JP" altLang="en-US" dirty="0" smtClean="0"/>
              <a:t>　　　　　</a:t>
            </a:r>
            <a:r>
              <a:rPr lang="en-US" altLang="ja-JP" dirty="0" smtClean="0"/>
              <a:t> </a:t>
            </a:r>
            <a:r>
              <a:rPr lang="ja-JP" altLang="en-US" dirty="0" smtClean="0"/>
              <a:t>　</a:t>
            </a:r>
            <a:endParaRPr lang="en-US" altLang="ja-JP" dirty="0"/>
          </a:p>
          <a:p>
            <a:endParaRPr kumimoji="1" lang="ja-JP" altLang="en-US" dirty="0"/>
          </a:p>
        </p:txBody>
      </p:sp>
      <p:sp>
        <p:nvSpPr>
          <p:cNvPr id="9" name="円/楕円 8"/>
          <p:cNvSpPr/>
          <p:nvPr/>
        </p:nvSpPr>
        <p:spPr>
          <a:xfrm>
            <a:off x="4408257" y="4366299"/>
            <a:ext cx="893358" cy="853420"/>
          </a:xfrm>
          <a:prstGeom prst="ellipse">
            <a:avLst/>
          </a:prstGeom>
          <a:solidFill>
            <a:srgbClr val="FBE5D6"/>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p:nvPr/>
        </p:nvCxnSpPr>
        <p:spPr>
          <a:xfrm>
            <a:off x="1881545" y="3792252"/>
            <a:ext cx="681788" cy="166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endCxn id="9" idx="1"/>
          </p:cNvCxnSpPr>
          <p:nvPr/>
        </p:nvCxnSpPr>
        <p:spPr>
          <a:xfrm>
            <a:off x="2622430" y="3808894"/>
            <a:ext cx="1916656" cy="6823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9" idx="2"/>
          </p:cNvCxnSpPr>
          <p:nvPr/>
        </p:nvCxnSpPr>
        <p:spPr>
          <a:xfrm>
            <a:off x="2622430" y="4793009"/>
            <a:ext cx="178582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2911201" y="4527374"/>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FF0000"/>
                </a:solidFill>
              </a:rPr>
              <a:t>13</a:t>
            </a:r>
            <a:endParaRPr kumimoji="1" lang="ja-JP" altLang="en-US" sz="2800" dirty="0">
              <a:solidFill>
                <a:srgbClr val="FF0000"/>
              </a:solidFill>
            </a:endParaRPr>
          </a:p>
        </p:txBody>
      </p:sp>
      <p:cxnSp>
        <p:nvCxnSpPr>
          <p:cNvPr id="35" name="直線矢印コネクタ 34"/>
          <p:cNvCxnSpPr/>
          <p:nvPr/>
        </p:nvCxnSpPr>
        <p:spPr>
          <a:xfrm flipV="1">
            <a:off x="2561087" y="5094739"/>
            <a:ext cx="1916656" cy="65485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5451239" y="4788354"/>
            <a:ext cx="593793" cy="129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円/楕円 41"/>
          <p:cNvSpPr/>
          <p:nvPr/>
        </p:nvSpPr>
        <p:spPr>
          <a:xfrm>
            <a:off x="4921949" y="5552330"/>
            <a:ext cx="293617" cy="29555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4886583" y="6187855"/>
            <a:ext cx="364349" cy="27239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5304125" y="5392824"/>
            <a:ext cx="1193506" cy="523220"/>
          </a:xfrm>
          <a:prstGeom prst="rect">
            <a:avLst/>
          </a:prstGeom>
          <a:noFill/>
        </p:spPr>
        <p:txBody>
          <a:bodyPr wrap="none" rtlCol="0">
            <a:spAutoFit/>
          </a:bodyPr>
          <a:lstStyle/>
          <a:p>
            <a:r>
              <a:rPr kumimoji="1" lang="ja-JP" altLang="en-US" sz="2800" dirty="0" smtClean="0"/>
              <a:t>閾値 </a:t>
            </a:r>
            <a:r>
              <a:rPr lang="en-US" altLang="ja-JP" sz="2800" dirty="0" err="1" smtClean="0"/>
              <a:t>θ</a:t>
            </a:r>
            <a:endParaRPr kumimoji="1" lang="ja-JP" altLang="en-US" sz="2800" dirty="0"/>
          </a:p>
        </p:txBody>
      </p:sp>
      <p:sp>
        <p:nvSpPr>
          <p:cNvPr id="45" name="テキスト ボックス 44"/>
          <p:cNvSpPr txBox="1"/>
          <p:nvPr/>
        </p:nvSpPr>
        <p:spPr>
          <a:xfrm>
            <a:off x="5368768" y="6007613"/>
            <a:ext cx="1980029" cy="523220"/>
          </a:xfrm>
          <a:prstGeom prst="rect">
            <a:avLst/>
          </a:prstGeom>
          <a:noFill/>
        </p:spPr>
        <p:txBody>
          <a:bodyPr wrap="none" rtlCol="0">
            <a:spAutoFit/>
          </a:bodyPr>
          <a:lstStyle/>
          <a:p>
            <a:r>
              <a:rPr kumimoji="1" lang="ja-JP" altLang="en-US" sz="2800" dirty="0" smtClean="0"/>
              <a:t>結合荷重</a:t>
            </a:r>
            <a:r>
              <a:rPr lang="ja-JP" altLang="en-US" sz="2800" dirty="0" smtClean="0"/>
              <a:t> </a:t>
            </a:r>
            <a:r>
              <a:rPr lang="en-US" altLang="ja-JP" sz="2800" dirty="0" smtClean="0"/>
              <a:t>w</a:t>
            </a:r>
            <a:endParaRPr kumimoji="1" lang="en-US" altLang="ja-JP" sz="2800" dirty="0" smtClean="0"/>
          </a:p>
        </p:txBody>
      </p:sp>
      <p:sp>
        <p:nvSpPr>
          <p:cNvPr id="47" name="テキスト ボックス 46"/>
          <p:cNvSpPr txBox="1"/>
          <p:nvPr/>
        </p:nvSpPr>
        <p:spPr>
          <a:xfrm>
            <a:off x="290518" y="3547914"/>
            <a:ext cx="1620957" cy="523220"/>
          </a:xfrm>
          <a:prstGeom prst="rect">
            <a:avLst/>
          </a:prstGeom>
          <a:noFill/>
        </p:spPr>
        <p:txBody>
          <a:bodyPr wrap="none" rtlCol="0">
            <a:spAutoFit/>
          </a:bodyPr>
          <a:lstStyle/>
          <a:p>
            <a:r>
              <a:rPr kumimoji="1" lang="ja-JP" altLang="en-US" sz="2800" dirty="0" smtClean="0">
                <a:solidFill>
                  <a:srgbClr val="FF0000"/>
                </a:solidFill>
              </a:rPr>
              <a:t>たい焼き</a:t>
            </a:r>
            <a:endParaRPr kumimoji="1" lang="ja-JP" altLang="en-US" sz="2800" dirty="0">
              <a:solidFill>
                <a:srgbClr val="FF0000"/>
              </a:solidFill>
            </a:endParaRPr>
          </a:p>
        </p:txBody>
      </p:sp>
      <p:cxnSp>
        <p:nvCxnSpPr>
          <p:cNvPr id="30" name="直線矢印コネクタ 29"/>
          <p:cNvCxnSpPr/>
          <p:nvPr/>
        </p:nvCxnSpPr>
        <p:spPr>
          <a:xfrm>
            <a:off x="1881545" y="4771712"/>
            <a:ext cx="681788" cy="166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05976" y="4527374"/>
            <a:ext cx="1261884" cy="523220"/>
          </a:xfrm>
          <a:prstGeom prst="rect">
            <a:avLst/>
          </a:prstGeom>
          <a:noFill/>
        </p:spPr>
        <p:txBody>
          <a:bodyPr wrap="none" rtlCol="0">
            <a:spAutoFit/>
          </a:bodyPr>
          <a:lstStyle/>
          <a:p>
            <a:r>
              <a:rPr kumimoji="1" lang="ja-JP" altLang="en-US" sz="2800" dirty="0" smtClean="0">
                <a:solidFill>
                  <a:srgbClr val="FF0000"/>
                </a:solidFill>
              </a:rPr>
              <a:t>甘納豆</a:t>
            </a:r>
            <a:endParaRPr kumimoji="1" lang="ja-JP" altLang="en-US" sz="2800" dirty="0">
              <a:solidFill>
                <a:srgbClr val="FF0000"/>
              </a:solidFill>
            </a:endParaRPr>
          </a:p>
        </p:txBody>
      </p:sp>
      <p:cxnSp>
        <p:nvCxnSpPr>
          <p:cNvPr id="32" name="直線矢印コネクタ 31"/>
          <p:cNvCxnSpPr/>
          <p:nvPr/>
        </p:nvCxnSpPr>
        <p:spPr>
          <a:xfrm>
            <a:off x="1820202" y="5749591"/>
            <a:ext cx="681788" cy="166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628650" y="5505253"/>
            <a:ext cx="902811" cy="523220"/>
          </a:xfrm>
          <a:prstGeom prst="rect">
            <a:avLst/>
          </a:prstGeom>
          <a:noFill/>
        </p:spPr>
        <p:txBody>
          <a:bodyPr wrap="none" rtlCol="0">
            <a:spAutoFit/>
          </a:bodyPr>
          <a:lstStyle/>
          <a:p>
            <a:r>
              <a:rPr kumimoji="1" lang="ja-JP" altLang="en-US" sz="2800" dirty="0" smtClean="0">
                <a:solidFill>
                  <a:srgbClr val="FF0000"/>
                </a:solidFill>
              </a:rPr>
              <a:t>お茶</a:t>
            </a:r>
            <a:endParaRPr kumimoji="1" lang="ja-JP" altLang="en-US" sz="2800" dirty="0">
              <a:solidFill>
                <a:srgbClr val="FF0000"/>
              </a:solidFill>
            </a:endParaRPr>
          </a:p>
        </p:txBody>
      </p:sp>
      <p:sp>
        <p:nvSpPr>
          <p:cNvPr id="34" name="テキスト ボックス 33"/>
          <p:cNvSpPr txBox="1"/>
          <p:nvPr/>
        </p:nvSpPr>
        <p:spPr>
          <a:xfrm>
            <a:off x="4626850" y="4531399"/>
            <a:ext cx="548648" cy="523220"/>
          </a:xfrm>
          <a:prstGeom prst="rect">
            <a:avLst/>
          </a:prstGeom>
          <a:noFill/>
        </p:spPr>
        <p:txBody>
          <a:bodyPr wrap="none" rtlCol="0">
            <a:spAutoFit/>
          </a:bodyPr>
          <a:lstStyle/>
          <a:p>
            <a:r>
              <a:rPr kumimoji="1" lang="en-US" altLang="ja-JP" sz="2800" dirty="0" smtClean="0">
                <a:solidFill>
                  <a:srgbClr val="FF0000"/>
                </a:solidFill>
              </a:rPr>
              <a:t>18</a:t>
            </a:r>
            <a:endParaRPr kumimoji="1" lang="ja-JP" altLang="en-US" sz="2800" dirty="0">
              <a:solidFill>
                <a:srgbClr val="FF0000"/>
              </a:solidFill>
            </a:endParaRPr>
          </a:p>
        </p:txBody>
      </p:sp>
      <p:sp>
        <p:nvSpPr>
          <p:cNvPr id="48" name="正方形/長方形 47"/>
          <p:cNvSpPr/>
          <p:nvPr/>
        </p:nvSpPr>
        <p:spPr>
          <a:xfrm>
            <a:off x="2968269" y="3722162"/>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FF0000"/>
                </a:solidFill>
              </a:rPr>
              <a:t>8</a:t>
            </a:r>
            <a:endParaRPr kumimoji="1" lang="ja-JP" altLang="en-US" sz="2800" dirty="0">
              <a:solidFill>
                <a:srgbClr val="FF0000"/>
              </a:solidFill>
            </a:endParaRPr>
          </a:p>
        </p:txBody>
      </p:sp>
      <p:sp>
        <p:nvSpPr>
          <p:cNvPr id="49" name="正方形/長方形 48"/>
          <p:cNvSpPr/>
          <p:nvPr/>
        </p:nvSpPr>
        <p:spPr>
          <a:xfrm>
            <a:off x="3001596" y="5230500"/>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FF0000"/>
                </a:solidFill>
              </a:rPr>
              <a:t>10</a:t>
            </a:r>
            <a:endParaRPr kumimoji="1" lang="ja-JP" altLang="en-US" sz="2800" dirty="0">
              <a:solidFill>
                <a:srgbClr val="FF0000"/>
              </a:solidFill>
            </a:endParaRPr>
          </a:p>
        </p:txBody>
      </p:sp>
      <p:sp>
        <p:nvSpPr>
          <p:cNvPr id="7" name="タイトル 6"/>
          <p:cNvSpPr>
            <a:spLocks noGrp="1"/>
          </p:cNvSpPr>
          <p:nvPr>
            <p:ph type="title"/>
          </p:nvPr>
        </p:nvSpPr>
        <p:spPr/>
        <p:txBody>
          <a:bodyPr/>
          <a:lstStyle/>
          <a:p>
            <a:r>
              <a:rPr kumimoji="1" lang="ja-JP" altLang="en-US" dirty="0" smtClean="0"/>
              <a:t>解く</a:t>
            </a:r>
            <a:endParaRPr kumimoji="1" lang="ja-JP" altLang="en-US" dirty="0"/>
          </a:p>
        </p:txBody>
      </p:sp>
      <p:sp>
        <p:nvSpPr>
          <p:cNvPr id="8" name="角丸四角形 7"/>
          <p:cNvSpPr/>
          <p:nvPr/>
        </p:nvSpPr>
        <p:spPr>
          <a:xfrm>
            <a:off x="3696209" y="1651908"/>
            <a:ext cx="382863" cy="1607479"/>
          </a:xfrm>
          <a:prstGeom prst="roundRect">
            <a:avLst/>
          </a:prstGeom>
          <a:solidFill>
            <a:schemeClr val="accent1">
              <a:alpha val="10000"/>
            </a:schemeClr>
          </a:solid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角丸四角形 39"/>
          <p:cNvSpPr/>
          <p:nvPr/>
        </p:nvSpPr>
        <p:spPr>
          <a:xfrm>
            <a:off x="4730517" y="1652946"/>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角丸四角形 40"/>
          <p:cNvSpPr/>
          <p:nvPr/>
        </p:nvSpPr>
        <p:spPr>
          <a:xfrm>
            <a:off x="5265780" y="1651908"/>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 name="角丸四角形 45"/>
          <p:cNvSpPr/>
          <p:nvPr/>
        </p:nvSpPr>
        <p:spPr>
          <a:xfrm>
            <a:off x="5801043" y="1651908"/>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 name="角丸四角形 49"/>
          <p:cNvSpPr/>
          <p:nvPr/>
        </p:nvSpPr>
        <p:spPr>
          <a:xfrm>
            <a:off x="6336306" y="1643251"/>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a:xfrm>
            <a:off x="6332689" y="3598688"/>
            <a:ext cx="2263009" cy="1815882"/>
          </a:xfrm>
          <a:prstGeom prst="rect">
            <a:avLst/>
          </a:prstGeom>
          <a:noFill/>
        </p:spPr>
        <p:txBody>
          <a:bodyPr wrap="none" rtlCol="0">
            <a:spAutoFit/>
          </a:bodyPr>
          <a:lstStyle/>
          <a:p>
            <a:r>
              <a:rPr kumimoji="1" lang="en-US" altLang="ja-JP" sz="2800" dirty="0" err="1" smtClean="0"/>
              <a:t>σ</a:t>
            </a:r>
            <a:r>
              <a:rPr kumimoji="1" lang="en-US" altLang="ja-JP" sz="2800" dirty="0" smtClean="0"/>
              <a:t>= </a:t>
            </a:r>
            <a:r>
              <a:rPr kumimoji="1" lang="ja-JP" altLang="en-US" sz="2800" dirty="0" smtClean="0"/>
              <a:t>総和</a:t>
            </a:r>
            <a:r>
              <a:rPr kumimoji="1" lang="en-US" altLang="ja-JP" sz="2800" dirty="0" smtClean="0"/>
              <a:t>- </a:t>
            </a:r>
            <a:r>
              <a:rPr kumimoji="1" lang="ja-JP" altLang="en-US" sz="2800" dirty="0" smtClean="0"/>
              <a:t>閾値</a:t>
            </a:r>
            <a:endParaRPr kumimoji="1" lang="en-US" altLang="ja-JP" sz="2800" dirty="0" smtClean="0"/>
          </a:p>
          <a:p>
            <a:r>
              <a:rPr lang="en-US" altLang="ja-JP" sz="2800" dirty="0" smtClean="0"/>
              <a:t>  = </a:t>
            </a:r>
            <a:r>
              <a:rPr kumimoji="1" lang="en-US" altLang="ja-JP" sz="2800" dirty="0" smtClean="0"/>
              <a:t>32 – 18</a:t>
            </a:r>
          </a:p>
          <a:p>
            <a:r>
              <a:rPr lang="en-US" altLang="ja-JP" sz="2800" dirty="0"/>
              <a:t> </a:t>
            </a:r>
            <a:r>
              <a:rPr lang="en-US" altLang="ja-JP" sz="2800" dirty="0" smtClean="0"/>
              <a:t> = 14</a:t>
            </a:r>
          </a:p>
          <a:p>
            <a:r>
              <a:rPr lang="en-US" altLang="ja-JP" sz="2800" dirty="0" smtClean="0"/>
              <a:t>y = 1</a:t>
            </a:r>
            <a:endParaRPr kumimoji="1" lang="en-US" altLang="ja-JP" sz="2800" dirty="0"/>
          </a:p>
        </p:txBody>
      </p:sp>
      <p:sp>
        <p:nvSpPr>
          <p:cNvPr id="51" name="テキスト ボックス 50"/>
          <p:cNvSpPr txBox="1"/>
          <p:nvPr/>
        </p:nvSpPr>
        <p:spPr>
          <a:xfrm>
            <a:off x="4359866" y="273475"/>
            <a:ext cx="4275529" cy="2677656"/>
          </a:xfrm>
          <a:prstGeom prst="rect">
            <a:avLst/>
          </a:prstGeom>
          <a:solidFill>
            <a:schemeClr val="accent4">
              <a:lumMod val="40000"/>
              <a:lumOff val="60000"/>
            </a:schemeClr>
          </a:solidFill>
        </p:spPr>
        <p:txBody>
          <a:bodyPr wrap="none" rtlCol="0">
            <a:spAutoFit/>
          </a:bodyPr>
          <a:lstStyle/>
          <a:p>
            <a:r>
              <a:rPr lang="ja-JP" altLang="en-US" sz="2800" dirty="0" smtClean="0"/>
              <a:t>判断を間違えた</a:t>
            </a:r>
            <a:endParaRPr lang="en-US" altLang="ja-JP" sz="2800" dirty="0" smtClean="0"/>
          </a:p>
          <a:p>
            <a:r>
              <a:rPr lang="ja-JP" altLang="en-US" sz="2800" dirty="0" smtClean="0"/>
              <a:t>（間違えて</a:t>
            </a:r>
            <a:r>
              <a:rPr lang="en-US" altLang="ja-JP" sz="2800" dirty="0" smtClean="0"/>
              <a:t>OK</a:t>
            </a:r>
            <a:r>
              <a:rPr lang="ja-JP" altLang="en-US" sz="2800" dirty="0" smtClean="0"/>
              <a:t>した）</a:t>
            </a:r>
            <a:endParaRPr lang="en-US" altLang="ja-JP" sz="2800" dirty="0" smtClean="0"/>
          </a:p>
          <a:p>
            <a:endParaRPr kumimoji="1" lang="en-US" altLang="ja-JP" sz="2800" dirty="0"/>
          </a:p>
          <a:p>
            <a:r>
              <a:rPr lang="ja-JP" altLang="en-US" sz="2800" dirty="0" smtClean="0"/>
              <a:t>理由</a:t>
            </a:r>
            <a:endParaRPr lang="en-US" altLang="ja-JP" sz="2800" dirty="0" smtClean="0"/>
          </a:p>
          <a:p>
            <a:pPr marL="514350" indent="-514350">
              <a:buAutoNum type="arabicPeriod"/>
            </a:pPr>
            <a:r>
              <a:rPr kumimoji="1" lang="ja-JP" altLang="en-US" sz="2800" dirty="0" smtClean="0"/>
              <a:t>結合荷重が大きすぎた</a:t>
            </a:r>
            <a:endParaRPr kumimoji="1" lang="en-US" altLang="ja-JP" sz="2800" dirty="0" smtClean="0"/>
          </a:p>
          <a:p>
            <a:pPr marL="514350" indent="-514350">
              <a:buAutoNum type="arabicPeriod"/>
            </a:pPr>
            <a:r>
              <a:rPr lang="ja-JP" altLang="en-US" sz="2800" dirty="0" smtClean="0"/>
              <a:t>閾値が小さかった</a:t>
            </a:r>
            <a:endParaRPr kumimoji="1" lang="ja-JP" altLang="en-US" sz="2800" dirty="0"/>
          </a:p>
        </p:txBody>
      </p:sp>
    </p:spTree>
    <p:extLst>
      <p:ext uri="{BB962C8B-B14F-4D97-AF65-F5344CB8AC3E}">
        <p14:creationId xmlns:p14="http://schemas.microsoft.com/office/powerpoint/2010/main" val="412276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28650" y="1690689"/>
            <a:ext cx="7886700" cy="4351338"/>
          </a:xfrm>
        </p:spPr>
        <p:txBody>
          <a:bodyPr/>
          <a:lstStyle/>
          <a:p>
            <a:r>
              <a:rPr lang="ja-JP" altLang="en-US" dirty="0"/>
              <a:t>たい焼き</a:t>
            </a:r>
            <a:r>
              <a:rPr lang="en-US" altLang="ja-JP" dirty="0"/>
              <a:t>	</a:t>
            </a:r>
            <a:r>
              <a:rPr lang="en-US" altLang="ja-JP" dirty="0" smtClean="0"/>
              <a:t>310</a:t>
            </a:r>
            <a:r>
              <a:rPr lang="ja-JP" altLang="en-US" dirty="0" smtClean="0"/>
              <a:t>円　</a:t>
            </a:r>
            <a:r>
              <a:rPr lang="en-US" altLang="ja-JP" dirty="0"/>
              <a:t>1</a:t>
            </a:r>
            <a:r>
              <a:rPr lang="ja-JP" altLang="en-US" dirty="0" smtClean="0"/>
              <a:t>　</a:t>
            </a:r>
            <a:r>
              <a:rPr lang="en-US" altLang="ja-JP" dirty="0"/>
              <a:t>1</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0</a:t>
            </a:r>
            <a:r>
              <a:rPr lang="ja-JP" altLang="en-US" dirty="0" smtClean="0"/>
              <a:t>　</a:t>
            </a:r>
            <a:r>
              <a:rPr lang="en-US" altLang="ja-JP" dirty="0"/>
              <a:t>0</a:t>
            </a:r>
            <a:r>
              <a:rPr lang="ja-JP" altLang="en-US" dirty="0" smtClean="0"/>
              <a:t>　</a:t>
            </a:r>
            <a:endParaRPr lang="en-US" altLang="ja-JP" dirty="0"/>
          </a:p>
          <a:p>
            <a:r>
              <a:rPr lang="ja-JP" altLang="en-US" dirty="0" smtClean="0"/>
              <a:t>甘納豆</a:t>
            </a:r>
            <a:r>
              <a:rPr lang="en-US" altLang="ja-JP" dirty="0"/>
              <a:t>	220</a:t>
            </a:r>
            <a:r>
              <a:rPr lang="ja-JP" altLang="en-US" dirty="0" smtClean="0"/>
              <a:t>円　</a:t>
            </a:r>
            <a:r>
              <a:rPr lang="en-US" altLang="ja-JP" dirty="0"/>
              <a:t>1</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0</a:t>
            </a:r>
          </a:p>
          <a:p>
            <a:r>
              <a:rPr lang="ja-JP" altLang="en-US" dirty="0" smtClean="0"/>
              <a:t>お茶</a:t>
            </a:r>
            <a:r>
              <a:rPr lang="en-US" altLang="ja-JP" dirty="0"/>
              <a:t>	</a:t>
            </a:r>
            <a:r>
              <a:rPr lang="en-US" altLang="ja-JP" dirty="0" smtClean="0"/>
              <a:t> </a:t>
            </a:r>
            <a:r>
              <a:rPr lang="en-US" altLang="ja-JP" dirty="0"/>
              <a:t>70</a:t>
            </a:r>
            <a:r>
              <a:rPr lang="ja-JP" altLang="en-US" dirty="0" smtClean="0"/>
              <a:t>円　</a:t>
            </a:r>
            <a:r>
              <a:rPr lang="en-US" altLang="ja-JP" dirty="0" smtClean="0"/>
              <a:t> 1</a:t>
            </a:r>
            <a:r>
              <a:rPr lang="ja-JP" altLang="en-US" dirty="0" smtClean="0"/>
              <a:t>　</a:t>
            </a:r>
            <a:r>
              <a:rPr lang="en-US" altLang="ja-JP" dirty="0" smtClean="0"/>
              <a:t>0</a:t>
            </a:r>
            <a:r>
              <a:rPr lang="ja-JP" altLang="en-US" dirty="0" smtClean="0"/>
              <a:t>　</a:t>
            </a:r>
            <a:r>
              <a:rPr lang="en-US" altLang="ja-JP" dirty="0" smtClean="0"/>
              <a:t>1</a:t>
            </a:r>
            <a:r>
              <a:rPr lang="ja-JP" altLang="en-US" dirty="0" smtClean="0"/>
              <a:t>　</a:t>
            </a:r>
            <a:r>
              <a:rPr lang="en-US" altLang="ja-JP" dirty="0"/>
              <a:t>1</a:t>
            </a:r>
            <a:r>
              <a:rPr lang="ja-JP" altLang="en-US" dirty="0" smtClean="0"/>
              <a:t>　</a:t>
            </a:r>
            <a:r>
              <a:rPr lang="en-US" altLang="ja-JP" dirty="0" smtClean="0"/>
              <a:t>0</a:t>
            </a:r>
            <a:r>
              <a:rPr lang="ja-JP" altLang="en-US" dirty="0" smtClean="0"/>
              <a:t>　</a:t>
            </a:r>
            <a:r>
              <a:rPr lang="en-US" altLang="ja-JP" dirty="0" smtClean="0"/>
              <a:t>0</a:t>
            </a:r>
            <a:r>
              <a:rPr lang="ja-JP" altLang="en-US" dirty="0" smtClean="0"/>
              <a:t>　</a:t>
            </a:r>
            <a:r>
              <a:rPr lang="en-US" altLang="ja-JP" dirty="0" smtClean="0"/>
              <a:t>1</a:t>
            </a:r>
            <a:r>
              <a:rPr lang="ja-JP" altLang="en-US" dirty="0" smtClean="0"/>
              <a:t>　</a:t>
            </a:r>
            <a:r>
              <a:rPr lang="en-US" altLang="ja-JP" dirty="0" smtClean="0"/>
              <a:t>0</a:t>
            </a:r>
            <a:br>
              <a:rPr lang="en-US" altLang="ja-JP" dirty="0" smtClean="0"/>
            </a:br>
            <a:r>
              <a:rPr lang="en-US" altLang="ja-JP" dirty="0" smtClean="0"/>
              <a:t>          </a:t>
            </a:r>
            <a:r>
              <a:rPr lang="ja-JP" altLang="en-US" dirty="0" smtClean="0"/>
              <a:t>　　　　</a:t>
            </a:r>
            <a:r>
              <a:rPr lang="ja-JP" altLang="ja-JP" dirty="0"/>
              <a:t>　</a:t>
            </a:r>
            <a:r>
              <a:rPr lang="en-US" altLang="ja-JP" dirty="0" smtClean="0"/>
              <a:t> </a:t>
            </a:r>
            <a:r>
              <a:rPr lang="ja-JP" altLang="en-US" dirty="0" smtClean="0"/>
              <a:t>　　　　　</a:t>
            </a:r>
            <a:r>
              <a:rPr lang="en-US" altLang="ja-JP" dirty="0" smtClean="0"/>
              <a:t> </a:t>
            </a:r>
            <a:r>
              <a:rPr lang="ja-JP" altLang="en-US" dirty="0" smtClean="0"/>
              <a:t>　</a:t>
            </a:r>
            <a:endParaRPr lang="en-US" altLang="ja-JP" dirty="0"/>
          </a:p>
          <a:p>
            <a:endParaRPr kumimoji="1" lang="ja-JP" altLang="en-US" dirty="0"/>
          </a:p>
        </p:txBody>
      </p:sp>
      <p:sp>
        <p:nvSpPr>
          <p:cNvPr id="9" name="円/楕円 8"/>
          <p:cNvSpPr/>
          <p:nvPr/>
        </p:nvSpPr>
        <p:spPr>
          <a:xfrm>
            <a:off x="4408257" y="4366299"/>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p:nvPr/>
        </p:nvCxnSpPr>
        <p:spPr>
          <a:xfrm>
            <a:off x="1881545" y="3792252"/>
            <a:ext cx="681788" cy="166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endCxn id="9" idx="1"/>
          </p:cNvCxnSpPr>
          <p:nvPr/>
        </p:nvCxnSpPr>
        <p:spPr>
          <a:xfrm>
            <a:off x="2622430" y="3808894"/>
            <a:ext cx="1916656" cy="6823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9" idx="2"/>
          </p:cNvCxnSpPr>
          <p:nvPr/>
        </p:nvCxnSpPr>
        <p:spPr>
          <a:xfrm>
            <a:off x="2622430" y="4793009"/>
            <a:ext cx="178582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2911201" y="4527374"/>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FF0000"/>
                </a:solidFill>
              </a:rPr>
              <a:t>13</a:t>
            </a:r>
            <a:endParaRPr kumimoji="1" lang="ja-JP" altLang="en-US" sz="2800" dirty="0">
              <a:solidFill>
                <a:srgbClr val="FF0000"/>
              </a:solidFill>
            </a:endParaRPr>
          </a:p>
        </p:txBody>
      </p:sp>
      <p:cxnSp>
        <p:nvCxnSpPr>
          <p:cNvPr id="35" name="直線矢印コネクタ 34"/>
          <p:cNvCxnSpPr/>
          <p:nvPr/>
        </p:nvCxnSpPr>
        <p:spPr>
          <a:xfrm flipV="1">
            <a:off x="2561087" y="5094739"/>
            <a:ext cx="1916656" cy="65485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5451239" y="4788354"/>
            <a:ext cx="593793" cy="129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円/楕円 41"/>
          <p:cNvSpPr/>
          <p:nvPr/>
        </p:nvSpPr>
        <p:spPr>
          <a:xfrm>
            <a:off x="4921949" y="5552330"/>
            <a:ext cx="293617" cy="29555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4886583" y="6187855"/>
            <a:ext cx="364349" cy="27239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5304125" y="5392824"/>
            <a:ext cx="1193506" cy="523220"/>
          </a:xfrm>
          <a:prstGeom prst="rect">
            <a:avLst/>
          </a:prstGeom>
          <a:noFill/>
        </p:spPr>
        <p:txBody>
          <a:bodyPr wrap="none" rtlCol="0">
            <a:spAutoFit/>
          </a:bodyPr>
          <a:lstStyle/>
          <a:p>
            <a:r>
              <a:rPr kumimoji="1" lang="ja-JP" altLang="en-US" sz="2800" dirty="0" smtClean="0"/>
              <a:t>閾値 </a:t>
            </a:r>
            <a:r>
              <a:rPr lang="en-US" altLang="ja-JP" sz="2800" dirty="0" err="1" smtClean="0"/>
              <a:t>θ</a:t>
            </a:r>
            <a:endParaRPr kumimoji="1" lang="ja-JP" altLang="en-US" sz="2800" dirty="0"/>
          </a:p>
        </p:txBody>
      </p:sp>
      <p:sp>
        <p:nvSpPr>
          <p:cNvPr id="45" name="テキスト ボックス 44"/>
          <p:cNvSpPr txBox="1"/>
          <p:nvPr/>
        </p:nvSpPr>
        <p:spPr>
          <a:xfrm>
            <a:off x="5368768" y="6007613"/>
            <a:ext cx="1980029" cy="523220"/>
          </a:xfrm>
          <a:prstGeom prst="rect">
            <a:avLst/>
          </a:prstGeom>
          <a:noFill/>
        </p:spPr>
        <p:txBody>
          <a:bodyPr wrap="none" rtlCol="0">
            <a:spAutoFit/>
          </a:bodyPr>
          <a:lstStyle/>
          <a:p>
            <a:r>
              <a:rPr kumimoji="1" lang="ja-JP" altLang="en-US" sz="2800" dirty="0" smtClean="0"/>
              <a:t>結合荷重</a:t>
            </a:r>
            <a:r>
              <a:rPr lang="ja-JP" altLang="en-US" sz="2800" dirty="0" smtClean="0"/>
              <a:t> </a:t>
            </a:r>
            <a:r>
              <a:rPr lang="en-US" altLang="ja-JP" sz="2800" dirty="0" smtClean="0"/>
              <a:t>w</a:t>
            </a:r>
            <a:endParaRPr kumimoji="1" lang="en-US" altLang="ja-JP" sz="2800" dirty="0" smtClean="0"/>
          </a:p>
        </p:txBody>
      </p:sp>
      <p:sp>
        <p:nvSpPr>
          <p:cNvPr id="47" name="テキスト ボックス 46"/>
          <p:cNvSpPr txBox="1"/>
          <p:nvPr/>
        </p:nvSpPr>
        <p:spPr>
          <a:xfrm>
            <a:off x="290518" y="3547914"/>
            <a:ext cx="1620957" cy="523220"/>
          </a:xfrm>
          <a:prstGeom prst="rect">
            <a:avLst/>
          </a:prstGeom>
          <a:noFill/>
        </p:spPr>
        <p:txBody>
          <a:bodyPr wrap="none" rtlCol="0">
            <a:spAutoFit/>
          </a:bodyPr>
          <a:lstStyle/>
          <a:p>
            <a:r>
              <a:rPr kumimoji="1" lang="ja-JP" altLang="en-US" sz="2800" dirty="0" smtClean="0"/>
              <a:t>たい焼き</a:t>
            </a:r>
            <a:endParaRPr kumimoji="1" lang="ja-JP" altLang="en-US" sz="2800" dirty="0"/>
          </a:p>
        </p:txBody>
      </p:sp>
      <p:cxnSp>
        <p:nvCxnSpPr>
          <p:cNvPr id="30" name="直線矢印コネクタ 29"/>
          <p:cNvCxnSpPr/>
          <p:nvPr/>
        </p:nvCxnSpPr>
        <p:spPr>
          <a:xfrm>
            <a:off x="1881545" y="4771712"/>
            <a:ext cx="681788" cy="166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05976" y="4527374"/>
            <a:ext cx="1261884" cy="523220"/>
          </a:xfrm>
          <a:prstGeom prst="rect">
            <a:avLst/>
          </a:prstGeom>
          <a:noFill/>
        </p:spPr>
        <p:txBody>
          <a:bodyPr wrap="none" rtlCol="0">
            <a:spAutoFit/>
          </a:bodyPr>
          <a:lstStyle/>
          <a:p>
            <a:r>
              <a:rPr kumimoji="1" lang="ja-JP" altLang="en-US" sz="2800" dirty="0" smtClean="0"/>
              <a:t>甘納豆</a:t>
            </a:r>
            <a:endParaRPr kumimoji="1" lang="ja-JP" altLang="en-US" sz="2800" dirty="0"/>
          </a:p>
        </p:txBody>
      </p:sp>
      <p:cxnSp>
        <p:nvCxnSpPr>
          <p:cNvPr id="32" name="直線矢印コネクタ 31"/>
          <p:cNvCxnSpPr/>
          <p:nvPr/>
        </p:nvCxnSpPr>
        <p:spPr>
          <a:xfrm>
            <a:off x="1820202" y="5749591"/>
            <a:ext cx="681788" cy="166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628650" y="5505253"/>
            <a:ext cx="902811" cy="523220"/>
          </a:xfrm>
          <a:prstGeom prst="rect">
            <a:avLst/>
          </a:prstGeom>
          <a:noFill/>
        </p:spPr>
        <p:txBody>
          <a:bodyPr wrap="none" rtlCol="0">
            <a:spAutoFit/>
          </a:bodyPr>
          <a:lstStyle/>
          <a:p>
            <a:r>
              <a:rPr kumimoji="1" lang="ja-JP" altLang="en-US" sz="2800" dirty="0" smtClean="0"/>
              <a:t>お茶</a:t>
            </a:r>
            <a:endParaRPr kumimoji="1" lang="ja-JP" altLang="en-US" sz="2800" dirty="0"/>
          </a:p>
        </p:txBody>
      </p:sp>
      <p:sp>
        <p:nvSpPr>
          <p:cNvPr id="34" name="テキスト ボックス 33"/>
          <p:cNvSpPr txBox="1"/>
          <p:nvPr/>
        </p:nvSpPr>
        <p:spPr>
          <a:xfrm>
            <a:off x="4626850" y="4531399"/>
            <a:ext cx="548648" cy="523220"/>
          </a:xfrm>
          <a:prstGeom prst="rect">
            <a:avLst/>
          </a:prstGeom>
          <a:noFill/>
        </p:spPr>
        <p:txBody>
          <a:bodyPr wrap="none" rtlCol="0">
            <a:spAutoFit/>
          </a:bodyPr>
          <a:lstStyle/>
          <a:p>
            <a:r>
              <a:rPr kumimoji="1" lang="en-US" altLang="ja-JP" sz="2800" dirty="0" smtClean="0">
                <a:solidFill>
                  <a:srgbClr val="FF0000"/>
                </a:solidFill>
              </a:rPr>
              <a:t>18</a:t>
            </a:r>
            <a:endParaRPr kumimoji="1" lang="ja-JP" altLang="en-US" sz="2800" dirty="0">
              <a:solidFill>
                <a:srgbClr val="FF0000"/>
              </a:solidFill>
            </a:endParaRPr>
          </a:p>
        </p:txBody>
      </p:sp>
      <p:sp>
        <p:nvSpPr>
          <p:cNvPr id="48" name="正方形/長方形 47"/>
          <p:cNvSpPr/>
          <p:nvPr/>
        </p:nvSpPr>
        <p:spPr>
          <a:xfrm>
            <a:off x="2968269" y="3722162"/>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solidFill>
                  <a:srgbClr val="FF0000"/>
                </a:solidFill>
              </a:rPr>
              <a:t>8 </a:t>
            </a:r>
            <a:endParaRPr kumimoji="1" lang="ja-JP" altLang="en-US" sz="2800" dirty="0">
              <a:solidFill>
                <a:srgbClr val="FF0000"/>
              </a:solidFill>
            </a:endParaRPr>
          </a:p>
        </p:txBody>
      </p:sp>
      <p:sp>
        <p:nvSpPr>
          <p:cNvPr id="49" name="正方形/長方形 48"/>
          <p:cNvSpPr/>
          <p:nvPr/>
        </p:nvSpPr>
        <p:spPr>
          <a:xfrm>
            <a:off x="3001596" y="5230500"/>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FF0000"/>
                </a:solidFill>
              </a:rPr>
              <a:t>10</a:t>
            </a:r>
            <a:endParaRPr kumimoji="1" lang="ja-JP" altLang="en-US" sz="2800" dirty="0">
              <a:solidFill>
                <a:srgbClr val="FF0000"/>
              </a:solidFill>
            </a:endParaRPr>
          </a:p>
        </p:txBody>
      </p:sp>
      <p:sp>
        <p:nvSpPr>
          <p:cNvPr id="7" name="タイトル 6"/>
          <p:cNvSpPr>
            <a:spLocks noGrp="1"/>
          </p:cNvSpPr>
          <p:nvPr>
            <p:ph type="title"/>
          </p:nvPr>
        </p:nvSpPr>
        <p:spPr/>
        <p:txBody>
          <a:bodyPr/>
          <a:lstStyle/>
          <a:p>
            <a:r>
              <a:rPr kumimoji="1" lang="ja-JP" altLang="en-US" dirty="0" smtClean="0"/>
              <a:t>反省</a:t>
            </a:r>
            <a:endParaRPr kumimoji="1" lang="ja-JP" altLang="en-US" dirty="0"/>
          </a:p>
        </p:txBody>
      </p:sp>
      <p:sp>
        <p:nvSpPr>
          <p:cNvPr id="8" name="角丸四角形 7"/>
          <p:cNvSpPr/>
          <p:nvPr/>
        </p:nvSpPr>
        <p:spPr>
          <a:xfrm>
            <a:off x="3696209" y="1651908"/>
            <a:ext cx="382863" cy="1607479"/>
          </a:xfrm>
          <a:prstGeom prst="roundRect">
            <a:avLst/>
          </a:prstGeom>
          <a:solidFill>
            <a:srgbClr val="4472C4">
              <a:alpha val="10000"/>
            </a:srgbClr>
          </a:solid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角丸四角形 39"/>
          <p:cNvSpPr/>
          <p:nvPr/>
        </p:nvSpPr>
        <p:spPr>
          <a:xfrm>
            <a:off x="4730517" y="1652946"/>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角丸四角形 40"/>
          <p:cNvSpPr/>
          <p:nvPr/>
        </p:nvSpPr>
        <p:spPr>
          <a:xfrm>
            <a:off x="5265780" y="1651908"/>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 name="角丸四角形 45"/>
          <p:cNvSpPr/>
          <p:nvPr/>
        </p:nvSpPr>
        <p:spPr>
          <a:xfrm>
            <a:off x="5801043" y="1651908"/>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 name="角丸四角形 49"/>
          <p:cNvSpPr/>
          <p:nvPr/>
        </p:nvSpPr>
        <p:spPr>
          <a:xfrm>
            <a:off x="6336306" y="1643251"/>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4359866" y="273475"/>
            <a:ext cx="4275529" cy="2677656"/>
          </a:xfrm>
          <a:prstGeom prst="rect">
            <a:avLst/>
          </a:prstGeom>
          <a:solidFill>
            <a:schemeClr val="accent4">
              <a:lumMod val="40000"/>
              <a:lumOff val="60000"/>
            </a:schemeClr>
          </a:solidFill>
        </p:spPr>
        <p:txBody>
          <a:bodyPr wrap="none" rtlCol="0">
            <a:spAutoFit/>
          </a:bodyPr>
          <a:lstStyle/>
          <a:p>
            <a:r>
              <a:rPr lang="ja-JP" altLang="en-US" sz="2800" dirty="0" smtClean="0"/>
              <a:t>判断を間違えた</a:t>
            </a:r>
            <a:endParaRPr lang="en-US" altLang="ja-JP" sz="2800" dirty="0" smtClean="0"/>
          </a:p>
          <a:p>
            <a:r>
              <a:rPr lang="ja-JP" altLang="en-US" sz="2800" dirty="0" smtClean="0"/>
              <a:t>（間違えて</a:t>
            </a:r>
            <a:r>
              <a:rPr lang="en-US" altLang="ja-JP" sz="2800" dirty="0" smtClean="0"/>
              <a:t>OK</a:t>
            </a:r>
            <a:r>
              <a:rPr lang="ja-JP" altLang="en-US" sz="2800" dirty="0" smtClean="0"/>
              <a:t>した）</a:t>
            </a:r>
            <a:endParaRPr lang="en-US" altLang="ja-JP" sz="2800" dirty="0" smtClean="0"/>
          </a:p>
          <a:p>
            <a:endParaRPr kumimoji="1" lang="en-US" altLang="ja-JP" sz="2800" dirty="0"/>
          </a:p>
          <a:p>
            <a:r>
              <a:rPr lang="ja-JP" altLang="en-US" sz="2800" dirty="0" smtClean="0"/>
              <a:t>理由</a:t>
            </a:r>
            <a:endParaRPr lang="en-US" altLang="ja-JP" sz="2800" dirty="0" smtClean="0"/>
          </a:p>
          <a:p>
            <a:pPr marL="514350" indent="-514350">
              <a:buAutoNum type="arabicPeriod"/>
            </a:pPr>
            <a:r>
              <a:rPr kumimoji="1" lang="ja-JP" altLang="en-US" sz="2800" dirty="0" smtClean="0"/>
              <a:t>結合荷重が大きすぎた</a:t>
            </a:r>
            <a:endParaRPr kumimoji="1" lang="en-US" altLang="ja-JP" sz="2800" dirty="0" smtClean="0"/>
          </a:p>
          <a:p>
            <a:pPr marL="514350" indent="-514350">
              <a:buAutoNum type="arabicPeriod"/>
            </a:pPr>
            <a:r>
              <a:rPr lang="ja-JP" altLang="en-US" sz="2800" dirty="0" smtClean="0"/>
              <a:t>閾値が小さかった</a:t>
            </a:r>
            <a:endParaRPr kumimoji="1" lang="ja-JP" altLang="en-US" sz="2800" dirty="0"/>
          </a:p>
        </p:txBody>
      </p:sp>
      <p:sp>
        <p:nvSpPr>
          <p:cNvPr id="2" name="テキスト ボックス 1"/>
          <p:cNvSpPr txBox="1"/>
          <p:nvPr/>
        </p:nvSpPr>
        <p:spPr>
          <a:xfrm>
            <a:off x="3550066" y="3844922"/>
            <a:ext cx="366657" cy="523220"/>
          </a:xfrm>
          <a:prstGeom prst="rect">
            <a:avLst/>
          </a:prstGeom>
          <a:solidFill>
            <a:srgbClr val="FFFF00"/>
          </a:solidFill>
        </p:spPr>
        <p:txBody>
          <a:bodyPr wrap="none" rtlCol="0">
            <a:spAutoFit/>
          </a:bodyPr>
          <a:lstStyle/>
          <a:p>
            <a:r>
              <a:rPr kumimoji="1" lang="en-US" altLang="ja-JP" sz="2800" dirty="0" smtClean="0"/>
              <a:t>7</a:t>
            </a:r>
            <a:endParaRPr kumimoji="1" lang="ja-JP" altLang="en-US" sz="2800" dirty="0"/>
          </a:p>
        </p:txBody>
      </p:sp>
      <p:sp>
        <p:nvSpPr>
          <p:cNvPr id="57" name="テキスト ボックス 56"/>
          <p:cNvSpPr txBox="1"/>
          <p:nvPr/>
        </p:nvSpPr>
        <p:spPr>
          <a:xfrm>
            <a:off x="3642399" y="4665435"/>
            <a:ext cx="548648" cy="523220"/>
          </a:xfrm>
          <a:prstGeom prst="rect">
            <a:avLst/>
          </a:prstGeom>
          <a:solidFill>
            <a:srgbClr val="FFFF00"/>
          </a:solidFill>
        </p:spPr>
        <p:txBody>
          <a:bodyPr wrap="none" rtlCol="0">
            <a:spAutoFit/>
          </a:bodyPr>
          <a:lstStyle/>
          <a:p>
            <a:r>
              <a:rPr kumimoji="1" lang="en-US" altLang="ja-JP" sz="2800" dirty="0" smtClean="0"/>
              <a:t>12</a:t>
            </a:r>
            <a:endParaRPr kumimoji="1" lang="ja-JP" altLang="en-US" sz="2800" dirty="0"/>
          </a:p>
        </p:txBody>
      </p:sp>
      <p:sp>
        <p:nvSpPr>
          <p:cNvPr id="58" name="テキスト ボックス 57"/>
          <p:cNvSpPr txBox="1"/>
          <p:nvPr/>
        </p:nvSpPr>
        <p:spPr>
          <a:xfrm>
            <a:off x="3733394" y="5489142"/>
            <a:ext cx="366657" cy="523220"/>
          </a:xfrm>
          <a:prstGeom prst="rect">
            <a:avLst/>
          </a:prstGeom>
          <a:solidFill>
            <a:srgbClr val="FFFF00"/>
          </a:solidFill>
        </p:spPr>
        <p:txBody>
          <a:bodyPr wrap="none" rtlCol="0">
            <a:spAutoFit/>
          </a:bodyPr>
          <a:lstStyle/>
          <a:p>
            <a:r>
              <a:rPr kumimoji="1" lang="en-US" altLang="ja-JP" sz="2800" dirty="0" smtClean="0"/>
              <a:t>9</a:t>
            </a:r>
            <a:endParaRPr kumimoji="1" lang="ja-JP" altLang="en-US" sz="2800" dirty="0"/>
          </a:p>
        </p:txBody>
      </p:sp>
      <p:sp>
        <p:nvSpPr>
          <p:cNvPr id="59" name="テキスト ボックス 58"/>
          <p:cNvSpPr txBox="1"/>
          <p:nvPr/>
        </p:nvSpPr>
        <p:spPr>
          <a:xfrm>
            <a:off x="5120796" y="4696638"/>
            <a:ext cx="548648" cy="523220"/>
          </a:xfrm>
          <a:prstGeom prst="rect">
            <a:avLst/>
          </a:prstGeom>
          <a:solidFill>
            <a:srgbClr val="FFFF00"/>
          </a:solidFill>
        </p:spPr>
        <p:txBody>
          <a:bodyPr wrap="none" rtlCol="0">
            <a:spAutoFit/>
          </a:bodyPr>
          <a:lstStyle/>
          <a:p>
            <a:r>
              <a:rPr kumimoji="1" lang="en-US" altLang="ja-JP" sz="2800" dirty="0" smtClean="0"/>
              <a:t>19</a:t>
            </a:r>
            <a:endParaRPr kumimoji="1" lang="ja-JP" altLang="en-US" sz="2800" dirty="0"/>
          </a:p>
        </p:txBody>
      </p:sp>
    </p:spTree>
    <p:extLst>
      <p:ext uri="{BB962C8B-B14F-4D97-AF65-F5344CB8AC3E}">
        <p14:creationId xmlns:p14="http://schemas.microsoft.com/office/powerpoint/2010/main" val="206872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7" grpId="0" animBg="1"/>
      <p:bldP spid="58" grpId="0" animBg="1"/>
      <p:bldP spid="5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28650" y="1690689"/>
            <a:ext cx="7886700" cy="4351338"/>
          </a:xfrm>
        </p:spPr>
        <p:txBody>
          <a:bodyPr/>
          <a:lstStyle/>
          <a:p>
            <a:r>
              <a:rPr lang="ja-JP" altLang="en-US" dirty="0">
                <a:solidFill>
                  <a:srgbClr val="FF0000"/>
                </a:solidFill>
              </a:rPr>
              <a:t>たい焼き</a:t>
            </a:r>
            <a:r>
              <a:rPr lang="en-US" altLang="ja-JP" dirty="0"/>
              <a:t>	</a:t>
            </a:r>
            <a:r>
              <a:rPr lang="en-US" altLang="ja-JP" dirty="0" smtClean="0"/>
              <a:t>310</a:t>
            </a:r>
            <a:r>
              <a:rPr lang="ja-JP" altLang="en-US" dirty="0" smtClean="0"/>
              <a:t>円　</a:t>
            </a:r>
            <a:r>
              <a:rPr lang="en-US" altLang="ja-JP" dirty="0"/>
              <a:t>1</a:t>
            </a:r>
            <a:r>
              <a:rPr lang="ja-JP" altLang="en-US" dirty="0" smtClean="0"/>
              <a:t>　</a:t>
            </a:r>
            <a:r>
              <a:rPr lang="en-US" altLang="ja-JP" dirty="0"/>
              <a:t>1</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0</a:t>
            </a:r>
            <a:r>
              <a:rPr lang="ja-JP" altLang="en-US" dirty="0" smtClean="0"/>
              <a:t>　</a:t>
            </a:r>
            <a:r>
              <a:rPr lang="en-US" altLang="ja-JP" dirty="0"/>
              <a:t>0</a:t>
            </a:r>
            <a:r>
              <a:rPr lang="ja-JP" altLang="en-US" dirty="0" smtClean="0"/>
              <a:t>　</a:t>
            </a:r>
            <a:endParaRPr lang="en-US" altLang="ja-JP" dirty="0"/>
          </a:p>
          <a:p>
            <a:r>
              <a:rPr lang="ja-JP" altLang="en-US" dirty="0" smtClean="0"/>
              <a:t>甘納豆</a:t>
            </a:r>
            <a:r>
              <a:rPr lang="en-US" altLang="ja-JP" dirty="0"/>
              <a:t>	220</a:t>
            </a:r>
            <a:r>
              <a:rPr lang="ja-JP" altLang="en-US" dirty="0" smtClean="0"/>
              <a:t>円　</a:t>
            </a:r>
            <a:r>
              <a:rPr lang="en-US" altLang="ja-JP" dirty="0"/>
              <a:t>1</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0</a:t>
            </a:r>
          </a:p>
          <a:p>
            <a:r>
              <a:rPr lang="ja-JP" altLang="en-US" dirty="0" smtClean="0">
                <a:solidFill>
                  <a:srgbClr val="FF0000"/>
                </a:solidFill>
              </a:rPr>
              <a:t>お茶</a:t>
            </a:r>
            <a:r>
              <a:rPr lang="en-US" altLang="ja-JP" dirty="0"/>
              <a:t>	</a:t>
            </a:r>
            <a:r>
              <a:rPr lang="en-US" altLang="ja-JP" dirty="0" smtClean="0"/>
              <a:t> </a:t>
            </a:r>
            <a:r>
              <a:rPr lang="en-US" altLang="ja-JP" dirty="0"/>
              <a:t>70</a:t>
            </a:r>
            <a:r>
              <a:rPr lang="ja-JP" altLang="en-US" dirty="0" smtClean="0"/>
              <a:t>円　</a:t>
            </a:r>
            <a:r>
              <a:rPr lang="en-US" altLang="ja-JP" dirty="0" smtClean="0"/>
              <a:t> 1</a:t>
            </a:r>
            <a:r>
              <a:rPr lang="ja-JP" altLang="en-US" dirty="0" smtClean="0"/>
              <a:t>　</a:t>
            </a:r>
            <a:r>
              <a:rPr lang="en-US" altLang="ja-JP" dirty="0" smtClean="0"/>
              <a:t>0</a:t>
            </a:r>
            <a:r>
              <a:rPr lang="ja-JP" altLang="en-US" dirty="0" smtClean="0"/>
              <a:t>　</a:t>
            </a:r>
            <a:r>
              <a:rPr lang="en-US" altLang="ja-JP" dirty="0" smtClean="0"/>
              <a:t>1</a:t>
            </a:r>
            <a:r>
              <a:rPr lang="ja-JP" altLang="en-US" dirty="0" smtClean="0"/>
              <a:t>　</a:t>
            </a:r>
            <a:r>
              <a:rPr lang="en-US" altLang="ja-JP" dirty="0"/>
              <a:t>1</a:t>
            </a:r>
            <a:r>
              <a:rPr lang="ja-JP" altLang="en-US" dirty="0" smtClean="0"/>
              <a:t>　</a:t>
            </a:r>
            <a:r>
              <a:rPr lang="en-US" altLang="ja-JP" dirty="0" smtClean="0"/>
              <a:t>0</a:t>
            </a:r>
            <a:r>
              <a:rPr lang="ja-JP" altLang="en-US" dirty="0" smtClean="0"/>
              <a:t>　</a:t>
            </a:r>
            <a:r>
              <a:rPr lang="en-US" altLang="ja-JP" dirty="0" smtClean="0"/>
              <a:t>0</a:t>
            </a:r>
            <a:r>
              <a:rPr lang="ja-JP" altLang="en-US" dirty="0" smtClean="0"/>
              <a:t>　</a:t>
            </a:r>
            <a:r>
              <a:rPr lang="en-US" altLang="ja-JP" dirty="0" smtClean="0"/>
              <a:t>1</a:t>
            </a:r>
            <a:r>
              <a:rPr lang="ja-JP" altLang="en-US" dirty="0" smtClean="0"/>
              <a:t>　</a:t>
            </a:r>
            <a:r>
              <a:rPr lang="en-US" altLang="ja-JP" dirty="0" smtClean="0"/>
              <a:t>0</a:t>
            </a:r>
            <a:br>
              <a:rPr lang="en-US" altLang="ja-JP" dirty="0" smtClean="0"/>
            </a:br>
            <a:r>
              <a:rPr lang="en-US" altLang="ja-JP" dirty="0" smtClean="0"/>
              <a:t>          </a:t>
            </a:r>
            <a:r>
              <a:rPr lang="ja-JP" altLang="en-US" dirty="0" smtClean="0"/>
              <a:t>　　　　</a:t>
            </a:r>
            <a:r>
              <a:rPr lang="ja-JP" altLang="ja-JP" dirty="0"/>
              <a:t>　</a:t>
            </a:r>
            <a:r>
              <a:rPr lang="en-US" altLang="ja-JP" dirty="0" smtClean="0"/>
              <a:t> </a:t>
            </a:r>
            <a:r>
              <a:rPr lang="ja-JP" altLang="en-US" dirty="0" smtClean="0"/>
              <a:t>　　　　　</a:t>
            </a:r>
            <a:r>
              <a:rPr lang="en-US" altLang="ja-JP" dirty="0" smtClean="0"/>
              <a:t> </a:t>
            </a:r>
            <a:r>
              <a:rPr lang="ja-JP" altLang="en-US" dirty="0" smtClean="0"/>
              <a:t>　</a:t>
            </a:r>
            <a:endParaRPr lang="en-US" altLang="ja-JP" dirty="0"/>
          </a:p>
          <a:p>
            <a:endParaRPr kumimoji="1" lang="ja-JP" altLang="en-US" dirty="0"/>
          </a:p>
        </p:txBody>
      </p:sp>
      <p:sp>
        <p:nvSpPr>
          <p:cNvPr id="9" name="円/楕円 8"/>
          <p:cNvSpPr/>
          <p:nvPr/>
        </p:nvSpPr>
        <p:spPr>
          <a:xfrm>
            <a:off x="4408257" y="4366299"/>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p:nvPr/>
        </p:nvCxnSpPr>
        <p:spPr>
          <a:xfrm>
            <a:off x="1881545" y="3792252"/>
            <a:ext cx="681788" cy="166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endCxn id="9" idx="1"/>
          </p:cNvCxnSpPr>
          <p:nvPr/>
        </p:nvCxnSpPr>
        <p:spPr>
          <a:xfrm>
            <a:off x="2622430" y="3808894"/>
            <a:ext cx="1916656" cy="6823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9" idx="2"/>
          </p:cNvCxnSpPr>
          <p:nvPr/>
        </p:nvCxnSpPr>
        <p:spPr>
          <a:xfrm>
            <a:off x="2622430" y="4793009"/>
            <a:ext cx="178582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2911201" y="4527374"/>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chemeClr val="tx1"/>
                </a:solidFill>
              </a:rPr>
              <a:t>12</a:t>
            </a:r>
            <a:endParaRPr kumimoji="1" lang="ja-JP" altLang="en-US" sz="2800" dirty="0">
              <a:solidFill>
                <a:schemeClr val="tx1"/>
              </a:solidFill>
            </a:endParaRPr>
          </a:p>
        </p:txBody>
      </p:sp>
      <p:cxnSp>
        <p:nvCxnSpPr>
          <p:cNvPr id="35" name="直線矢印コネクタ 34"/>
          <p:cNvCxnSpPr/>
          <p:nvPr/>
        </p:nvCxnSpPr>
        <p:spPr>
          <a:xfrm flipV="1">
            <a:off x="2561087" y="5094739"/>
            <a:ext cx="1916656" cy="65485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5451239" y="4788354"/>
            <a:ext cx="593793" cy="1297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2" name="円/楕円 41"/>
          <p:cNvSpPr/>
          <p:nvPr/>
        </p:nvSpPr>
        <p:spPr>
          <a:xfrm>
            <a:off x="4921949" y="5552330"/>
            <a:ext cx="293617" cy="29555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4886583" y="6187855"/>
            <a:ext cx="364349" cy="27239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5304125" y="5392824"/>
            <a:ext cx="1193506" cy="523220"/>
          </a:xfrm>
          <a:prstGeom prst="rect">
            <a:avLst/>
          </a:prstGeom>
          <a:noFill/>
        </p:spPr>
        <p:txBody>
          <a:bodyPr wrap="none" rtlCol="0">
            <a:spAutoFit/>
          </a:bodyPr>
          <a:lstStyle/>
          <a:p>
            <a:r>
              <a:rPr kumimoji="1" lang="ja-JP" altLang="en-US" sz="2800" dirty="0" smtClean="0"/>
              <a:t>閾値 </a:t>
            </a:r>
            <a:r>
              <a:rPr lang="en-US" altLang="ja-JP" sz="2800" dirty="0" err="1" smtClean="0"/>
              <a:t>θ</a:t>
            </a:r>
            <a:endParaRPr kumimoji="1" lang="ja-JP" altLang="en-US" sz="2800" dirty="0"/>
          </a:p>
        </p:txBody>
      </p:sp>
      <p:sp>
        <p:nvSpPr>
          <p:cNvPr id="45" name="テキスト ボックス 44"/>
          <p:cNvSpPr txBox="1"/>
          <p:nvPr/>
        </p:nvSpPr>
        <p:spPr>
          <a:xfrm>
            <a:off x="5368768" y="6007613"/>
            <a:ext cx="1980029" cy="523220"/>
          </a:xfrm>
          <a:prstGeom prst="rect">
            <a:avLst/>
          </a:prstGeom>
          <a:noFill/>
        </p:spPr>
        <p:txBody>
          <a:bodyPr wrap="none" rtlCol="0">
            <a:spAutoFit/>
          </a:bodyPr>
          <a:lstStyle/>
          <a:p>
            <a:r>
              <a:rPr kumimoji="1" lang="ja-JP" altLang="en-US" sz="2800" dirty="0" smtClean="0"/>
              <a:t>結合荷重</a:t>
            </a:r>
            <a:r>
              <a:rPr lang="ja-JP" altLang="en-US" sz="2800" dirty="0" smtClean="0"/>
              <a:t> </a:t>
            </a:r>
            <a:r>
              <a:rPr lang="en-US" altLang="ja-JP" sz="2800" dirty="0" smtClean="0"/>
              <a:t>w</a:t>
            </a:r>
            <a:endParaRPr kumimoji="1" lang="en-US" altLang="ja-JP" sz="2800" dirty="0" smtClean="0"/>
          </a:p>
        </p:txBody>
      </p:sp>
      <p:sp>
        <p:nvSpPr>
          <p:cNvPr id="47" name="テキスト ボックス 46"/>
          <p:cNvSpPr txBox="1"/>
          <p:nvPr/>
        </p:nvSpPr>
        <p:spPr>
          <a:xfrm>
            <a:off x="290518" y="3547914"/>
            <a:ext cx="1620957" cy="523220"/>
          </a:xfrm>
          <a:prstGeom prst="rect">
            <a:avLst/>
          </a:prstGeom>
          <a:noFill/>
        </p:spPr>
        <p:txBody>
          <a:bodyPr wrap="none" rtlCol="0">
            <a:spAutoFit/>
          </a:bodyPr>
          <a:lstStyle/>
          <a:p>
            <a:r>
              <a:rPr kumimoji="1" lang="ja-JP" altLang="en-US" sz="2800" dirty="0" smtClean="0">
                <a:solidFill>
                  <a:srgbClr val="FF0000"/>
                </a:solidFill>
              </a:rPr>
              <a:t>たい焼き</a:t>
            </a:r>
            <a:endParaRPr kumimoji="1" lang="ja-JP" altLang="en-US" sz="2800" dirty="0">
              <a:solidFill>
                <a:srgbClr val="FF0000"/>
              </a:solidFill>
            </a:endParaRPr>
          </a:p>
        </p:txBody>
      </p:sp>
      <p:cxnSp>
        <p:nvCxnSpPr>
          <p:cNvPr id="30" name="直線矢印コネクタ 29"/>
          <p:cNvCxnSpPr/>
          <p:nvPr/>
        </p:nvCxnSpPr>
        <p:spPr>
          <a:xfrm>
            <a:off x="1881545" y="4771712"/>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05976" y="4527374"/>
            <a:ext cx="1261884" cy="523220"/>
          </a:xfrm>
          <a:prstGeom prst="rect">
            <a:avLst/>
          </a:prstGeom>
          <a:noFill/>
        </p:spPr>
        <p:txBody>
          <a:bodyPr wrap="none" rtlCol="0">
            <a:spAutoFit/>
          </a:bodyPr>
          <a:lstStyle/>
          <a:p>
            <a:r>
              <a:rPr kumimoji="1" lang="ja-JP" altLang="en-US" sz="2800" dirty="0" smtClean="0"/>
              <a:t>甘納豆</a:t>
            </a:r>
            <a:endParaRPr kumimoji="1" lang="ja-JP" altLang="en-US" sz="2800" dirty="0"/>
          </a:p>
        </p:txBody>
      </p:sp>
      <p:cxnSp>
        <p:nvCxnSpPr>
          <p:cNvPr id="32" name="直線矢印コネクタ 31"/>
          <p:cNvCxnSpPr/>
          <p:nvPr/>
        </p:nvCxnSpPr>
        <p:spPr>
          <a:xfrm>
            <a:off x="1820202" y="5749591"/>
            <a:ext cx="681788" cy="166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628650" y="5505253"/>
            <a:ext cx="902811" cy="523220"/>
          </a:xfrm>
          <a:prstGeom prst="rect">
            <a:avLst/>
          </a:prstGeom>
          <a:noFill/>
        </p:spPr>
        <p:txBody>
          <a:bodyPr wrap="none" rtlCol="0">
            <a:spAutoFit/>
          </a:bodyPr>
          <a:lstStyle/>
          <a:p>
            <a:r>
              <a:rPr kumimoji="1" lang="ja-JP" altLang="en-US" sz="2800" dirty="0" smtClean="0">
                <a:solidFill>
                  <a:srgbClr val="FF0000"/>
                </a:solidFill>
              </a:rPr>
              <a:t>お茶</a:t>
            </a:r>
            <a:endParaRPr kumimoji="1" lang="ja-JP" altLang="en-US" sz="2800" dirty="0">
              <a:solidFill>
                <a:srgbClr val="FF0000"/>
              </a:solidFill>
            </a:endParaRPr>
          </a:p>
        </p:txBody>
      </p:sp>
      <p:sp>
        <p:nvSpPr>
          <p:cNvPr id="34" name="テキスト ボックス 33"/>
          <p:cNvSpPr txBox="1"/>
          <p:nvPr/>
        </p:nvSpPr>
        <p:spPr>
          <a:xfrm>
            <a:off x="4626850" y="4531399"/>
            <a:ext cx="548648" cy="523220"/>
          </a:xfrm>
          <a:prstGeom prst="rect">
            <a:avLst/>
          </a:prstGeom>
          <a:noFill/>
        </p:spPr>
        <p:txBody>
          <a:bodyPr wrap="none" rtlCol="0">
            <a:spAutoFit/>
          </a:bodyPr>
          <a:lstStyle/>
          <a:p>
            <a:r>
              <a:rPr kumimoji="1" lang="en-US" altLang="ja-JP" sz="2800" dirty="0" smtClean="0">
                <a:solidFill>
                  <a:srgbClr val="FF0000"/>
                </a:solidFill>
              </a:rPr>
              <a:t>19</a:t>
            </a:r>
            <a:endParaRPr kumimoji="1" lang="ja-JP" altLang="en-US" sz="2800" dirty="0">
              <a:solidFill>
                <a:srgbClr val="FF0000"/>
              </a:solidFill>
            </a:endParaRPr>
          </a:p>
        </p:txBody>
      </p:sp>
      <p:sp>
        <p:nvSpPr>
          <p:cNvPr id="48" name="正方形/長方形 47"/>
          <p:cNvSpPr/>
          <p:nvPr/>
        </p:nvSpPr>
        <p:spPr>
          <a:xfrm>
            <a:off x="2968269" y="3722162"/>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solidFill>
                  <a:srgbClr val="FF0000"/>
                </a:solidFill>
              </a:rPr>
              <a:t>7</a:t>
            </a:r>
            <a:endParaRPr kumimoji="1" lang="ja-JP" altLang="en-US" sz="2800" dirty="0">
              <a:solidFill>
                <a:srgbClr val="FF0000"/>
              </a:solidFill>
            </a:endParaRPr>
          </a:p>
        </p:txBody>
      </p:sp>
      <p:sp>
        <p:nvSpPr>
          <p:cNvPr id="49" name="正方形/長方形 48"/>
          <p:cNvSpPr/>
          <p:nvPr/>
        </p:nvSpPr>
        <p:spPr>
          <a:xfrm>
            <a:off x="3001596" y="5230500"/>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FF0000"/>
                </a:solidFill>
              </a:rPr>
              <a:t>9</a:t>
            </a:r>
            <a:endParaRPr kumimoji="1" lang="ja-JP" altLang="en-US" sz="2800" dirty="0">
              <a:solidFill>
                <a:srgbClr val="FF0000"/>
              </a:solidFill>
            </a:endParaRPr>
          </a:p>
        </p:txBody>
      </p:sp>
      <p:sp>
        <p:nvSpPr>
          <p:cNvPr id="7" name="タイトル 6"/>
          <p:cNvSpPr>
            <a:spLocks noGrp="1"/>
          </p:cNvSpPr>
          <p:nvPr>
            <p:ph type="title"/>
          </p:nvPr>
        </p:nvSpPr>
        <p:spPr/>
        <p:txBody>
          <a:bodyPr/>
          <a:lstStyle/>
          <a:p>
            <a:r>
              <a:rPr kumimoji="1" lang="ja-JP" altLang="en-US" dirty="0" smtClean="0"/>
              <a:t>解く</a:t>
            </a:r>
            <a:endParaRPr kumimoji="1" lang="ja-JP" altLang="en-US" dirty="0"/>
          </a:p>
        </p:txBody>
      </p:sp>
      <p:sp>
        <p:nvSpPr>
          <p:cNvPr id="8" name="角丸四角形 7"/>
          <p:cNvSpPr/>
          <p:nvPr/>
        </p:nvSpPr>
        <p:spPr>
          <a:xfrm>
            <a:off x="3696209" y="1651908"/>
            <a:ext cx="382863" cy="1607479"/>
          </a:xfrm>
          <a:prstGeom prst="roundRect">
            <a:avLst/>
          </a:prstGeom>
          <a:noFill/>
          <a:ln w="38100" cmpd="sng">
            <a:solidFill>
              <a:srgbClr val="4472C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角丸四角形 39"/>
          <p:cNvSpPr/>
          <p:nvPr/>
        </p:nvSpPr>
        <p:spPr>
          <a:xfrm>
            <a:off x="4730517" y="1652946"/>
            <a:ext cx="382863" cy="1607479"/>
          </a:xfrm>
          <a:prstGeom prst="roundRect">
            <a:avLst/>
          </a:prstGeom>
          <a:solidFill>
            <a:srgbClr val="FF0000">
              <a:alpha val="10000"/>
            </a:srgbClr>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角丸四角形 40"/>
          <p:cNvSpPr/>
          <p:nvPr/>
        </p:nvSpPr>
        <p:spPr>
          <a:xfrm>
            <a:off x="5265780" y="1651908"/>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 name="角丸四角形 45"/>
          <p:cNvSpPr/>
          <p:nvPr/>
        </p:nvSpPr>
        <p:spPr>
          <a:xfrm>
            <a:off x="5801043" y="1651908"/>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 name="角丸四角形 49"/>
          <p:cNvSpPr/>
          <p:nvPr/>
        </p:nvSpPr>
        <p:spPr>
          <a:xfrm>
            <a:off x="6336306" y="1643251"/>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2" name="テキスト ボックス 51"/>
          <p:cNvSpPr txBox="1"/>
          <p:nvPr/>
        </p:nvSpPr>
        <p:spPr>
          <a:xfrm>
            <a:off x="4359866" y="273475"/>
            <a:ext cx="3845903" cy="2677656"/>
          </a:xfrm>
          <a:prstGeom prst="rect">
            <a:avLst/>
          </a:prstGeom>
          <a:solidFill>
            <a:schemeClr val="accent4">
              <a:lumMod val="40000"/>
              <a:lumOff val="60000"/>
            </a:schemeClr>
          </a:solidFill>
        </p:spPr>
        <p:txBody>
          <a:bodyPr wrap="none" rtlCol="0">
            <a:spAutoFit/>
          </a:bodyPr>
          <a:lstStyle/>
          <a:p>
            <a:r>
              <a:rPr lang="ja-JP" altLang="en-US" sz="2800" dirty="0" smtClean="0"/>
              <a:t>判断を間違えた</a:t>
            </a:r>
            <a:endParaRPr lang="en-US" altLang="ja-JP" sz="2800" dirty="0" smtClean="0"/>
          </a:p>
          <a:p>
            <a:r>
              <a:rPr lang="ja-JP" altLang="en-US" sz="2800" dirty="0" smtClean="0"/>
              <a:t>（間違えて</a:t>
            </a:r>
            <a:r>
              <a:rPr lang="en-US" altLang="ja-JP" sz="2800" dirty="0" smtClean="0"/>
              <a:t>NG</a:t>
            </a:r>
            <a:r>
              <a:rPr lang="ja-JP" altLang="en-US" sz="2800" dirty="0" smtClean="0"/>
              <a:t>とした）</a:t>
            </a:r>
            <a:endParaRPr lang="en-US" altLang="ja-JP" sz="2800" dirty="0" smtClean="0"/>
          </a:p>
          <a:p>
            <a:endParaRPr kumimoji="1" lang="en-US" altLang="ja-JP" sz="2800" dirty="0"/>
          </a:p>
          <a:p>
            <a:r>
              <a:rPr lang="ja-JP" altLang="en-US" sz="2800" dirty="0" smtClean="0"/>
              <a:t>理由</a:t>
            </a:r>
            <a:endParaRPr lang="en-US" altLang="ja-JP" sz="2800" dirty="0" smtClean="0"/>
          </a:p>
          <a:p>
            <a:pPr marL="514350" indent="-514350">
              <a:buAutoNum type="arabicPeriod"/>
            </a:pPr>
            <a:r>
              <a:rPr kumimoji="1" lang="ja-JP" altLang="en-US" sz="2800" dirty="0" smtClean="0"/>
              <a:t>結合荷重が小さい</a:t>
            </a:r>
            <a:endParaRPr kumimoji="1" lang="en-US" altLang="ja-JP" sz="2800" dirty="0" smtClean="0"/>
          </a:p>
          <a:p>
            <a:pPr marL="514350" indent="-514350">
              <a:buAutoNum type="arabicPeriod"/>
            </a:pPr>
            <a:r>
              <a:rPr lang="ja-JP" altLang="en-US" sz="2800" dirty="0" smtClean="0"/>
              <a:t>閾値が大きい</a:t>
            </a:r>
            <a:endParaRPr kumimoji="1" lang="ja-JP" altLang="en-US" sz="2800" dirty="0"/>
          </a:p>
        </p:txBody>
      </p:sp>
      <p:sp>
        <p:nvSpPr>
          <p:cNvPr id="53" name="テキスト ボックス 52"/>
          <p:cNvSpPr txBox="1"/>
          <p:nvPr/>
        </p:nvSpPr>
        <p:spPr>
          <a:xfrm>
            <a:off x="6332689" y="3598688"/>
            <a:ext cx="2263009" cy="1815882"/>
          </a:xfrm>
          <a:prstGeom prst="rect">
            <a:avLst/>
          </a:prstGeom>
          <a:noFill/>
        </p:spPr>
        <p:txBody>
          <a:bodyPr wrap="none" rtlCol="0">
            <a:spAutoFit/>
          </a:bodyPr>
          <a:lstStyle/>
          <a:p>
            <a:r>
              <a:rPr kumimoji="1" lang="en-US" altLang="ja-JP" sz="2800" dirty="0" err="1" smtClean="0"/>
              <a:t>σ</a:t>
            </a:r>
            <a:r>
              <a:rPr kumimoji="1" lang="en-US" altLang="ja-JP" sz="2800" dirty="0" smtClean="0"/>
              <a:t>= </a:t>
            </a:r>
            <a:r>
              <a:rPr kumimoji="1" lang="ja-JP" altLang="en-US" sz="2800" dirty="0" smtClean="0"/>
              <a:t>総和</a:t>
            </a:r>
            <a:r>
              <a:rPr kumimoji="1" lang="en-US" altLang="ja-JP" sz="2800" dirty="0" smtClean="0"/>
              <a:t>- </a:t>
            </a:r>
            <a:r>
              <a:rPr kumimoji="1" lang="ja-JP" altLang="en-US" sz="2800" dirty="0" smtClean="0"/>
              <a:t>閾値</a:t>
            </a:r>
            <a:endParaRPr kumimoji="1" lang="en-US" altLang="ja-JP" sz="2800" dirty="0" smtClean="0"/>
          </a:p>
          <a:p>
            <a:r>
              <a:rPr lang="en-US" altLang="ja-JP" sz="2800" dirty="0" smtClean="0"/>
              <a:t>  = </a:t>
            </a:r>
            <a:r>
              <a:rPr kumimoji="1" lang="en-US" altLang="ja-JP" sz="2800" dirty="0" smtClean="0"/>
              <a:t>16 – 19</a:t>
            </a:r>
          </a:p>
          <a:p>
            <a:r>
              <a:rPr lang="en-US" altLang="ja-JP" sz="2800" dirty="0"/>
              <a:t> </a:t>
            </a:r>
            <a:r>
              <a:rPr lang="en-US" altLang="ja-JP" sz="2800" dirty="0" smtClean="0"/>
              <a:t> = -3</a:t>
            </a:r>
          </a:p>
          <a:p>
            <a:r>
              <a:rPr lang="en-US" altLang="ja-JP" sz="2800" dirty="0" smtClean="0"/>
              <a:t>y = 0</a:t>
            </a:r>
            <a:endParaRPr kumimoji="1" lang="en-US" altLang="ja-JP" sz="2800" dirty="0"/>
          </a:p>
        </p:txBody>
      </p:sp>
    </p:spTree>
    <p:extLst>
      <p:ext uri="{BB962C8B-B14F-4D97-AF65-F5344CB8AC3E}">
        <p14:creationId xmlns:p14="http://schemas.microsoft.com/office/powerpoint/2010/main" val="118756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28650" y="1690689"/>
            <a:ext cx="7886700" cy="4351338"/>
          </a:xfrm>
        </p:spPr>
        <p:txBody>
          <a:bodyPr/>
          <a:lstStyle/>
          <a:p>
            <a:r>
              <a:rPr lang="ja-JP" altLang="en-US" dirty="0"/>
              <a:t>たい焼き</a:t>
            </a:r>
            <a:r>
              <a:rPr lang="en-US" altLang="ja-JP" dirty="0"/>
              <a:t>	</a:t>
            </a:r>
            <a:r>
              <a:rPr lang="en-US" altLang="ja-JP" dirty="0" smtClean="0"/>
              <a:t>310</a:t>
            </a:r>
            <a:r>
              <a:rPr lang="ja-JP" altLang="en-US" dirty="0" smtClean="0"/>
              <a:t>円　</a:t>
            </a:r>
            <a:r>
              <a:rPr lang="en-US" altLang="ja-JP" dirty="0"/>
              <a:t>1</a:t>
            </a:r>
            <a:r>
              <a:rPr lang="ja-JP" altLang="en-US" dirty="0" smtClean="0"/>
              <a:t>　</a:t>
            </a:r>
            <a:r>
              <a:rPr lang="en-US" altLang="ja-JP" dirty="0"/>
              <a:t>1</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0</a:t>
            </a:r>
            <a:r>
              <a:rPr lang="ja-JP" altLang="en-US" dirty="0" smtClean="0"/>
              <a:t>　</a:t>
            </a:r>
            <a:r>
              <a:rPr lang="en-US" altLang="ja-JP" dirty="0"/>
              <a:t>0</a:t>
            </a:r>
            <a:r>
              <a:rPr lang="ja-JP" altLang="en-US" dirty="0" smtClean="0"/>
              <a:t>　</a:t>
            </a:r>
            <a:endParaRPr lang="en-US" altLang="ja-JP" dirty="0"/>
          </a:p>
          <a:p>
            <a:r>
              <a:rPr lang="ja-JP" altLang="en-US" dirty="0" smtClean="0"/>
              <a:t>甘納豆</a:t>
            </a:r>
            <a:r>
              <a:rPr lang="en-US" altLang="ja-JP" dirty="0"/>
              <a:t>	220</a:t>
            </a:r>
            <a:r>
              <a:rPr lang="ja-JP" altLang="en-US" dirty="0" smtClean="0"/>
              <a:t>円　</a:t>
            </a:r>
            <a:r>
              <a:rPr lang="en-US" altLang="ja-JP" dirty="0"/>
              <a:t>1</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0</a:t>
            </a:r>
          </a:p>
          <a:p>
            <a:r>
              <a:rPr lang="ja-JP" altLang="en-US" dirty="0" smtClean="0"/>
              <a:t>お茶</a:t>
            </a:r>
            <a:r>
              <a:rPr lang="en-US" altLang="ja-JP" dirty="0"/>
              <a:t>	</a:t>
            </a:r>
            <a:r>
              <a:rPr lang="en-US" altLang="ja-JP" dirty="0" smtClean="0"/>
              <a:t> </a:t>
            </a:r>
            <a:r>
              <a:rPr lang="en-US" altLang="ja-JP" dirty="0"/>
              <a:t>70</a:t>
            </a:r>
            <a:r>
              <a:rPr lang="ja-JP" altLang="en-US" dirty="0" smtClean="0"/>
              <a:t>円　</a:t>
            </a:r>
            <a:r>
              <a:rPr lang="en-US" altLang="ja-JP" dirty="0" smtClean="0"/>
              <a:t> 1</a:t>
            </a:r>
            <a:r>
              <a:rPr lang="ja-JP" altLang="en-US" dirty="0" smtClean="0"/>
              <a:t>　</a:t>
            </a:r>
            <a:r>
              <a:rPr lang="en-US" altLang="ja-JP" dirty="0" smtClean="0"/>
              <a:t>0</a:t>
            </a:r>
            <a:r>
              <a:rPr lang="ja-JP" altLang="en-US" dirty="0" smtClean="0"/>
              <a:t>　</a:t>
            </a:r>
            <a:r>
              <a:rPr lang="en-US" altLang="ja-JP" dirty="0" smtClean="0"/>
              <a:t>1</a:t>
            </a:r>
            <a:r>
              <a:rPr lang="ja-JP" altLang="en-US" dirty="0" smtClean="0"/>
              <a:t>　</a:t>
            </a:r>
            <a:r>
              <a:rPr lang="en-US" altLang="ja-JP" dirty="0"/>
              <a:t>1</a:t>
            </a:r>
            <a:r>
              <a:rPr lang="ja-JP" altLang="en-US" dirty="0" smtClean="0"/>
              <a:t>　</a:t>
            </a:r>
            <a:r>
              <a:rPr lang="en-US" altLang="ja-JP" dirty="0" smtClean="0"/>
              <a:t>0</a:t>
            </a:r>
            <a:r>
              <a:rPr lang="ja-JP" altLang="en-US" dirty="0" smtClean="0"/>
              <a:t>　</a:t>
            </a:r>
            <a:r>
              <a:rPr lang="en-US" altLang="ja-JP" dirty="0" smtClean="0"/>
              <a:t>0</a:t>
            </a:r>
            <a:r>
              <a:rPr lang="ja-JP" altLang="en-US" dirty="0" smtClean="0"/>
              <a:t>　</a:t>
            </a:r>
            <a:r>
              <a:rPr lang="en-US" altLang="ja-JP" dirty="0" smtClean="0"/>
              <a:t>1</a:t>
            </a:r>
            <a:r>
              <a:rPr lang="ja-JP" altLang="en-US" dirty="0" smtClean="0"/>
              <a:t>　</a:t>
            </a:r>
            <a:r>
              <a:rPr lang="en-US" altLang="ja-JP" dirty="0" smtClean="0"/>
              <a:t>0</a:t>
            </a:r>
            <a:br>
              <a:rPr lang="en-US" altLang="ja-JP" dirty="0" smtClean="0"/>
            </a:br>
            <a:r>
              <a:rPr lang="en-US" altLang="ja-JP" dirty="0" smtClean="0"/>
              <a:t>          </a:t>
            </a:r>
            <a:r>
              <a:rPr lang="ja-JP" altLang="en-US" dirty="0" smtClean="0"/>
              <a:t>　　　　</a:t>
            </a:r>
            <a:r>
              <a:rPr lang="ja-JP" altLang="ja-JP" dirty="0"/>
              <a:t>　</a:t>
            </a:r>
            <a:r>
              <a:rPr lang="en-US" altLang="ja-JP" dirty="0" smtClean="0"/>
              <a:t> </a:t>
            </a:r>
            <a:r>
              <a:rPr lang="ja-JP" altLang="en-US" dirty="0" smtClean="0"/>
              <a:t>　　　　　</a:t>
            </a:r>
            <a:r>
              <a:rPr lang="en-US" altLang="ja-JP" dirty="0" smtClean="0"/>
              <a:t> </a:t>
            </a:r>
            <a:r>
              <a:rPr lang="ja-JP" altLang="en-US" dirty="0" smtClean="0"/>
              <a:t>　</a:t>
            </a:r>
            <a:endParaRPr lang="en-US" altLang="ja-JP" dirty="0"/>
          </a:p>
          <a:p>
            <a:endParaRPr kumimoji="1" lang="ja-JP" altLang="en-US" dirty="0"/>
          </a:p>
        </p:txBody>
      </p:sp>
      <p:sp>
        <p:nvSpPr>
          <p:cNvPr id="9" name="円/楕円 8"/>
          <p:cNvSpPr/>
          <p:nvPr/>
        </p:nvSpPr>
        <p:spPr>
          <a:xfrm>
            <a:off x="4408257" y="4366299"/>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p:nvPr/>
        </p:nvCxnSpPr>
        <p:spPr>
          <a:xfrm>
            <a:off x="1881545" y="3792252"/>
            <a:ext cx="681788" cy="166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endCxn id="9" idx="1"/>
          </p:cNvCxnSpPr>
          <p:nvPr/>
        </p:nvCxnSpPr>
        <p:spPr>
          <a:xfrm>
            <a:off x="2622430" y="3808894"/>
            <a:ext cx="1916656" cy="6823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9" idx="2"/>
          </p:cNvCxnSpPr>
          <p:nvPr/>
        </p:nvCxnSpPr>
        <p:spPr>
          <a:xfrm>
            <a:off x="2622430" y="4793009"/>
            <a:ext cx="178582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2911201" y="4527374"/>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chemeClr val="tx1"/>
                </a:solidFill>
              </a:rPr>
              <a:t>12</a:t>
            </a:r>
            <a:endParaRPr kumimoji="1" lang="ja-JP" altLang="en-US" sz="2800" dirty="0">
              <a:solidFill>
                <a:schemeClr val="tx1"/>
              </a:solidFill>
            </a:endParaRPr>
          </a:p>
        </p:txBody>
      </p:sp>
      <p:cxnSp>
        <p:nvCxnSpPr>
          <p:cNvPr id="35" name="直線矢印コネクタ 34"/>
          <p:cNvCxnSpPr/>
          <p:nvPr/>
        </p:nvCxnSpPr>
        <p:spPr>
          <a:xfrm flipV="1">
            <a:off x="2561087" y="5094739"/>
            <a:ext cx="1916656" cy="65485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5451239" y="4788354"/>
            <a:ext cx="593793" cy="129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円/楕円 41"/>
          <p:cNvSpPr/>
          <p:nvPr/>
        </p:nvSpPr>
        <p:spPr>
          <a:xfrm>
            <a:off x="4921949" y="5552330"/>
            <a:ext cx="293617" cy="29555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4886583" y="6187855"/>
            <a:ext cx="364349" cy="27239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5304125" y="5392824"/>
            <a:ext cx="1193506" cy="523220"/>
          </a:xfrm>
          <a:prstGeom prst="rect">
            <a:avLst/>
          </a:prstGeom>
          <a:noFill/>
        </p:spPr>
        <p:txBody>
          <a:bodyPr wrap="none" rtlCol="0">
            <a:spAutoFit/>
          </a:bodyPr>
          <a:lstStyle/>
          <a:p>
            <a:r>
              <a:rPr kumimoji="1" lang="ja-JP" altLang="en-US" sz="2800" dirty="0" smtClean="0"/>
              <a:t>閾値 </a:t>
            </a:r>
            <a:r>
              <a:rPr lang="en-US" altLang="ja-JP" sz="2800" dirty="0" err="1" smtClean="0"/>
              <a:t>θ</a:t>
            </a:r>
            <a:endParaRPr kumimoji="1" lang="ja-JP" altLang="en-US" sz="2800" dirty="0"/>
          </a:p>
        </p:txBody>
      </p:sp>
      <p:sp>
        <p:nvSpPr>
          <p:cNvPr id="45" name="テキスト ボックス 44"/>
          <p:cNvSpPr txBox="1"/>
          <p:nvPr/>
        </p:nvSpPr>
        <p:spPr>
          <a:xfrm>
            <a:off x="5368768" y="6007613"/>
            <a:ext cx="1980029" cy="523220"/>
          </a:xfrm>
          <a:prstGeom prst="rect">
            <a:avLst/>
          </a:prstGeom>
          <a:noFill/>
        </p:spPr>
        <p:txBody>
          <a:bodyPr wrap="none" rtlCol="0">
            <a:spAutoFit/>
          </a:bodyPr>
          <a:lstStyle/>
          <a:p>
            <a:r>
              <a:rPr kumimoji="1" lang="ja-JP" altLang="en-US" sz="2800" dirty="0" smtClean="0"/>
              <a:t>結合荷重</a:t>
            </a:r>
            <a:r>
              <a:rPr lang="ja-JP" altLang="en-US" sz="2800" dirty="0" smtClean="0"/>
              <a:t> </a:t>
            </a:r>
            <a:r>
              <a:rPr lang="en-US" altLang="ja-JP" sz="2800" dirty="0" smtClean="0"/>
              <a:t>w</a:t>
            </a:r>
            <a:endParaRPr kumimoji="1" lang="en-US" altLang="ja-JP" sz="2800" dirty="0" smtClean="0"/>
          </a:p>
        </p:txBody>
      </p:sp>
      <p:sp>
        <p:nvSpPr>
          <p:cNvPr id="47" name="テキスト ボックス 46"/>
          <p:cNvSpPr txBox="1"/>
          <p:nvPr/>
        </p:nvSpPr>
        <p:spPr>
          <a:xfrm>
            <a:off x="290518" y="3547914"/>
            <a:ext cx="1620957" cy="523220"/>
          </a:xfrm>
          <a:prstGeom prst="rect">
            <a:avLst/>
          </a:prstGeom>
          <a:noFill/>
        </p:spPr>
        <p:txBody>
          <a:bodyPr wrap="none" rtlCol="0">
            <a:spAutoFit/>
          </a:bodyPr>
          <a:lstStyle/>
          <a:p>
            <a:r>
              <a:rPr kumimoji="1" lang="ja-JP" altLang="en-US" sz="2800" dirty="0" smtClean="0"/>
              <a:t>たい焼き</a:t>
            </a:r>
            <a:endParaRPr kumimoji="1" lang="ja-JP" altLang="en-US" sz="2800" dirty="0"/>
          </a:p>
        </p:txBody>
      </p:sp>
      <p:cxnSp>
        <p:nvCxnSpPr>
          <p:cNvPr id="30" name="直線矢印コネクタ 29"/>
          <p:cNvCxnSpPr/>
          <p:nvPr/>
        </p:nvCxnSpPr>
        <p:spPr>
          <a:xfrm>
            <a:off x="1881545" y="4771712"/>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05976" y="4527374"/>
            <a:ext cx="1261884" cy="523220"/>
          </a:xfrm>
          <a:prstGeom prst="rect">
            <a:avLst/>
          </a:prstGeom>
          <a:noFill/>
        </p:spPr>
        <p:txBody>
          <a:bodyPr wrap="none" rtlCol="0">
            <a:spAutoFit/>
          </a:bodyPr>
          <a:lstStyle/>
          <a:p>
            <a:r>
              <a:rPr kumimoji="1" lang="ja-JP" altLang="en-US" sz="2800" dirty="0" smtClean="0"/>
              <a:t>甘納豆</a:t>
            </a:r>
            <a:endParaRPr kumimoji="1" lang="ja-JP" altLang="en-US" sz="2800" dirty="0"/>
          </a:p>
        </p:txBody>
      </p:sp>
      <p:cxnSp>
        <p:nvCxnSpPr>
          <p:cNvPr id="32" name="直線矢印コネクタ 31"/>
          <p:cNvCxnSpPr/>
          <p:nvPr/>
        </p:nvCxnSpPr>
        <p:spPr>
          <a:xfrm>
            <a:off x="1820202" y="5749591"/>
            <a:ext cx="681788" cy="166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628650" y="5505253"/>
            <a:ext cx="902811" cy="523220"/>
          </a:xfrm>
          <a:prstGeom prst="rect">
            <a:avLst/>
          </a:prstGeom>
          <a:noFill/>
        </p:spPr>
        <p:txBody>
          <a:bodyPr wrap="none" rtlCol="0">
            <a:spAutoFit/>
          </a:bodyPr>
          <a:lstStyle/>
          <a:p>
            <a:r>
              <a:rPr kumimoji="1" lang="ja-JP" altLang="en-US" sz="2800" dirty="0" smtClean="0"/>
              <a:t>お茶</a:t>
            </a:r>
            <a:endParaRPr kumimoji="1" lang="ja-JP" altLang="en-US" sz="2800" dirty="0"/>
          </a:p>
        </p:txBody>
      </p:sp>
      <p:sp>
        <p:nvSpPr>
          <p:cNvPr id="34" name="テキスト ボックス 33"/>
          <p:cNvSpPr txBox="1"/>
          <p:nvPr/>
        </p:nvSpPr>
        <p:spPr>
          <a:xfrm>
            <a:off x="4626850" y="4531399"/>
            <a:ext cx="548648" cy="523220"/>
          </a:xfrm>
          <a:prstGeom prst="rect">
            <a:avLst/>
          </a:prstGeom>
          <a:noFill/>
        </p:spPr>
        <p:txBody>
          <a:bodyPr wrap="none" rtlCol="0">
            <a:spAutoFit/>
          </a:bodyPr>
          <a:lstStyle/>
          <a:p>
            <a:r>
              <a:rPr kumimoji="1" lang="en-US" altLang="ja-JP" sz="2800" dirty="0" smtClean="0">
                <a:solidFill>
                  <a:srgbClr val="FF0000"/>
                </a:solidFill>
              </a:rPr>
              <a:t>19</a:t>
            </a:r>
            <a:endParaRPr kumimoji="1" lang="ja-JP" altLang="en-US" sz="2800" dirty="0">
              <a:solidFill>
                <a:srgbClr val="FF0000"/>
              </a:solidFill>
            </a:endParaRPr>
          </a:p>
        </p:txBody>
      </p:sp>
      <p:sp>
        <p:nvSpPr>
          <p:cNvPr id="48" name="正方形/長方形 47"/>
          <p:cNvSpPr/>
          <p:nvPr/>
        </p:nvSpPr>
        <p:spPr>
          <a:xfrm>
            <a:off x="2968269" y="3722162"/>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solidFill>
                  <a:srgbClr val="FF0000"/>
                </a:solidFill>
              </a:rPr>
              <a:t>7</a:t>
            </a:r>
            <a:endParaRPr kumimoji="1" lang="ja-JP" altLang="en-US" sz="2800" dirty="0">
              <a:solidFill>
                <a:srgbClr val="FF0000"/>
              </a:solidFill>
            </a:endParaRPr>
          </a:p>
        </p:txBody>
      </p:sp>
      <p:sp>
        <p:nvSpPr>
          <p:cNvPr id="49" name="正方形/長方形 48"/>
          <p:cNvSpPr/>
          <p:nvPr/>
        </p:nvSpPr>
        <p:spPr>
          <a:xfrm>
            <a:off x="3001596" y="5230500"/>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FF0000"/>
                </a:solidFill>
              </a:rPr>
              <a:t>9</a:t>
            </a:r>
            <a:endParaRPr kumimoji="1" lang="ja-JP" altLang="en-US" sz="2800" dirty="0">
              <a:solidFill>
                <a:srgbClr val="FF0000"/>
              </a:solidFill>
            </a:endParaRPr>
          </a:p>
        </p:txBody>
      </p:sp>
      <p:sp>
        <p:nvSpPr>
          <p:cNvPr id="7" name="タイトル 6"/>
          <p:cNvSpPr>
            <a:spLocks noGrp="1"/>
          </p:cNvSpPr>
          <p:nvPr>
            <p:ph type="title"/>
          </p:nvPr>
        </p:nvSpPr>
        <p:spPr/>
        <p:txBody>
          <a:bodyPr/>
          <a:lstStyle/>
          <a:p>
            <a:r>
              <a:rPr kumimoji="1" lang="ja-JP" altLang="en-US" dirty="0" smtClean="0"/>
              <a:t>反省</a:t>
            </a:r>
            <a:endParaRPr kumimoji="1" lang="ja-JP" altLang="en-US" dirty="0"/>
          </a:p>
        </p:txBody>
      </p:sp>
      <p:sp>
        <p:nvSpPr>
          <p:cNvPr id="8" name="角丸四角形 7"/>
          <p:cNvSpPr/>
          <p:nvPr/>
        </p:nvSpPr>
        <p:spPr>
          <a:xfrm>
            <a:off x="3696209" y="1651908"/>
            <a:ext cx="382863" cy="1607479"/>
          </a:xfrm>
          <a:prstGeom prst="roundRect">
            <a:avLst/>
          </a:prstGeom>
          <a:no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角丸四角形 39"/>
          <p:cNvSpPr/>
          <p:nvPr/>
        </p:nvSpPr>
        <p:spPr>
          <a:xfrm>
            <a:off x="4730517" y="1652946"/>
            <a:ext cx="382863" cy="1607479"/>
          </a:xfrm>
          <a:prstGeom prst="roundRect">
            <a:avLst/>
          </a:prstGeom>
          <a:solidFill>
            <a:srgbClr val="FF0000">
              <a:alpha val="10000"/>
            </a:srgbClr>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角丸四角形 40"/>
          <p:cNvSpPr/>
          <p:nvPr/>
        </p:nvSpPr>
        <p:spPr>
          <a:xfrm>
            <a:off x="5265780" y="1651908"/>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 name="角丸四角形 45"/>
          <p:cNvSpPr/>
          <p:nvPr/>
        </p:nvSpPr>
        <p:spPr>
          <a:xfrm>
            <a:off x="5801043" y="1651908"/>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 name="角丸四角形 49"/>
          <p:cNvSpPr/>
          <p:nvPr/>
        </p:nvSpPr>
        <p:spPr>
          <a:xfrm>
            <a:off x="6336306" y="1643251"/>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2" name="テキスト ボックス 51"/>
          <p:cNvSpPr txBox="1"/>
          <p:nvPr/>
        </p:nvSpPr>
        <p:spPr>
          <a:xfrm>
            <a:off x="4359866" y="273475"/>
            <a:ext cx="3845903" cy="2677656"/>
          </a:xfrm>
          <a:prstGeom prst="rect">
            <a:avLst/>
          </a:prstGeom>
          <a:solidFill>
            <a:schemeClr val="accent4">
              <a:lumMod val="40000"/>
              <a:lumOff val="60000"/>
            </a:schemeClr>
          </a:solidFill>
        </p:spPr>
        <p:txBody>
          <a:bodyPr wrap="none" rtlCol="0">
            <a:spAutoFit/>
          </a:bodyPr>
          <a:lstStyle/>
          <a:p>
            <a:r>
              <a:rPr lang="ja-JP" altLang="en-US" sz="2800" dirty="0" smtClean="0"/>
              <a:t>判断を間違えた</a:t>
            </a:r>
            <a:endParaRPr lang="en-US" altLang="ja-JP" sz="2800" dirty="0" smtClean="0"/>
          </a:p>
          <a:p>
            <a:r>
              <a:rPr lang="ja-JP" altLang="en-US" sz="2800" dirty="0" smtClean="0"/>
              <a:t>（間違えて</a:t>
            </a:r>
            <a:r>
              <a:rPr lang="en-US" altLang="ja-JP" sz="2800" dirty="0" smtClean="0"/>
              <a:t>NG</a:t>
            </a:r>
            <a:r>
              <a:rPr lang="ja-JP" altLang="en-US" sz="2800" dirty="0" smtClean="0"/>
              <a:t>とした）</a:t>
            </a:r>
            <a:endParaRPr lang="en-US" altLang="ja-JP" sz="2800" dirty="0" smtClean="0"/>
          </a:p>
          <a:p>
            <a:endParaRPr kumimoji="1" lang="en-US" altLang="ja-JP" sz="2800" dirty="0"/>
          </a:p>
          <a:p>
            <a:r>
              <a:rPr lang="ja-JP" altLang="en-US" sz="2800" dirty="0" smtClean="0"/>
              <a:t>理由</a:t>
            </a:r>
            <a:endParaRPr lang="en-US" altLang="ja-JP" sz="2800" dirty="0" smtClean="0"/>
          </a:p>
          <a:p>
            <a:pPr marL="514350" indent="-514350">
              <a:buAutoNum type="arabicPeriod"/>
            </a:pPr>
            <a:r>
              <a:rPr kumimoji="1" lang="ja-JP" altLang="en-US" sz="2800" dirty="0" smtClean="0"/>
              <a:t>結合荷重が小さい</a:t>
            </a:r>
            <a:endParaRPr kumimoji="1" lang="en-US" altLang="ja-JP" sz="2800" dirty="0" smtClean="0"/>
          </a:p>
          <a:p>
            <a:pPr marL="514350" indent="-514350">
              <a:buAutoNum type="arabicPeriod"/>
            </a:pPr>
            <a:r>
              <a:rPr lang="ja-JP" altLang="en-US" sz="2800" dirty="0" smtClean="0"/>
              <a:t>閾値が大きい</a:t>
            </a:r>
            <a:endParaRPr kumimoji="1" lang="ja-JP" altLang="en-US" sz="2800" dirty="0"/>
          </a:p>
        </p:txBody>
      </p:sp>
      <p:sp>
        <p:nvSpPr>
          <p:cNvPr id="51" name="テキスト ボックス 50"/>
          <p:cNvSpPr txBox="1"/>
          <p:nvPr/>
        </p:nvSpPr>
        <p:spPr>
          <a:xfrm>
            <a:off x="3550066" y="3844922"/>
            <a:ext cx="366657" cy="523220"/>
          </a:xfrm>
          <a:prstGeom prst="rect">
            <a:avLst/>
          </a:prstGeom>
          <a:solidFill>
            <a:srgbClr val="FFFF00"/>
          </a:solidFill>
        </p:spPr>
        <p:txBody>
          <a:bodyPr wrap="none" rtlCol="0">
            <a:spAutoFit/>
          </a:bodyPr>
          <a:lstStyle/>
          <a:p>
            <a:r>
              <a:rPr kumimoji="1" lang="en-US" altLang="ja-JP" sz="2800" dirty="0" smtClean="0"/>
              <a:t>8</a:t>
            </a:r>
            <a:endParaRPr kumimoji="1" lang="ja-JP" altLang="en-US" sz="2800" dirty="0"/>
          </a:p>
        </p:txBody>
      </p:sp>
      <p:sp>
        <p:nvSpPr>
          <p:cNvPr id="53" name="テキスト ボックス 52"/>
          <p:cNvSpPr txBox="1"/>
          <p:nvPr/>
        </p:nvSpPr>
        <p:spPr>
          <a:xfrm>
            <a:off x="3733394" y="5489142"/>
            <a:ext cx="548648" cy="523220"/>
          </a:xfrm>
          <a:prstGeom prst="rect">
            <a:avLst/>
          </a:prstGeom>
          <a:solidFill>
            <a:srgbClr val="FFFF00"/>
          </a:solidFill>
        </p:spPr>
        <p:txBody>
          <a:bodyPr wrap="none" rtlCol="0">
            <a:spAutoFit/>
          </a:bodyPr>
          <a:lstStyle/>
          <a:p>
            <a:r>
              <a:rPr lang="en-US" altLang="ja-JP" sz="2800" dirty="0" smtClean="0"/>
              <a:t>10</a:t>
            </a:r>
            <a:endParaRPr kumimoji="1" lang="ja-JP" altLang="en-US" sz="2800" dirty="0"/>
          </a:p>
        </p:txBody>
      </p:sp>
      <p:sp>
        <p:nvSpPr>
          <p:cNvPr id="54" name="テキスト ボックス 53"/>
          <p:cNvSpPr txBox="1"/>
          <p:nvPr/>
        </p:nvSpPr>
        <p:spPr>
          <a:xfrm>
            <a:off x="5120796" y="4696638"/>
            <a:ext cx="548648" cy="523220"/>
          </a:xfrm>
          <a:prstGeom prst="rect">
            <a:avLst/>
          </a:prstGeom>
          <a:solidFill>
            <a:srgbClr val="FFFF00"/>
          </a:solidFill>
        </p:spPr>
        <p:txBody>
          <a:bodyPr wrap="none" rtlCol="0">
            <a:spAutoFit/>
          </a:bodyPr>
          <a:lstStyle/>
          <a:p>
            <a:r>
              <a:rPr kumimoji="1" lang="en-US" altLang="ja-JP" sz="2800" dirty="0" smtClean="0"/>
              <a:t>18</a:t>
            </a:r>
            <a:endParaRPr kumimoji="1" lang="ja-JP" altLang="en-US" sz="2800" dirty="0"/>
          </a:p>
        </p:txBody>
      </p:sp>
    </p:spTree>
    <p:extLst>
      <p:ext uri="{BB962C8B-B14F-4D97-AF65-F5344CB8AC3E}">
        <p14:creationId xmlns:p14="http://schemas.microsoft.com/office/powerpoint/2010/main" val="223437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3" grpId="0" animBg="1"/>
      <p:bldP spid="5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28650" y="1690689"/>
            <a:ext cx="7886700" cy="4351338"/>
          </a:xfrm>
        </p:spPr>
        <p:txBody>
          <a:bodyPr/>
          <a:lstStyle/>
          <a:p>
            <a:r>
              <a:rPr lang="ja-JP" altLang="en-US" dirty="0"/>
              <a:t>たい焼き</a:t>
            </a:r>
            <a:r>
              <a:rPr lang="en-US" altLang="ja-JP" dirty="0"/>
              <a:t>	</a:t>
            </a:r>
            <a:r>
              <a:rPr lang="en-US" altLang="ja-JP" dirty="0" smtClean="0"/>
              <a:t>310</a:t>
            </a:r>
            <a:r>
              <a:rPr lang="ja-JP" altLang="en-US" dirty="0" smtClean="0"/>
              <a:t>円　</a:t>
            </a:r>
            <a:r>
              <a:rPr lang="en-US" altLang="ja-JP" dirty="0"/>
              <a:t>1</a:t>
            </a:r>
            <a:r>
              <a:rPr lang="ja-JP" altLang="en-US" dirty="0" smtClean="0"/>
              <a:t>　</a:t>
            </a:r>
            <a:r>
              <a:rPr lang="en-US" altLang="ja-JP" dirty="0"/>
              <a:t>1</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0</a:t>
            </a:r>
            <a:r>
              <a:rPr lang="ja-JP" altLang="en-US" dirty="0" smtClean="0"/>
              <a:t>　</a:t>
            </a:r>
            <a:r>
              <a:rPr lang="en-US" altLang="ja-JP" dirty="0"/>
              <a:t>0</a:t>
            </a:r>
            <a:r>
              <a:rPr lang="ja-JP" altLang="en-US" dirty="0" smtClean="0"/>
              <a:t>　</a:t>
            </a:r>
            <a:endParaRPr lang="en-US" altLang="ja-JP" dirty="0"/>
          </a:p>
          <a:p>
            <a:r>
              <a:rPr lang="ja-JP" altLang="en-US" dirty="0" smtClean="0">
                <a:solidFill>
                  <a:srgbClr val="FF0000"/>
                </a:solidFill>
              </a:rPr>
              <a:t>甘納豆</a:t>
            </a:r>
            <a:r>
              <a:rPr lang="en-US" altLang="ja-JP" dirty="0"/>
              <a:t>	220</a:t>
            </a:r>
            <a:r>
              <a:rPr lang="ja-JP" altLang="en-US" dirty="0" smtClean="0"/>
              <a:t>円　</a:t>
            </a:r>
            <a:r>
              <a:rPr lang="en-US" altLang="ja-JP" dirty="0"/>
              <a:t>1</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0</a:t>
            </a:r>
          </a:p>
          <a:p>
            <a:r>
              <a:rPr lang="ja-JP" altLang="en-US" dirty="0" smtClean="0">
                <a:solidFill>
                  <a:srgbClr val="FF0000"/>
                </a:solidFill>
              </a:rPr>
              <a:t>お茶</a:t>
            </a:r>
            <a:r>
              <a:rPr lang="en-US" altLang="ja-JP" dirty="0"/>
              <a:t>	</a:t>
            </a:r>
            <a:r>
              <a:rPr lang="en-US" altLang="ja-JP" dirty="0" smtClean="0"/>
              <a:t> </a:t>
            </a:r>
            <a:r>
              <a:rPr lang="en-US" altLang="ja-JP" dirty="0"/>
              <a:t>70</a:t>
            </a:r>
            <a:r>
              <a:rPr lang="ja-JP" altLang="en-US" dirty="0" smtClean="0"/>
              <a:t>円　</a:t>
            </a:r>
            <a:r>
              <a:rPr lang="en-US" altLang="ja-JP" dirty="0" smtClean="0"/>
              <a:t> 1</a:t>
            </a:r>
            <a:r>
              <a:rPr lang="ja-JP" altLang="en-US" dirty="0" smtClean="0"/>
              <a:t>　</a:t>
            </a:r>
            <a:r>
              <a:rPr lang="en-US" altLang="ja-JP" dirty="0" smtClean="0"/>
              <a:t>0</a:t>
            </a:r>
            <a:r>
              <a:rPr lang="ja-JP" altLang="en-US" dirty="0" smtClean="0"/>
              <a:t>　</a:t>
            </a:r>
            <a:r>
              <a:rPr lang="en-US" altLang="ja-JP" dirty="0" smtClean="0"/>
              <a:t>1</a:t>
            </a:r>
            <a:r>
              <a:rPr lang="ja-JP" altLang="en-US" dirty="0" smtClean="0"/>
              <a:t>　</a:t>
            </a:r>
            <a:r>
              <a:rPr lang="en-US" altLang="ja-JP" dirty="0"/>
              <a:t>1</a:t>
            </a:r>
            <a:r>
              <a:rPr lang="ja-JP" altLang="en-US" dirty="0" smtClean="0"/>
              <a:t>　</a:t>
            </a:r>
            <a:r>
              <a:rPr lang="en-US" altLang="ja-JP" dirty="0" smtClean="0"/>
              <a:t>0</a:t>
            </a:r>
            <a:r>
              <a:rPr lang="ja-JP" altLang="en-US" dirty="0" smtClean="0"/>
              <a:t>　</a:t>
            </a:r>
            <a:r>
              <a:rPr lang="en-US" altLang="ja-JP" dirty="0" smtClean="0"/>
              <a:t>0</a:t>
            </a:r>
            <a:r>
              <a:rPr lang="ja-JP" altLang="en-US" dirty="0" smtClean="0"/>
              <a:t>　</a:t>
            </a:r>
            <a:r>
              <a:rPr lang="en-US" altLang="ja-JP" dirty="0" smtClean="0"/>
              <a:t>1</a:t>
            </a:r>
            <a:r>
              <a:rPr lang="ja-JP" altLang="en-US" dirty="0" smtClean="0"/>
              <a:t>　</a:t>
            </a:r>
            <a:r>
              <a:rPr lang="en-US" altLang="ja-JP" dirty="0" smtClean="0"/>
              <a:t>0</a:t>
            </a:r>
            <a:br>
              <a:rPr lang="en-US" altLang="ja-JP" dirty="0" smtClean="0"/>
            </a:br>
            <a:r>
              <a:rPr lang="en-US" altLang="ja-JP" dirty="0" smtClean="0"/>
              <a:t>          </a:t>
            </a:r>
            <a:r>
              <a:rPr lang="ja-JP" altLang="en-US" dirty="0" smtClean="0"/>
              <a:t>　　　　</a:t>
            </a:r>
            <a:r>
              <a:rPr lang="ja-JP" altLang="ja-JP" dirty="0"/>
              <a:t>　</a:t>
            </a:r>
            <a:r>
              <a:rPr lang="en-US" altLang="ja-JP" dirty="0" smtClean="0"/>
              <a:t> </a:t>
            </a:r>
            <a:r>
              <a:rPr lang="ja-JP" altLang="en-US" dirty="0" smtClean="0"/>
              <a:t>　　　　　</a:t>
            </a:r>
            <a:r>
              <a:rPr lang="en-US" altLang="ja-JP" dirty="0" smtClean="0"/>
              <a:t> </a:t>
            </a:r>
            <a:r>
              <a:rPr lang="ja-JP" altLang="en-US" dirty="0" smtClean="0"/>
              <a:t>　</a:t>
            </a:r>
            <a:endParaRPr lang="en-US" altLang="ja-JP" dirty="0"/>
          </a:p>
          <a:p>
            <a:endParaRPr kumimoji="1" lang="ja-JP" altLang="en-US" dirty="0"/>
          </a:p>
        </p:txBody>
      </p:sp>
      <p:sp>
        <p:nvSpPr>
          <p:cNvPr id="9" name="円/楕円 8"/>
          <p:cNvSpPr/>
          <p:nvPr/>
        </p:nvSpPr>
        <p:spPr>
          <a:xfrm>
            <a:off x="4408257" y="4366299"/>
            <a:ext cx="893358" cy="853420"/>
          </a:xfrm>
          <a:prstGeom prst="ellipse">
            <a:avLst/>
          </a:prstGeom>
          <a:solidFill>
            <a:srgbClr val="FF0000">
              <a:alpha val="10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p:nvPr/>
        </p:nvCxnSpPr>
        <p:spPr>
          <a:xfrm>
            <a:off x="1881545" y="3792252"/>
            <a:ext cx="681788" cy="16642"/>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endCxn id="9" idx="1"/>
          </p:cNvCxnSpPr>
          <p:nvPr/>
        </p:nvCxnSpPr>
        <p:spPr>
          <a:xfrm>
            <a:off x="2622430" y="3808894"/>
            <a:ext cx="1916656" cy="682385"/>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9" idx="2"/>
          </p:cNvCxnSpPr>
          <p:nvPr/>
        </p:nvCxnSpPr>
        <p:spPr>
          <a:xfrm>
            <a:off x="2622430" y="4793009"/>
            <a:ext cx="1785827"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2911201" y="4527374"/>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FF0000"/>
                </a:solidFill>
              </a:rPr>
              <a:t>12</a:t>
            </a:r>
            <a:endParaRPr kumimoji="1" lang="ja-JP" altLang="en-US" sz="2800" dirty="0">
              <a:solidFill>
                <a:srgbClr val="FF0000"/>
              </a:solidFill>
            </a:endParaRPr>
          </a:p>
        </p:txBody>
      </p:sp>
      <p:cxnSp>
        <p:nvCxnSpPr>
          <p:cNvPr id="35" name="直線矢印コネクタ 34"/>
          <p:cNvCxnSpPr/>
          <p:nvPr/>
        </p:nvCxnSpPr>
        <p:spPr>
          <a:xfrm flipV="1">
            <a:off x="2561087" y="5094739"/>
            <a:ext cx="1916656" cy="65485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5451239" y="4788354"/>
            <a:ext cx="593793" cy="1297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円/楕円 41"/>
          <p:cNvSpPr/>
          <p:nvPr/>
        </p:nvSpPr>
        <p:spPr>
          <a:xfrm>
            <a:off x="4921949" y="5552330"/>
            <a:ext cx="293617" cy="29555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4886583" y="6187855"/>
            <a:ext cx="364349" cy="27239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5304125" y="5392824"/>
            <a:ext cx="1193506" cy="523220"/>
          </a:xfrm>
          <a:prstGeom prst="rect">
            <a:avLst/>
          </a:prstGeom>
          <a:noFill/>
        </p:spPr>
        <p:txBody>
          <a:bodyPr wrap="none" rtlCol="0">
            <a:spAutoFit/>
          </a:bodyPr>
          <a:lstStyle/>
          <a:p>
            <a:r>
              <a:rPr kumimoji="1" lang="ja-JP" altLang="en-US" sz="2800" dirty="0" smtClean="0"/>
              <a:t>閾値 </a:t>
            </a:r>
            <a:r>
              <a:rPr lang="en-US" altLang="ja-JP" sz="2800" dirty="0" err="1" smtClean="0"/>
              <a:t>θ</a:t>
            </a:r>
            <a:endParaRPr kumimoji="1" lang="ja-JP" altLang="en-US" sz="2800" dirty="0"/>
          </a:p>
        </p:txBody>
      </p:sp>
      <p:sp>
        <p:nvSpPr>
          <p:cNvPr id="45" name="テキスト ボックス 44"/>
          <p:cNvSpPr txBox="1"/>
          <p:nvPr/>
        </p:nvSpPr>
        <p:spPr>
          <a:xfrm>
            <a:off x="5368768" y="6007613"/>
            <a:ext cx="1980029" cy="523220"/>
          </a:xfrm>
          <a:prstGeom prst="rect">
            <a:avLst/>
          </a:prstGeom>
          <a:noFill/>
        </p:spPr>
        <p:txBody>
          <a:bodyPr wrap="none" rtlCol="0">
            <a:spAutoFit/>
          </a:bodyPr>
          <a:lstStyle/>
          <a:p>
            <a:r>
              <a:rPr kumimoji="1" lang="ja-JP" altLang="en-US" sz="2800" dirty="0" smtClean="0"/>
              <a:t>結合荷重</a:t>
            </a:r>
            <a:r>
              <a:rPr lang="ja-JP" altLang="en-US" sz="2800" dirty="0" smtClean="0"/>
              <a:t> </a:t>
            </a:r>
            <a:r>
              <a:rPr lang="en-US" altLang="ja-JP" sz="2800" dirty="0" smtClean="0"/>
              <a:t>w</a:t>
            </a:r>
            <a:endParaRPr kumimoji="1" lang="en-US" altLang="ja-JP" sz="2800" dirty="0" smtClean="0"/>
          </a:p>
        </p:txBody>
      </p:sp>
      <p:sp>
        <p:nvSpPr>
          <p:cNvPr id="47" name="テキスト ボックス 46"/>
          <p:cNvSpPr txBox="1"/>
          <p:nvPr/>
        </p:nvSpPr>
        <p:spPr>
          <a:xfrm>
            <a:off x="290518" y="3547914"/>
            <a:ext cx="1620957" cy="523220"/>
          </a:xfrm>
          <a:prstGeom prst="rect">
            <a:avLst/>
          </a:prstGeom>
          <a:noFill/>
        </p:spPr>
        <p:txBody>
          <a:bodyPr wrap="none" rtlCol="0">
            <a:spAutoFit/>
          </a:bodyPr>
          <a:lstStyle/>
          <a:p>
            <a:r>
              <a:rPr kumimoji="1" lang="ja-JP" altLang="en-US" sz="2800" dirty="0" smtClean="0"/>
              <a:t>たい焼き</a:t>
            </a:r>
            <a:endParaRPr kumimoji="1" lang="ja-JP" altLang="en-US" sz="2800" dirty="0"/>
          </a:p>
        </p:txBody>
      </p:sp>
      <p:cxnSp>
        <p:nvCxnSpPr>
          <p:cNvPr id="30" name="直線矢印コネクタ 29"/>
          <p:cNvCxnSpPr/>
          <p:nvPr/>
        </p:nvCxnSpPr>
        <p:spPr>
          <a:xfrm>
            <a:off x="1881545" y="4771712"/>
            <a:ext cx="681788" cy="166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05976" y="4527374"/>
            <a:ext cx="1261884" cy="523220"/>
          </a:xfrm>
          <a:prstGeom prst="rect">
            <a:avLst/>
          </a:prstGeom>
          <a:noFill/>
        </p:spPr>
        <p:txBody>
          <a:bodyPr wrap="none" rtlCol="0">
            <a:spAutoFit/>
          </a:bodyPr>
          <a:lstStyle/>
          <a:p>
            <a:r>
              <a:rPr kumimoji="1" lang="ja-JP" altLang="en-US" sz="2800" dirty="0" smtClean="0">
                <a:solidFill>
                  <a:srgbClr val="FF0000"/>
                </a:solidFill>
              </a:rPr>
              <a:t>甘納豆</a:t>
            </a:r>
            <a:endParaRPr kumimoji="1" lang="ja-JP" altLang="en-US" sz="2800" dirty="0">
              <a:solidFill>
                <a:srgbClr val="FF0000"/>
              </a:solidFill>
            </a:endParaRPr>
          </a:p>
        </p:txBody>
      </p:sp>
      <p:cxnSp>
        <p:nvCxnSpPr>
          <p:cNvPr id="32" name="直線矢印コネクタ 31"/>
          <p:cNvCxnSpPr/>
          <p:nvPr/>
        </p:nvCxnSpPr>
        <p:spPr>
          <a:xfrm>
            <a:off x="1820202" y="5749591"/>
            <a:ext cx="681788" cy="166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628650" y="5505253"/>
            <a:ext cx="902811" cy="523220"/>
          </a:xfrm>
          <a:prstGeom prst="rect">
            <a:avLst/>
          </a:prstGeom>
          <a:noFill/>
        </p:spPr>
        <p:txBody>
          <a:bodyPr wrap="none" rtlCol="0">
            <a:spAutoFit/>
          </a:bodyPr>
          <a:lstStyle/>
          <a:p>
            <a:r>
              <a:rPr kumimoji="1" lang="ja-JP" altLang="en-US" sz="2800" dirty="0" smtClean="0">
                <a:solidFill>
                  <a:srgbClr val="FF0000"/>
                </a:solidFill>
              </a:rPr>
              <a:t>お茶</a:t>
            </a:r>
            <a:endParaRPr kumimoji="1" lang="ja-JP" altLang="en-US" sz="2800" dirty="0">
              <a:solidFill>
                <a:srgbClr val="FF0000"/>
              </a:solidFill>
            </a:endParaRPr>
          </a:p>
        </p:txBody>
      </p:sp>
      <p:sp>
        <p:nvSpPr>
          <p:cNvPr id="34" name="テキスト ボックス 33"/>
          <p:cNvSpPr txBox="1"/>
          <p:nvPr/>
        </p:nvSpPr>
        <p:spPr>
          <a:xfrm>
            <a:off x="4626850" y="4531399"/>
            <a:ext cx="548648" cy="523220"/>
          </a:xfrm>
          <a:prstGeom prst="rect">
            <a:avLst/>
          </a:prstGeom>
          <a:noFill/>
        </p:spPr>
        <p:txBody>
          <a:bodyPr wrap="none" rtlCol="0">
            <a:spAutoFit/>
          </a:bodyPr>
          <a:lstStyle/>
          <a:p>
            <a:r>
              <a:rPr kumimoji="1" lang="en-US" altLang="ja-JP" sz="2800" dirty="0" smtClean="0">
                <a:solidFill>
                  <a:srgbClr val="FF0000"/>
                </a:solidFill>
              </a:rPr>
              <a:t>18</a:t>
            </a:r>
            <a:endParaRPr kumimoji="1" lang="ja-JP" altLang="en-US" sz="2800" dirty="0">
              <a:solidFill>
                <a:srgbClr val="FF0000"/>
              </a:solidFill>
            </a:endParaRPr>
          </a:p>
        </p:txBody>
      </p:sp>
      <p:sp>
        <p:nvSpPr>
          <p:cNvPr id="48" name="正方形/長方形 47"/>
          <p:cNvSpPr/>
          <p:nvPr/>
        </p:nvSpPr>
        <p:spPr>
          <a:xfrm>
            <a:off x="2968269" y="3722162"/>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solidFill>
                  <a:schemeClr val="tx1"/>
                </a:solidFill>
              </a:rPr>
              <a:t>8</a:t>
            </a:r>
            <a:endParaRPr kumimoji="1" lang="ja-JP" altLang="en-US" sz="2800" dirty="0">
              <a:solidFill>
                <a:schemeClr val="tx1"/>
              </a:solidFill>
            </a:endParaRPr>
          </a:p>
        </p:txBody>
      </p:sp>
      <p:sp>
        <p:nvSpPr>
          <p:cNvPr id="49" name="正方形/長方形 48"/>
          <p:cNvSpPr/>
          <p:nvPr/>
        </p:nvSpPr>
        <p:spPr>
          <a:xfrm>
            <a:off x="3001596" y="5230500"/>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FF0000"/>
                </a:solidFill>
              </a:rPr>
              <a:t>10</a:t>
            </a:r>
            <a:endParaRPr kumimoji="1" lang="ja-JP" altLang="en-US" sz="2800" dirty="0">
              <a:solidFill>
                <a:srgbClr val="FF0000"/>
              </a:solidFill>
            </a:endParaRPr>
          </a:p>
        </p:txBody>
      </p:sp>
      <p:sp>
        <p:nvSpPr>
          <p:cNvPr id="26" name="テキスト ボックス 25"/>
          <p:cNvSpPr txBox="1"/>
          <p:nvPr/>
        </p:nvSpPr>
        <p:spPr>
          <a:xfrm>
            <a:off x="5558142" y="4244770"/>
            <a:ext cx="351378" cy="523220"/>
          </a:xfrm>
          <a:prstGeom prst="rect">
            <a:avLst/>
          </a:prstGeom>
          <a:noFill/>
        </p:spPr>
        <p:txBody>
          <a:bodyPr wrap="none" rtlCol="0">
            <a:spAutoFit/>
          </a:bodyPr>
          <a:lstStyle/>
          <a:p>
            <a:r>
              <a:rPr kumimoji="1" lang="en-US" altLang="ja-JP" sz="2800" dirty="0" smtClean="0"/>
              <a:t>y</a:t>
            </a:r>
            <a:endParaRPr kumimoji="1" lang="ja-JP" altLang="en-US" sz="2800" dirty="0"/>
          </a:p>
        </p:txBody>
      </p:sp>
      <p:sp>
        <p:nvSpPr>
          <p:cNvPr id="27" name="テキスト ボックス 26"/>
          <p:cNvSpPr txBox="1"/>
          <p:nvPr/>
        </p:nvSpPr>
        <p:spPr>
          <a:xfrm>
            <a:off x="1911475" y="3226544"/>
            <a:ext cx="522173" cy="523220"/>
          </a:xfrm>
          <a:prstGeom prst="rect">
            <a:avLst/>
          </a:prstGeom>
          <a:noFill/>
        </p:spPr>
        <p:txBody>
          <a:bodyPr wrap="none" rtlCol="0">
            <a:spAutoFit/>
          </a:bodyPr>
          <a:lstStyle/>
          <a:p>
            <a:r>
              <a:rPr kumimoji="1" lang="en-US" altLang="ja-JP" sz="2800" dirty="0" smtClean="0"/>
              <a:t>x1</a:t>
            </a:r>
            <a:endParaRPr kumimoji="1" lang="ja-JP" altLang="en-US" sz="2800" dirty="0"/>
          </a:p>
        </p:txBody>
      </p:sp>
      <p:sp>
        <p:nvSpPr>
          <p:cNvPr id="36" name="テキスト ボックス 35"/>
          <p:cNvSpPr txBox="1"/>
          <p:nvPr/>
        </p:nvSpPr>
        <p:spPr>
          <a:xfrm>
            <a:off x="1911475" y="4229669"/>
            <a:ext cx="522173" cy="523220"/>
          </a:xfrm>
          <a:prstGeom prst="rect">
            <a:avLst/>
          </a:prstGeom>
          <a:noFill/>
        </p:spPr>
        <p:txBody>
          <a:bodyPr wrap="none" rtlCol="0">
            <a:spAutoFit/>
          </a:bodyPr>
          <a:lstStyle/>
          <a:p>
            <a:r>
              <a:rPr kumimoji="1" lang="en-US" altLang="ja-JP" sz="2800" dirty="0" smtClean="0"/>
              <a:t>x2</a:t>
            </a:r>
            <a:endParaRPr kumimoji="1" lang="ja-JP" altLang="en-US" sz="2800" dirty="0"/>
          </a:p>
        </p:txBody>
      </p:sp>
      <p:sp>
        <p:nvSpPr>
          <p:cNvPr id="37" name="テキスト ボックス 36"/>
          <p:cNvSpPr txBox="1"/>
          <p:nvPr/>
        </p:nvSpPr>
        <p:spPr>
          <a:xfrm>
            <a:off x="1911475" y="5213688"/>
            <a:ext cx="522173" cy="523220"/>
          </a:xfrm>
          <a:prstGeom prst="rect">
            <a:avLst/>
          </a:prstGeom>
          <a:noFill/>
        </p:spPr>
        <p:txBody>
          <a:bodyPr wrap="none" rtlCol="0">
            <a:spAutoFit/>
          </a:bodyPr>
          <a:lstStyle/>
          <a:p>
            <a:r>
              <a:rPr kumimoji="1" lang="en-US" altLang="ja-JP" sz="2800" dirty="0" smtClean="0"/>
              <a:t>x3</a:t>
            </a:r>
            <a:endParaRPr kumimoji="1" lang="ja-JP" altLang="en-US" sz="2800" dirty="0"/>
          </a:p>
        </p:txBody>
      </p:sp>
      <p:sp>
        <p:nvSpPr>
          <p:cNvPr id="7" name="タイトル 6"/>
          <p:cNvSpPr>
            <a:spLocks noGrp="1"/>
          </p:cNvSpPr>
          <p:nvPr>
            <p:ph type="title"/>
          </p:nvPr>
        </p:nvSpPr>
        <p:spPr/>
        <p:txBody>
          <a:bodyPr/>
          <a:lstStyle/>
          <a:p>
            <a:r>
              <a:rPr kumimoji="1" lang="ja-JP" altLang="en-US" dirty="0" smtClean="0"/>
              <a:t>解く</a:t>
            </a:r>
            <a:endParaRPr kumimoji="1" lang="ja-JP" altLang="en-US" dirty="0"/>
          </a:p>
        </p:txBody>
      </p:sp>
      <p:sp>
        <p:nvSpPr>
          <p:cNvPr id="8" name="角丸四角形 7"/>
          <p:cNvSpPr/>
          <p:nvPr/>
        </p:nvSpPr>
        <p:spPr>
          <a:xfrm>
            <a:off x="3696209" y="1651908"/>
            <a:ext cx="382863" cy="1607479"/>
          </a:xfrm>
          <a:prstGeom prst="roundRect">
            <a:avLst/>
          </a:prstGeom>
          <a:no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角丸四角形 39"/>
          <p:cNvSpPr/>
          <p:nvPr/>
        </p:nvSpPr>
        <p:spPr>
          <a:xfrm>
            <a:off x="4730517" y="1652946"/>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角丸四角形 40"/>
          <p:cNvSpPr/>
          <p:nvPr/>
        </p:nvSpPr>
        <p:spPr>
          <a:xfrm>
            <a:off x="5265780" y="1651908"/>
            <a:ext cx="382863" cy="1607479"/>
          </a:xfrm>
          <a:prstGeom prst="roundRect">
            <a:avLst/>
          </a:prstGeom>
          <a:solidFill>
            <a:srgbClr val="FF0000">
              <a:alpha val="10000"/>
            </a:srgbClr>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 name="角丸四角形 45"/>
          <p:cNvSpPr/>
          <p:nvPr/>
        </p:nvSpPr>
        <p:spPr>
          <a:xfrm>
            <a:off x="5801043" y="1651908"/>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 name="角丸四角形 49"/>
          <p:cNvSpPr/>
          <p:nvPr/>
        </p:nvSpPr>
        <p:spPr>
          <a:xfrm>
            <a:off x="6336306" y="1643251"/>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6332689" y="3598688"/>
            <a:ext cx="2263009" cy="1815882"/>
          </a:xfrm>
          <a:prstGeom prst="rect">
            <a:avLst/>
          </a:prstGeom>
          <a:noFill/>
        </p:spPr>
        <p:txBody>
          <a:bodyPr wrap="none" rtlCol="0">
            <a:spAutoFit/>
          </a:bodyPr>
          <a:lstStyle/>
          <a:p>
            <a:r>
              <a:rPr kumimoji="1" lang="en-US" altLang="ja-JP" sz="2800" dirty="0" err="1" smtClean="0"/>
              <a:t>σ</a:t>
            </a:r>
            <a:r>
              <a:rPr kumimoji="1" lang="en-US" altLang="ja-JP" sz="2800" dirty="0" smtClean="0"/>
              <a:t>= </a:t>
            </a:r>
            <a:r>
              <a:rPr kumimoji="1" lang="ja-JP" altLang="en-US" sz="2800" dirty="0" smtClean="0"/>
              <a:t>総和</a:t>
            </a:r>
            <a:r>
              <a:rPr kumimoji="1" lang="en-US" altLang="ja-JP" sz="2800" dirty="0" smtClean="0"/>
              <a:t>- </a:t>
            </a:r>
            <a:r>
              <a:rPr kumimoji="1" lang="ja-JP" altLang="en-US" sz="2800" dirty="0" smtClean="0"/>
              <a:t>閾値</a:t>
            </a:r>
            <a:endParaRPr kumimoji="1" lang="en-US" altLang="ja-JP" sz="2800" dirty="0" smtClean="0"/>
          </a:p>
          <a:p>
            <a:r>
              <a:rPr lang="en-US" altLang="ja-JP" sz="2800" dirty="0" smtClean="0"/>
              <a:t>  = </a:t>
            </a:r>
            <a:r>
              <a:rPr kumimoji="1" lang="en-US" altLang="ja-JP" sz="2800" dirty="0" smtClean="0"/>
              <a:t>22 – 18</a:t>
            </a:r>
          </a:p>
          <a:p>
            <a:r>
              <a:rPr lang="en-US" altLang="ja-JP" sz="2800" dirty="0"/>
              <a:t> </a:t>
            </a:r>
            <a:r>
              <a:rPr lang="en-US" altLang="ja-JP" sz="2800" dirty="0" smtClean="0"/>
              <a:t> = 4</a:t>
            </a:r>
          </a:p>
          <a:p>
            <a:r>
              <a:rPr lang="en-US" altLang="ja-JP" sz="2800" dirty="0" smtClean="0"/>
              <a:t>y = 1</a:t>
            </a:r>
            <a:endParaRPr kumimoji="1" lang="en-US" altLang="ja-JP" sz="2800" dirty="0"/>
          </a:p>
        </p:txBody>
      </p:sp>
    </p:spTree>
    <p:extLst>
      <p:ext uri="{BB962C8B-B14F-4D97-AF65-F5344CB8AC3E}">
        <p14:creationId xmlns:p14="http://schemas.microsoft.com/office/powerpoint/2010/main" val="23589325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28650" y="1690689"/>
            <a:ext cx="7886700" cy="4351338"/>
          </a:xfrm>
        </p:spPr>
        <p:txBody>
          <a:bodyPr/>
          <a:lstStyle/>
          <a:p>
            <a:r>
              <a:rPr lang="ja-JP" altLang="en-US" dirty="0">
                <a:solidFill>
                  <a:srgbClr val="FF0000"/>
                </a:solidFill>
              </a:rPr>
              <a:t>たい焼き</a:t>
            </a:r>
            <a:r>
              <a:rPr lang="en-US" altLang="ja-JP" dirty="0"/>
              <a:t>	</a:t>
            </a:r>
            <a:r>
              <a:rPr lang="en-US" altLang="ja-JP" dirty="0" smtClean="0"/>
              <a:t>310</a:t>
            </a:r>
            <a:r>
              <a:rPr lang="ja-JP" altLang="en-US" dirty="0" smtClean="0"/>
              <a:t>円　</a:t>
            </a:r>
            <a:r>
              <a:rPr lang="en-US" altLang="ja-JP" dirty="0"/>
              <a:t>1</a:t>
            </a:r>
            <a:r>
              <a:rPr lang="ja-JP" altLang="en-US" dirty="0" smtClean="0"/>
              <a:t>　</a:t>
            </a:r>
            <a:r>
              <a:rPr lang="en-US" altLang="ja-JP" dirty="0"/>
              <a:t>1</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0</a:t>
            </a:r>
            <a:r>
              <a:rPr lang="ja-JP" altLang="en-US" dirty="0" smtClean="0"/>
              <a:t>　</a:t>
            </a:r>
            <a:r>
              <a:rPr lang="en-US" altLang="ja-JP" dirty="0"/>
              <a:t>0</a:t>
            </a:r>
            <a:r>
              <a:rPr lang="ja-JP" altLang="en-US" dirty="0" smtClean="0"/>
              <a:t>　</a:t>
            </a:r>
            <a:endParaRPr lang="en-US" altLang="ja-JP" dirty="0"/>
          </a:p>
          <a:p>
            <a:r>
              <a:rPr lang="ja-JP" altLang="en-US" dirty="0" smtClean="0"/>
              <a:t>甘納豆</a:t>
            </a:r>
            <a:r>
              <a:rPr lang="en-US" altLang="ja-JP" dirty="0"/>
              <a:t>	220</a:t>
            </a:r>
            <a:r>
              <a:rPr lang="ja-JP" altLang="en-US" dirty="0" smtClean="0"/>
              <a:t>円　</a:t>
            </a:r>
            <a:r>
              <a:rPr lang="en-US" altLang="ja-JP" dirty="0"/>
              <a:t>1</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0</a:t>
            </a:r>
          </a:p>
          <a:p>
            <a:r>
              <a:rPr lang="ja-JP" altLang="en-US" dirty="0" smtClean="0"/>
              <a:t>お茶</a:t>
            </a:r>
            <a:r>
              <a:rPr lang="en-US" altLang="ja-JP" dirty="0"/>
              <a:t>	</a:t>
            </a:r>
            <a:r>
              <a:rPr lang="en-US" altLang="ja-JP" dirty="0" smtClean="0"/>
              <a:t> </a:t>
            </a:r>
            <a:r>
              <a:rPr lang="en-US" altLang="ja-JP" dirty="0"/>
              <a:t>70</a:t>
            </a:r>
            <a:r>
              <a:rPr lang="ja-JP" altLang="en-US" dirty="0" smtClean="0"/>
              <a:t>円　</a:t>
            </a:r>
            <a:r>
              <a:rPr lang="en-US" altLang="ja-JP" dirty="0" smtClean="0"/>
              <a:t> 1</a:t>
            </a:r>
            <a:r>
              <a:rPr lang="ja-JP" altLang="en-US" dirty="0" smtClean="0"/>
              <a:t>　</a:t>
            </a:r>
            <a:r>
              <a:rPr lang="en-US" altLang="ja-JP" dirty="0" smtClean="0"/>
              <a:t>0</a:t>
            </a:r>
            <a:r>
              <a:rPr lang="ja-JP" altLang="en-US" dirty="0" smtClean="0"/>
              <a:t>　</a:t>
            </a:r>
            <a:r>
              <a:rPr lang="en-US" altLang="ja-JP" dirty="0" smtClean="0"/>
              <a:t>1</a:t>
            </a:r>
            <a:r>
              <a:rPr lang="ja-JP" altLang="en-US" dirty="0" smtClean="0"/>
              <a:t>　</a:t>
            </a:r>
            <a:r>
              <a:rPr lang="en-US" altLang="ja-JP" dirty="0"/>
              <a:t>1</a:t>
            </a:r>
            <a:r>
              <a:rPr lang="ja-JP" altLang="en-US" dirty="0" smtClean="0"/>
              <a:t>　</a:t>
            </a:r>
            <a:r>
              <a:rPr lang="en-US" altLang="ja-JP" dirty="0" smtClean="0"/>
              <a:t>0</a:t>
            </a:r>
            <a:r>
              <a:rPr lang="ja-JP" altLang="en-US" dirty="0" smtClean="0"/>
              <a:t>　</a:t>
            </a:r>
            <a:r>
              <a:rPr lang="en-US" altLang="ja-JP" dirty="0" smtClean="0"/>
              <a:t>0</a:t>
            </a:r>
            <a:r>
              <a:rPr lang="ja-JP" altLang="en-US" dirty="0" smtClean="0"/>
              <a:t>　</a:t>
            </a:r>
            <a:r>
              <a:rPr lang="en-US" altLang="ja-JP" dirty="0" smtClean="0"/>
              <a:t>1</a:t>
            </a:r>
            <a:r>
              <a:rPr lang="ja-JP" altLang="en-US" dirty="0" smtClean="0"/>
              <a:t>　</a:t>
            </a:r>
            <a:r>
              <a:rPr lang="en-US" altLang="ja-JP" dirty="0" smtClean="0"/>
              <a:t>0</a:t>
            </a:r>
            <a:br>
              <a:rPr lang="en-US" altLang="ja-JP" dirty="0" smtClean="0"/>
            </a:br>
            <a:r>
              <a:rPr lang="en-US" altLang="ja-JP" dirty="0" smtClean="0"/>
              <a:t>          </a:t>
            </a:r>
            <a:r>
              <a:rPr lang="ja-JP" altLang="en-US" dirty="0" smtClean="0"/>
              <a:t>　　　　</a:t>
            </a:r>
            <a:r>
              <a:rPr lang="ja-JP" altLang="ja-JP" dirty="0"/>
              <a:t>　</a:t>
            </a:r>
            <a:r>
              <a:rPr lang="en-US" altLang="ja-JP" dirty="0" smtClean="0"/>
              <a:t> </a:t>
            </a:r>
            <a:r>
              <a:rPr lang="ja-JP" altLang="en-US" dirty="0" smtClean="0"/>
              <a:t>　　　　　</a:t>
            </a:r>
            <a:r>
              <a:rPr lang="en-US" altLang="ja-JP" dirty="0" smtClean="0"/>
              <a:t> </a:t>
            </a:r>
            <a:r>
              <a:rPr lang="ja-JP" altLang="en-US" dirty="0" smtClean="0"/>
              <a:t>　</a:t>
            </a:r>
            <a:endParaRPr lang="en-US" altLang="ja-JP" dirty="0"/>
          </a:p>
          <a:p>
            <a:endParaRPr kumimoji="1" lang="ja-JP" altLang="en-US" dirty="0"/>
          </a:p>
        </p:txBody>
      </p:sp>
      <p:sp>
        <p:nvSpPr>
          <p:cNvPr id="9" name="円/楕円 8"/>
          <p:cNvSpPr/>
          <p:nvPr/>
        </p:nvSpPr>
        <p:spPr>
          <a:xfrm>
            <a:off x="4408257" y="4366299"/>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p:nvPr/>
        </p:nvCxnSpPr>
        <p:spPr>
          <a:xfrm>
            <a:off x="1881545" y="3792252"/>
            <a:ext cx="681788" cy="166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endCxn id="9" idx="1"/>
          </p:cNvCxnSpPr>
          <p:nvPr/>
        </p:nvCxnSpPr>
        <p:spPr>
          <a:xfrm>
            <a:off x="2622430" y="3808894"/>
            <a:ext cx="1916656" cy="6823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9" idx="2"/>
          </p:cNvCxnSpPr>
          <p:nvPr/>
        </p:nvCxnSpPr>
        <p:spPr>
          <a:xfrm>
            <a:off x="2622430" y="4793009"/>
            <a:ext cx="1785827" cy="0"/>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2911201" y="4527374"/>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chemeClr val="tx1"/>
                </a:solidFill>
              </a:rPr>
              <a:t>12</a:t>
            </a:r>
            <a:endParaRPr kumimoji="1" lang="ja-JP" altLang="en-US" sz="2800" dirty="0">
              <a:solidFill>
                <a:schemeClr val="tx1"/>
              </a:solidFill>
            </a:endParaRPr>
          </a:p>
        </p:txBody>
      </p:sp>
      <p:cxnSp>
        <p:nvCxnSpPr>
          <p:cNvPr id="35" name="直線矢印コネクタ 34"/>
          <p:cNvCxnSpPr/>
          <p:nvPr/>
        </p:nvCxnSpPr>
        <p:spPr>
          <a:xfrm flipV="1">
            <a:off x="2561087" y="5094739"/>
            <a:ext cx="1916656" cy="654853"/>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5451239" y="4788354"/>
            <a:ext cx="593793" cy="1297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2" name="円/楕円 41"/>
          <p:cNvSpPr/>
          <p:nvPr/>
        </p:nvSpPr>
        <p:spPr>
          <a:xfrm>
            <a:off x="4921949" y="5552330"/>
            <a:ext cx="293617" cy="29555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4886583" y="6187855"/>
            <a:ext cx="364349" cy="27239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5304125" y="5392824"/>
            <a:ext cx="1193506" cy="523220"/>
          </a:xfrm>
          <a:prstGeom prst="rect">
            <a:avLst/>
          </a:prstGeom>
          <a:noFill/>
        </p:spPr>
        <p:txBody>
          <a:bodyPr wrap="none" rtlCol="0">
            <a:spAutoFit/>
          </a:bodyPr>
          <a:lstStyle/>
          <a:p>
            <a:r>
              <a:rPr kumimoji="1" lang="ja-JP" altLang="en-US" sz="2800" dirty="0" smtClean="0"/>
              <a:t>閾値 </a:t>
            </a:r>
            <a:r>
              <a:rPr lang="en-US" altLang="ja-JP" sz="2800" dirty="0" err="1" smtClean="0"/>
              <a:t>θ</a:t>
            </a:r>
            <a:endParaRPr kumimoji="1" lang="ja-JP" altLang="en-US" sz="2800" dirty="0"/>
          </a:p>
        </p:txBody>
      </p:sp>
      <p:sp>
        <p:nvSpPr>
          <p:cNvPr id="45" name="テキスト ボックス 44"/>
          <p:cNvSpPr txBox="1"/>
          <p:nvPr/>
        </p:nvSpPr>
        <p:spPr>
          <a:xfrm>
            <a:off x="5368768" y="6007613"/>
            <a:ext cx="1980029" cy="523220"/>
          </a:xfrm>
          <a:prstGeom prst="rect">
            <a:avLst/>
          </a:prstGeom>
          <a:noFill/>
        </p:spPr>
        <p:txBody>
          <a:bodyPr wrap="none" rtlCol="0">
            <a:spAutoFit/>
          </a:bodyPr>
          <a:lstStyle/>
          <a:p>
            <a:r>
              <a:rPr kumimoji="1" lang="ja-JP" altLang="en-US" sz="2800" dirty="0" smtClean="0"/>
              <a:t>結合荷重</a:t>
            </a:r>
            <a:r>
              <a:rPr lang="ja-JP" altLang="en-US" sz="2800" dirty="0" smtClean="0"/>
              <a:t> </a:t>
            </a:r>
            <a:r>
              <a:rPr lang="en-US" altLang="ja-JP" sz="2800" dirty="0" smtClean="0"/>
              <a:t>w</a:t>
            </a:r>
            <a:endParaRPr kumimoji="1" lang="en-US" altLang="ja-JP" sz="2800" dirty="0" smtClean="0"/>
          </a:p>
        </p:txBody>
      </p:sp>
      <p:sp>
        <p:nvSpPr>
          <p:cNvPr id="47" name="テキスト ボックス 46"/>
          <p:cNvSpPr txBox="1"/>
          <p:nvPr/>
        </p:nvSpPr>
        <p:spPr>
          <a:xfrm>
            <a:off x="290518" y="3547914"/>
            <a:ext cx="1620957" cy="523220"/>
          </a:xfrm>
          <a:prstGeom prst="rect">
            <a:avLst/>
          </a:prstGeom>
          <a:noFill/>
        </p:spPr>
        <p:txBody>
          <a:bodyPr wrap="none" rtlCol="0">
            <a:spAutoFit/>
          </a:bodyPr>
          <a:lstStyle/>
          <a:p>
            <a:r>
              <a:rPr kumimoji="1" lang="ja-JP" altLang="en-US" sz="2800" dirty="0" smtClean="0">
                <a:solidFill>
                  <a:srgbClr val="FF0000"/>
                </a:solidFill>
              </a:rPr>
              <a:t>たい焼き</a:t>
            </a:r>
            <a:endParaRPr kumimoji="1" lang="ja-JP" altLang="en-US" sz="2800" dirty="0">
              <a:solidFill>
                <a:srgbClr val="FF0000"/>
              </a:solidFill>
            </a:endParaRPr>
          </a:p>
        </p:txBody>
      </p:sp>
      <p:cxnSp>
        <p:nvCxnSpPr>
          <p:cNvPr id="30" name="直線矢印コネクタ 29"/>
          <p:cNvCxnSpPr/>
          <p:nvPr/>
        </p:nvCxnSpPr>
        <p:spPr>
          <a:xfrm>
            <a:off x="1881545" y="4771712"/>
            <a:ext cx="681788" cy="16642"/>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05976" y="4527374"/>
            <a:ext cx="1261884" cy="523220"/>
          </a:xfrm>
          <a:prstGeom prst="rect">
            <a:avLst/>
          </a:prstGeom>
          <a:noFill/>
        </p:spPr>
        <p:txBody>
          <a:bodyPr wrap="none" rtlCol="0">
            <a:spAutoFit/>
          </a:bodyPr>
          <a:lstStyle/>
          <a:p>
            <a:r>
              <a:rPr kumimoji="1" lang="ja-JP" altLang="en-US" sz="2800" dirty="0" smtClean="0">
                <a:solidFill>
                  <a:srgbClr val="000000"/>
                </a:solidFill>
              </a:rPr>
              <a:t>甘納豆</a:t>
            </a:r>
            <a:endParaRPr kumimoji="1" lang="ja-JP" altLang="en-US" sz="2800" dirty="0">
              <a:solidFill>
                <a:srgbClr val="000000"/>
              </a:solidFill>
            </a:endParaRPr>
          </a:p>
        </p:txBody>
      </p:sp>
      <p:cxnSp>
        <p:nvCxnSpPr>
          <p:cNvPr id="32" name="直線矢印コネクタ 31"/>
          <p:cNvCxnSpPr/>
          <p:nvPr/>
        </p:nvCxnSpPr>
        <p:spPr>
          <a:xfrm>
            <a:off x="1820202" y="5749591"/>
            <a:ext cx="681788" cy="16642"/>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628650" y="5505253"/>
            <a:ext cx="902811" cy="523220"/>
          </a:xfrm>
          <a:prstGeom prst="rect">
            <a:avLst/>
          </a:prstGeom>
          <a:noFill/>
        </p:spPr>
        <p:txBody>
          <a:bodyPr wrap="none" rtlCol="0">
            <a:spAutoFit/>
          </a:bodyPr>
          <a:lstStyle/>
          <a:p>
            <a:r>
              <a:rPr kumimoji="1" lang="ja-JP" altLang="en-US" sz="2800" dirty="0" smtClean="0">
                <a:solidFill>
                  <a:srgbClr val="000000"/>
                </a:solidFill>
              </a:rPr>
              <a:t>お茶</a:t>
            </a:r>
            <a:endParaRPr kumimoji="1" lang="ja-JP" altLang="en-US" sz="2800" dirty="0">
              <a:solidFill>
                <a:srgbClr val="000000"/>
              </a:solidFill>
            </a:endParaRPr>
          </a:p>
        </p:txBody>
      </p:sp>
      <p:sp>
        <p:nvSpPr>
          <p:cNvPr id="34" name="テキスト ボックス 33"/>
          <p:cNvSpPr txBox="1"/>
          <p:nvPr/>
        </p:nvSpPr>
        <p:spPr>
          <a:xfrm>
            <a:off x="4626850" y="4531399"/>
            <a:ext cx="548648" cy="523220"/>
          </a:xfrm>
          <a:prstGeom prst="rect">
            <a:avLst/>
          </a:prstGeom>
          <a:noFill/>
        </p:spPr>
        <p:txBody>
          <a:bodyPr wrap="none" rtlCol="0">
            <a:spAutoFit/>
          </a:bodyPr>
          <a:lstStyle/>
          <a:p>
            <a:r>
              <a:rPr kumimoji="1" lang="en-US" altLang="ja-JP" sz="2800" dirty="0" smtClean="0">
                <a:solidFill>
                  <a:srgbClr val="FF0000"/>
                </a:solidFill>
              </a:rPr>
              <a:t>18</a:t>
            </a:r>
            <a:endParaRPr kumimoji="1" lang="ja-JP" altLang="en-US" sz="2800" dirty="0">
              <a:solidFill>
                <a:srgbClr val="FF0000"/>
              </a:solidFill>
            </a:endParaRPr>
          </a:p>
        </p:txBody>
      </p:sp>
      <p:sp>
        <p:nvSpPr>
          <p:cNvPr id="48" name="正方形/長方形 47"/>
          <p:cNvSpPr/>
          <p:nvPr/>
        </p:nvSpPr>
        <p:spPr>
          <a:xfrm>
            <a:off x="2968269" y="3722162"/>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solidFill>
                  <a:schemeClr val="tx1"/>
                </a:solidFill>
              </a:rPr>
              <a:t>8</a:t>
            </a:r>
            <a:endParaRPr kumimoji="1" lang="ja-JP" altLang="en-US" sz="2800" dirty="0">
              <a:solidFill>
                <a:schemeClr val="tx1"/>
              </a:solidFill>
            </a:endParaRPr>
          </a:p>
        </p:txBody>
      </p:sp>
      <p:sp>
        <p:nvSpPr>
          <p:cNvPr id="49" name="正方形/長方形 48"/>
          <p:cNvSpPr/>
          <p:nvPr/>
        </p:nvSpPr>
        <p:spPr>
          <a:xfrm>
            <a:off x="3001596" y="5230500"/>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000000"/>
                </a:solidFill>
              </a:rPr>
              <a:t>10</a:t>
            </a:r>
            <a:endParaRPr kumimoji="1" lang="ja-JP" altLang="en-US" sz="2800" dirty="0">
              <a:solidFill>
                <a:srgbClr val="000000"/>
              </a:solidFill>
            </a:endParaRPr>
          </a:p>
        </p:txBody>
      </p:sp>
      <p:sp>
        <p:nvSpPr>
          <p:cNvPr id="26" name="テキスト ボックス 25"/>
          <p:cNvSpPr txBox="1"/>
          <p:nvPr/>
        </p:nvSpPr>
        <p:spPr>
          <a:xfrm>
            <a:off x="5558142" y="4244770"/>
            <a:ext cx="351378" cy="523220"/>
          </a:xfrm>
          <a:prstGeom prst="rect">
            <a:avLst/>
          </a:prstGeom>
          <a:noFill/>
        </p:spPr>
        <p:txBody>
          <a:bodyPr wrap="none" rtlCol="0">
            <a:spAutoFit/>
          </a:bodyPr>
          <a:lstStyle/>
          <a:p>
            <a:r>
              <a:rPr kumimoji="1" lang="en-US" altLang="ja-JP" sz="2800" dirty="0" smtClean="0"/>
              <a:t>y</a:t>
            </a:r>
            <a:endParaRPr kumimoji="1" lang="ja-JP" altLang="en-US" sz="2800" dirty="0"/>
          </a:p>
        </p:txBody>
      </p:sp>
      <p:sp>
        <p:nvSpPr>
          <p:cNvPr id="27" name="テキスト ボックス 26"/>
          <p:cNvSpPr txBox="1"/>
          <p:nvPr/>
        </p:nvSpPr>
        <p:spPr>
          <a:xfrm>
            <a:off x="1911475" y="3226544"/>
            <a:ext cx="522173" cy="523220"/>
          </a:xfrm>
          <a:prstGeom prst="rect">
            <a:avLst/>
          </a:prstGeom>
          <a:noFill/>
        </p:spPr>
        <p:txBody>
          <a:bodyPr wrap="none" rtlCol="0">
            <a:spAutoFit/>
          </a:bodyPr>
          <a:lstStyle/>
          <a:p>
            <a:r>
              <a:rPr kumimoji="1" lang="en-US" altLang="ja-JP" sz="2800" dirty="0" smtClean="0"/>
              <a:t>x1</a:t>
            </a:r>
            <a:endParaRPr kumimoji="1" lang="ja-JP" altLang="en-US" sz="2800" dirty="0"/>
          </a:p>
        </p:txBody>
      </p:sp>
      <p:sp>
        <p:nvSpPr>
          <p:cNvPr id="36" name="テキスト ボックス 35"/>
          <p:cNvSpPr txBox="1"/>
          <p:nvPr/>
        </p:nvSpPr>
        <p:spPr>
          <a:xfrm>
            <a:off x="1911475" y="4229669"/>
            <a:ext cx="522173" cy="523220"/>
          </a:xfrm>
          <a:prstGeom prst="rect">
            <a:avLst/>
          </a:prstGeom>
          <a:noFill/>
        </p:spPr>
        <p:txBody>
          <a:bodyPr wrap="none" rtlCol="0">
            <a:spAutoFit/>
          </a:bodyPr>
          <a:lstStyle/>
          <a:p>
            <a:r>
              <a:rPr kumimoji="1" lang="en-US" altLang="ja-JP" sz="2800" dirty="0" smtClean="0"/>
              <a:t>x2</a:t>
            </a:r>
            <a:endParaRPr kumimoji="1" lang="ja-JP" altLang="en-US" sz="2800" dirty="0"/>
          </a:p>
        </p:txBody>
      </p:sp>
      <p:sp>
        <p:nvSpPr>
          <p:cNvPr id="37" name="テキスト ボックス 36"/>
          <p:cNvSpPr txBox="1"/>
          <p:nvPr/>
        </p:nvSpPr>
        <p:spPr>
          <a:xfrm>
            <a:off x="1911475" y="5213688"/>
            <a:ext cx="522173" cy="523220"/>
          </a:xfrm>
          <a:prstGeom prst="rect">
            <a:avLst/>
          </a:prstGeom>
          <a:noFill/>
        </p:spPr>
        <p:txBody>
          <a:bodyPr wrap="none" rtlCol="0">
            <a:spAutoFit/>
          </a:bodyPr>
          <a:lstStyle/>
          <a:p>
            <a:r>
              <a:rPr kumimoji="1" lang="en-US" altLang="ja-JP" sz="2800" dirty="0" smtClean="0"/>
              <a:t>x3</a:t>
            </a:r>
            <a:endParaRPr kumimoji="1" lang="ja-JP" altLang="en-US" sz="2800" dirty="0"/>
          </a:p>
        </p:txBody>
      </p:sp>
      <p:sp>
        <p:nvSpPr>
          <p:cNvPr id="7" name="タイトル 6"/>
          <p:cNvSpPr>
            <a:spLocks noGrp="1"/>
          </p:cNvSpPr>
          <p:nvPr>
            <p:ph type="title"/>
          </p:nvPr>
        </p:nvSpPr>
        <p:spPr/>
        <p:txBody>
          <a:bodyPr/>
          <a:lstStyle/>
          <a:p>
            <a:r>
              <a:rPr kumimoji="1" lang="ja-JP" altLang="en-US" dirty="0" smtClean="0"/>
              <a:t>解く</a:t>
            </a:r>
            <a:endParaRPr kumimoji="1" lang="ja-JP" altLang="en-US" dirty="0"/>
          </a:p>
        </p:txBody>
      </p:sp>
      <p:sp>
        <p:nvSpPr>
          <p:cNvPr id="8" name="角丸四角形 7"/>
          <p:cNvSpPr/>
          <p:nvPr/>
        </p:nvSpPr>
        <p:spPr>
          <a:xfrm>
            <a:off x="3696209" y="1651908"/>
            <a:ext cx="382863" cy="1607479"/>
          </a:xfrm>
          <a:prstGeom prst="roundRect">
            <a:avLst/>
          </a:prstGeom>
          <a:no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角丸四角形 39"/>
          <p:cNvSpPr/>
          <p:nvPr/>
        </p:nvSpPr>
        <p:spPr>
          <a:xfrm>
            <a:off x="4730517" y="1652946"/>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角丸四角形 40"/>
          <p:cNvSpPr/>
          <p:nvPr/>
        </p:nvSpPr>
        <p:spPr>
          <a:xfrm>
            <a:off x="5265780" y="1651908"/>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 name="角丸四角形 45"/>
          <p:cNvSpPr/>
          <p:nvPr/>
        </p:nvSpPr>
        <p:spPr>
          <a:xfrm>
            <a:off x="5801043" y="1651908"/>
            <a:ext cx="382863" cy="1607479"/>
          </a:xfrm>
          <a:prstGeom prst="roundRect">
            <a:avLst/>
          </a:prstGeom>
          <a:solidFill>
            <a:srgbClr val="FF0000">
              <a:alpha val="10000"/>
            </a:srgbClr>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 name="角丸四角形 49"/>
          <p:cNvSpPr/>
          <p:nvPr/>
        </p:nvSpPr>
        <p:spPr>
          <a:xfrm>
            <a:off x="6336306" y="1643251"/>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6332689" y="3598688"/>
            <a:ext cx="2263009" cy="1815882"/>
          </a:xfrm>
          <a:prstGeom prst="rect">
            <a:avLst/>
          </a:prstGeom>
          <a:noFill/>
        </p:spPr>
        <p:txBody>
          <a:bodyPr wrap="none" rtlCol="0">
            <a:spAutoFit/>
          </a:bodyPr>
          <a:lstStyle/>
          <a:p>
            <a:r>
              <a:rPr kumimoji="1" lang="en-US" altLang="ja-JP" sz="2800" dirty="0" err="1" smtClean="0"/>
              <a:t>σ</a:t>
            </a:r>
            <a:r>
              <a:rPr kumimoji="1" lang="en-US" altLang="ja-JP" sz="2800" dirty="0" smtClean="0"/>
              <a:t>= </a:t>
            </a:r>
            <a:r>
              <a:rPr kumimoji="1" lang="ja-JP" altLang="en-US" sz="2800" dirty="0" smtClean="0"/>
              <a:t>総和</a:t>
            </a:r>
            <a:r>
              <a:rPr kumimoji="1" lang="en-US" altLang="ja-JP" sz="2800" dirty="0" smtClean="0"/>
              <a:t>- </a:t>
            </a:r>
            <a:r>
              <a:rPr kumimoji="1" lang="ja-JP" altLang="en-US" sz="2800" dirty="0" smtClean="0"/>
              <a:t>閾値</a:t>
            </a:r>
            <a:endParaRPr kumimoji="1" lang="en-US" altLang="ja-JP" sz="2800" dirty="0" smtClean="0"/>
          </a:p>
          <a:p>
            <a:r>
              <a:rPr lang="en-US" altLang="ja-JP" sz="2800" dirty="0" smtClean="0"/>
              <a:t>  = </a:t>
            </a:r>
            <a:r>
              <a:rPr kumimoji="1" lang="en-US" altLang="ja-JP" sz="2800" dirty="0" smtClean="0"/>
              <a:t> 8 - 18</a:t>
            </a:r>
          </a:p>
          <a:p>
            <a:r>
              <a:rPr lang="en-US" altLang="ja-JP" sz="2800" dirty="0"/>
              <a:t> </a:t>
            </a:r>
            <a:r>
              <a:rPr lang="en-US" altLang="ja-JP" sz="2800" dirty="0" smtClean="0"/>
              <a:t> = -10</a:t>
            </a:r>
          </a:p>
          <a:p>
            <a:r>
              <a:rPr lang="en-US" altLang="ja-JP" sz="2800" dirty="0" smtClean="0"/>
              <a:t>y = 0</a:t>
            </a:r>
            <a:endParaRPr kumimoji="1" lang="en-US" altLang="ja-JP" sz="2800" dirty="0"/>
          </a:p>
        </p:txBody>
      </p:sp>
    </p:spTree>
    <p:extLst>
      <p:ext uri="{BB962C8B-B14F-4D97-AF65-F5344CB8AC3E}">
        <p14:creationId xmlns:p14="http://schemas.microsoft.com/office/powerpoint/2010/main" val="31803651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28650" y="1690689"/>
            <a:ext cx="7886700" cy="4351338"/>
          </a:xfrm>
        </p:spPr>
        <p:txBody>
          <a:bodyPr/>
          <a:lstStyle/>
          <a:p>
            <a:r>
              <a:rPr lang="ja-JP" altLang="en-US" dirty="0">
                <a:solidFill>
                  <a:srgbClr val="FF0000"/>
                </a:solidFill>
              </a:rPr>
              <a:t>たい焼き</a:t>
            </a:r>
            <a:r>
              <a:rPr lang="en-US" altLang="ja-JP" dirty="0"/>
              <a:t>	</a:t>
            </a:r>
            <a:r>
              <a:rPr lang="en-US" altLang="ja-JP" dirty="0" smtClean="0"/>
              <a:t>310</a:t>
            </a:r>
            <a:r>
              <a:rPr lang="ja-JP" altLang="en-US" dirty="0" smtClean="0"/>
              <a:t>円　</a:t>
            </a:r>
            <a:r>
              <a:rPr lang="en-US" altLang="ja-JP" dirty="0"/>
              <a:t>1</a:t>
            </a:r>
            <a:r>
              <a:rPr lang="ja-JP" altLang="en-US" dirty="0" smtClean="0"/>
              <a:t>　</a:t>
            </a:r>
            <a:r>
              <a:rPr lang="en-US" altLang="ja-JP" dirty="0"/>
              <a:t>1</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0</a:t>
            </a:r>
            <a:r>
              <a:rPr lang="ja-JP" altLang="en-US" dirty="0" smtClean="0"/>
              <a:t>　</a:t>
            </a:r>
            <a:r>
              <a:rPr lang="en-US" altLang="ja-JP" dirty="0"/>
              <a:t>0</a:t>
            </a:r>
            <a:r>
              <a:rPr lang="ja-JP" altLang="en-US" dirty="0" smtClean="0"/>
              <a:t>　</a:t>
            </a:r>
            <a:endParaRPr lang="en-US" altLang="ja-JP" dirty="0"/>
          </a:p>
          <a:p>
            <a:r>
              <a:rPr lang="ja-JP" altLang="en-US" dirty="0" smtClean="0">
                <a:solidFill>
                  <a:srgbClr val="000000"/>
                </a:solidFill>
              </a:rPr>
              <a:t>甘納豆</a:t>
            </a:r>
            <a:r>
              <a:rPr lang="en-US" altLang="ja-JP" dirty="0"/>
              <a:t>	220</a:t>
            </a:r>
            <a:r>
              <a:rPr lang="ja-JP" altLang="en-US" dirty="0" smtClean="0"/>
              <a:t>円　</a:t>
            </a:r>
            <a:r>
              <a:rPr lang="en-US" altLang="ja-JP" dirty="0"/>
              <a:t>1</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0</a:t>
            </a:r>
          </a:p>
          <a:p>
            <a:r>
              <a:rPr lang="ja-JP" altLang="en-US" dirty="0" smtClean="0">
                <a:solidFill>
                  <a:srgbClr val="000000"/>
                </a:solidFill>
              </a:rPr>
              <a:t>お茶</a:t>
            </a:r>
            <a:r>
              <a:rPr lang="en-US" altLang="ja-JP" dirty="0"/>
              <a:t>	</a:t>
            </a:r>
            <a:r>
              <a:rPr lang="en-US" altLang="ja-JP" dirty="0" smtClean="0"/>
              <a:t> </a:t>
            </a:r>
            <a:r>
              <a:rPr lang="en-US" altLang="ja-JP" dirty="0"/>
              <a:t>70</a:t>
            </a:r>
            <a:r>
              <a:rPr lang="ja-JP" altLang="en-US" dirty="0" smtClean="0"/>
              <a:t>円　</a:t>
            </a:r>
            <a:r>
              <a:rPr lang="en-US" altLang="ja-JP" dirty="0" smtClean="0"/>
              <a:t> 1</a:t>
            </a:r>
            <a:r>
              <a:rPr lang="ja-JP" altLang="en-US" dirty="0" smtClean="0"/>
              <a:t>　</a:t>
            </a:r>
            <a:r>
              <a:rPr lang="en-US" altLang="ja-JP" dirty="0" smtClean="0"/>
              <a:t>0</a:t>
            </a:r>
            <a:r>
              <a:rPr lang="ja-JP" altLang="en-US" dirty="0" smtClean="0"/>
              <a:t>　</a:t>
            </a:r>
            <a:r>
              <a:rPr lang="en-US" altLang="ja-JP" dirty="0" smtClean="0"/>
              <a:t>1</a:t>
            </a:r>
            <a:r>
              <a:rPr lang="ja-JP" altLang="en-US" dirty="0" smtClean="0"/>
              <a:t>　</a:t>
            </a:r>
            <a:r>
              <a:rPr lang="en-US" altLang="ja-JP" dirty="0"/>
              <a:t>1</a:t>
            </a:r>
            <a:r>
              <a:rPr lang="ja-JP" altLang="en-US" dirty="0" smtClean="0"/>
              <a:t>　</a:t>
            </a:r>
            <a:r>
              <a:rPr lang="en-US" altLang="ja-JP" dirty="0" smtClean="0"/>
              <a:t>0</a:t>
            </a:r>
            <a:r>
              <a:rPr lang="ja-JP" altLang="en-US" dirty="0" smtClean="0"/>
              <a:t>　</a:t>
            </a:r>
            <a:r>
              <a:rPr lang="en-US" altLang="ja-JP" dirty="0" smtClean="0"/>
              <a:t>0</a:t>
            </a:r>
            <a:r>
              <a:rPr lang="ja-JP" altLang="en-US" dirty="0" smtClean="0"/>
              <a:t>　</a:t>
            </a:r>
            <a:r>
              <a:rPr lang="en-US" altLang="ja-JP" dirty="0" smtClean="0"/>
              <a:t>1</a:t>
            </a:r>
            <a:r>
              <a:rPr lang="ja-JP" altLang="en-US" dirty="0" smtClean="0"/>
              <a:t>　</a:t>
            </a:r>
            <a:r>
              <a:rPr lang="en-US" altLang="ja-JP" dirty="0" smtClean="0"/>
              <a:t>0</a:t>
            </a:r>
            <a:br>
              <a:rPr lang="en-US" altLang="ja-JP" dirty="0" smtClean="0"/>
            </a:br>
            <a:r>
              <a:rPr lang="en-US" altLang="ja-JP" dirty="0" smtClean="0"/>
              <a:t>          </a:t>
            </a:r>
            <a:r>
              <a:rPr lang="ja-JP" altLang="en-US" dirty="0" smtClean="0"/>
              <a:t>　　　　</a:t>
            </a:r>
            <a:r>
              <a:rPr lang="ja-JP" altLang="ja-JP" dirty="0"/>
              <a:t>　</a:t>
            </a:r>
            <a:r>
              <a:rPr lang="en-US" altLang="ja-JP" dirty="0" smtClean="0"/>
              <a:t> </a:t>
            </a:r>
            <a:r>
              <a:rPr lang="ja-JP" altLang="en-US" dirty="0" smtClean="0"/>
              <a:t>　　　　　</a:t>
            </a:r>
            <a:r>
              <a:rPr lang="en-US" altLang="ja-JP" dirty="0" smtClean="0"/>
              <a:t> </a:t>
            </a:r>
            <a:r>
              <a:rPr lang="ja-JP" altLang="en-US" dirty="0" smtClean="0"/>
              <a:t>　</a:t>
            </a:r>
            <a:endParaRPr lang="en-US" altLang="ja-JP" dirty="0"/>
          </a:p>
          <a:p>
            <a:endParaRPr kumimoji="1" lang="ja-JP" altLang="en-US" dirty="0"/>
          </a:p>
        </p:txBody>
      </p:sp>
      <p:sp>
        <p:nvSpPr>
          <p:cNvPr id="9" name="円/楕円 8"/>
          <p:cNvSpPr/>
          <p:nvPr/>
        </p:nvSpPr>
        <p:spPr>
          <a:xfrm>
            <a:off x="4408257" y="4366299"/>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p:nvPr/>
        </p:nvCxnSpPr>
        <p:spPr>
          <a:xfrm>
            <a:off x="1881545" y="3792252"/>
            <a:ext cx="681788" cy="166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endCxn id="9" idx="1"/>
          </p:cNvCxnSpPr>
          <p:nvPr/>
        </p:nvCxnSpPr>
        <p:spPr>
          <a:xfrm>
            <a:off x="2622430" y="3808894"/>
            <a:ext cx="1916656" cy="6823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9" idx="2"/>
          </p:cNvCxnSpPr>
          <p:nvPr/>
        </p:nvCxnSpPr>
        <p:spPr>
          <a:xfrm>
            <a:off x="2622430" y="4793009"/>
            <a:ext cx="1785827" cy="0"/>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2911201" y="4527374"/>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chemeClr val="tx1"/>
                </a:solidFill>
              </a:rPr>
              <a:t>12</a:t>
            </a:r>
            <a:endParaRPr kumimoji="1" lang="ja-JP" altLang="en-US" sz="2800" dirty="0">
              <a:solidFill>
                <a:schemeClr val="tx1"/>
              </a:solidFill>
            </a:endParaRPr>
          </a:p>
        </p:txBody>
      </p:sp>
      <p:cxnSp>
        <p:nvCxnSpPr>
          <p:cNvPr id="35" name="直線矢印コネクタ 34"/>
          <p:cNvCxnSpPr/>
          <p:nvPr/>
        </p:nvCxnSpPr>
        <p:spPr>
          <a:xfrm flipV="1">
            <a:off x="2561087" y="5094739"/>
            <a:ext cx="1916656" cy="654853"/>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5451239" y="4788354"/>
            <a:ext cx="593793" cy="1297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2" name="円/楕円 41"/>
          <p:cNvSpPr/>
          <p:nvPr/>
        </p:nvSpPr>
        <p:spPr>
          <a:xfrm>
            <a:off x="4921949" y="5552330"/>
            <a:ext cx="293617" cy="29555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4886583" y="6187855"/>
            <a:ext cx="364349" cy="27239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5304125" y="5392824"/>
            <a:ext cx="1193506" cy="523220"/>
          </a:xfrm>
          <a:prstGeom prst="rect">
            <a:avLst/>
          </a:prstGeom>
          <a:noFill/>
        </p:spPr>
        <p:txBody>
          <a:bodyPr wrap="none" rtlCol="0">
            <a:spAutoFit/>
          </a:bodyPr>
          <a:lstStyle/>
          <a:p>
            <a:r>
              <a:rPr kumimoji="1" lang="ja-JP" altLang="en-US" sz="2800" dirty="0" smtClean="0"/>
              <a:t>閾値 </a:t>
            </a:r>
            <a:r>
              <a:rPr lang="en-US" altLang="ja-JP" sz="2800" dirty="0" err="1" smtClean="0"/>
              <a:t>θ</a:t>
            </a:r>
            <a:endParaRPr kumimoji="1" lang="ja-JP" altLang="en-US" sz="2800" dirty="0"/>
          </a:p>
        </p:txBody>
      </p:sp>
      <p:sp>
        <p:nvSpPr>
          <p:cNvPr id="45" name="テキスト ボックス 44"/>
          <p:cNvSpPr txBox="1"/>
          <p:nvPr/>
        </p:nvSpPr>
        <p:spPr>
          <a:xfrm>
            <a:off x="5368768" y="6007613"/>
            <a:ext cx="1980029" cy="523220"/>
          </a:xfrm>
          <a:prstGeom prst="rect">
            <a:avLst/>
          </a:prstGeom>
          <a:noFill/>
        </p:spPr>
        <p:txBody>
          <a:bodyPr wrap="none" rtlCol="0">
            <a:spAutoFit/>
          </a:bodyPr>
          <a:lstStyle/>
          <a:p>
            <a:r>
              <a:rPr kumimoji="1" lang="ja-JP" altLang="en-US" sz="2800" dirty="0" smtClean="0"/>
              <a:t>結合荷重</a:t>
            </a:r>
            <a:r>
              <a:rPr lang="ja-JP" altLang="en-US" sz="2800" dirty="0" smtClean="0"/>
              <a:t> </a:t>
            </a:r>
            <a:r>
              <a:rPr lang="en-US" altLang="ja-JP" sz="2800" dirty="0" smtClean="0"/>
              <a:t>w</a:t>
            </a:r>
            <a:endParaRPr kumimoji="1" lang="en-US" altLang="ja-JP" sz="2800" dirty="0" smtClean="0"/>
          </a:p>
        </p:txBody>
      </p:sp>
      <p:sp>
        <p:nvSpPr>
          <p:cNvPr id="47" name="テキスト ボックス 46"/>
          <p:cNvSpPr txBox="1"/>
          <p:nvPr/>
        </p:nvSpPr>
        <p:spPr>
          <a:xfrm>
            <a:off x="290518" y="3547914"/>
            <a:ext cx="1620957" cy="523220"/>
          </a:xfrm>
          <a:prstGeom prst="rect">
            <a:avLst/>
          </a:prstGeom>
          <a:noFill/>
        </p:spPr>
        <p:txBody>
          <a:bodyPr wrap="none" rtlCol="0">
            <a:spAutoFit/>
          </a:bodyPr>
          <a:lstStyle/>
          <a:p>
            <a:r>
              <a:rPr kumimoji="1" lang="ja-JP" altLang="en-US" sz="2800" dirty="0" smtClean="0">
                <a:solidFill>
                  <a:srgbClr val="FF0000"/>
                </a:solidFill>
              </a:rPr>
              <a:t>たい焼き</a:t>
            </a:r>
            <a:endParaRPr kumimoji="1" lang="ja-JP" altLang="en-US" sz="2800" dirty="0">
              <a:solidFill>
                <a:srgbClr val="FF0000"/>
              </a:solidFill>
            </a:endParaRPr>
          </a:p>
        </p:txBody>
      </p:sp>
      <p:cxnSp>
        <p:nvCxnSpPr>
          <p:cNvPr id="30" name="直線矢印コネクタ 29"/>
          <p:cNvCxnSpPr/>
          <p:nvPr/>
        </p:nvCxnSpPr>
        <p:spPr>
          <a:xfrm>
            <a:off x="1881545" y="4771712"/>
            <a:ext cx="681788" cy="16642"/>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05976" y="4527374"/>
            <a:ext cx="1261884" cy="523220"/>
          </a:xfrm>
          <a:prstGeom prst="rect">
            <a:avLst/>
          </a:prstGeom>
          <a:noFill/>
        </p:spPr>
        <p:txBody>
          <a:bodyPr wrap="none" rtlCol="0">
            <a:spAutoFit/>
          </a:bodyPr>
          <a:lstStyle/>
          <a:p>
            <a:r>
              <a:rPr kumimoji="1" lang="ja-JP" altLang="en-US" sz="2800" dirty="0" smtClean="0">
                <a:solidFill>
                  <a:srgbClr val="000000"/>
                </a:solidFill>
              </a:rPr>
              <a:t>甘納豆</a:t>
            </a:r>
            <a:endParaRPr kumimoji="1" lang="ja-JP" altLang="en-US" sz="2800" dirty="0">
              <a:solidFill>
                <a:srgbClr val="000000"/>
              </a:solidFill>
            </a:endParaRPr>
          </a:p>
        </p:txBody>
      </p:sp>
      <p:cxnSp>
        <p:nvCxnSpPr>
          <p:cNvPr id="32" name="直線矢印コネクタ 31"/>
          <p:cNvCxnSpPr/>
          <p:nvPr/>
        </p:nvCxnSpPr>
        <p:spPr>
          <a:xfrm>
            <a:off x="1820202" y="5749591"/>
            <a:ext cx="681788" cy="16642"/>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628650" y="5505253"/>
            <a:ext cx="902811" cy="523220"/>
          </a:xfrm>
          <a:prstGeom prst="rect">
            <a:avLst/>
          </a:prstGeom>
          <a:noFill/>
        </p:spPr>
        <p:txBody>
          <a:bodyPr wrap="none" rtlCol="0">
            <a:spAutoFit/>
          </a:bodyPr>
          <a:lstStyle/>
          <a:p>
            <a:r>
              <a:rPr kumimoji="1" lang="ja-JP" altLang="en-US" sz="2800" dirty="0" smtClean="0">
                <a:solidFill>
                  <a:srgbClr val="000000"/>
                </a:solidFill>
              </a:rPr>
              <a:t>お茶</a:t>
            </a:r>
            <a:endParaRPr kumimoji="1" lang="ja-JP" altLang="en-US" sz="2800" dirty="0">
              <a:solidFill>
                <a:srgbClr val="000000"/>
              </a:solidFill>
            </a:endParaRPr>
          </a:p>
        </p:txBody>
      </p:sp>
      <p:sp>
        <p:nvSpPr>
          <p:cNvPr id="34" name="テキスト ボックス 33"/>
          <p:cNvSpPr txBox="1"/>
          <p:nvPr/>
        </p:nvSpPr>
        <p:spPr>
          <a:xfrm>
            <a:off x="4626850" y="4531399"/>
            <a:ext cx="548648" cy="523220"/>
          </a:xfrm>
          <a:prstGeom prst="rect">
            <a:avLst/>
          </a:prstGeom>
          <a:noFill/>
        </p:spPr>
        <p:txBody>
          <a:bodyPr wrap="none" rtlCol="0">
            <a:spAutoFit/>
          </a:bodyPr>
          <a:lstStyle/>
          <a:p>
            <a:r>
              <a:rPr kumimoji="1" lang="en-US" altLang="ja-JP" sz="2800" dirty="0" smtClean="0">
                <a:solidFill>
                  <a:srgbClr val="FF0000"/>
                </a:solidFill>
              </a:rPr>
              <a:t>18</a:t>
            </a:r>
            <a:endParaRPr kumimoji="1" lang="ja-JP" altLang="en-US" sz="2800" dirty="0">
              <a:solidFill>
                <a:srgbClr val="FF0000"/>
              </a:solidFill>
            </a:endParaRPr>
          </a:p>
        </p:txBody>
      </p:sp>
      <p:sp>
        <p:nvSpPr>
          <p:cNvPr id="48" name="正方形/長方形 47"/>
          <p:cNvSpPr/>
          <p:nvPr/>
        </p:nvSpPr>
        <p:spPr>
          <a:xfrm>
            <a:off x="2968269" y="3722162"/>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solidFill>
                  <a:schemeClr val="tx1"/>
                </a:solidFill>
              </a:rPr>
              <a:t>8</a:t>
            </a:r>
            <a:endParaRPr kumimoji="1" lang="ja-JP" altLang="en-US" sz="2800" dirty="0">
              <a:solidFill>
                <a:schemeClr val="tx1"/>
              </a:solidFill>
            </a:endParaRPr>
          </a:p>
        </p:txBody>
      </p:sp>
      <p:sp>
        <p:nvSpPr>
          <p:cNvPr id="49" name="正方形/長方形 48"/>
          <p:cNvSpPr/>
          <p:nvPr/>
        </p:nvSpPr>
        <p:spPr>
          <a:xfrm>
            <a:off x="3001596" y="5230500"/>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000000"/>
                </a:solidFill>
              </a:rPr>
              <a:t>10</a:t>
            </a:r>
            <a:endParaRPr kumimoji="1" lang="ja-JP" altLang="en-US" sz="2800" dirty="0">
              <a:solidFill>
                <a:srgbClr val="000000"/>
              </a:solidFill>
            </a:endParaRPr>
          </a:p>
        </p:txBody>
      </p:sp>
      <p:sp>
        <p:nvSpPr>
          <p:cNvPr id="7" name="タイトル 6"/>
          <p:cNvSpPr>
            <a:spLocks noGrp="1"/>
          </p:cNvSpPr>
          <p:nvPr>
            <p:ph type="title"/>
          </p:nvPr>
        </p:nvSpPr>
        <p:spPr/>
        <p:txBody>
          <a:bodyPr/>
          <a:lstStyle/>
          <a:p>
            <a:r>
              <a:rPr lang="ja-JP" altLang="en-US" dirty="0" smtClean="0"/>
              <a:t>反省</a:t>
            </a:r>
            <a:endParaRPr kumimoji="1" lang="ja-JP" altLang="en-US" dirty="0"/>
          </a:p>
        </p:txBody>
      </p:sp>
      <p:sp>
        <p:nvSpPr>
          <p:cNvPr id="8" name="角丸四角形 7"/>
          <p:cNvSpPr/>
          <p:nvPr/>
        </p:nvSpPr>
        <p:spPr>
          <a:xfrm>
            <a:off x="3696209" y="1651908"/>
            <a:ext cx="382863" cy="1607479"/>
          </a:xfrm>
          <a:prstGeom prst="roundRect">
            <a:avLst/>
          </a:prstGeom>
          <a:no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角丸四角形 39"/>
          <p:cNvSpPr/>
          <p:nvPr/>
        </p:nvSpPr>
        <p:spPr>
          <a:xfrm>
            <a:off x="4730517" y="1652946"/>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角丸四角形 40"/>
          <p:cNvSpPr/>
          <p:nvPr/>
        </p:nvSpPr>
        <p:spPr>
          <a:xfrm>
            <a:off x="5265780" y="1651908"/>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 name="角丸四角形 45"/>
          <p:cNvSpPr/>
          <p:nvPr/>
        </p:nvSpPr>
        <p:spPr>
          <a:xfrm>
            <a:off x="5801043" y="1651908"/>
            <a:ext cx="382863" cy="1607479"/>
          </a:xfrm>
          <a:prstGeom prst="roundRect">
            <a:avLst/>
          </a:prstGeom>
          <a:solidFill>
            <a:srgbClr val="FF0000">
              <a:alpha val="10000"/>
            </a:srgbClr>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 name="角丸四角形 49"/>
          <p:cNvSpPr/>
          <p:nvPr/>
        </p:nvSpPr>
        <p:spPr>
          <a:xfrm>
            <a:off x="6336306" y="1643251"/>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6332689" y="3598688"/>
            <a:ext cx="2263009" cy="1815882"/>
          </a:xfrm>
          <a:prstGeom prst="rect">
            <a:avLst/>
          </a:prstGeom>
          <a:noFill/>
        </p:spPr>
        <p:txBody>
          <a:bodyPr wrap="none" rtlCol="0">
            <a:spAutoFit/>
          </a:bodyPr>
          <a:lstStyle/>
          <a:p>
            <a:r>
              <a:rPr kumimoji="1" lang="en-US" altLang="ja-JP" sz="2800" dirty="0" err="1" smtClean="0"/>
              <a:t>σ</a:t>
            </a:r>
            <a:r>
              <a:rPr kumimoji="1" lang="en-US" altLang="ja-JP" sz="2800" dirty="0" smtClean="0"/>
              <a:t>= </a:t>
            </a:r>
            <a:r>
              <a:rPr kumimoji="1" lang="ja-JP" altLang="en-US" sz="2800" dirty="0" smtClean="0"/>
              <a:t>総和</a:t>
            </a:r>
            <a:r>
              <a:rPr kumimoji="1" lang="en-US" altLang="ja-JP" sz="2800" dirty="0" smtClean="0"/>
              <a:t>- </a:t>
            </a:r>
            <a:r>
              <a:rPr kumimoji="1" lang="ja-JP" altLang="en-US" sz="2800" dirty="0" smtClean="0"/>
              <a:t>閾値</a:t>
            </a:r>
            <a:endParaRPr kumimoji="1" lang="en-US" altLang="ja-JP" sz="2800" dirty="0" smtClean="0"/>
          </a:p>
          <a:p>
            <a:r>
              <a:rPr lang="en-US" altLang="ja-JP" sz="2800" dirty="0" smtClean="0"/>
              <a:t>  = </a:t>
            </a:r>
            <a:r>
              <a:rPr kumimoji="1" lang="en-US" altLang="ja-JP" sz="2800" dirty="0" smtClean="0"/>
              <a:t> 8 - 18</a:t>
            </a:r>
          </a:p>
          <a:p>
            <a:r>
              <a:rPr lang="en-US" altLang="ja-JP" sz="2800" dirty="0"/>
              <a:t> </a:t>
            </a:r>
            <a:r>
              <a:rPr lang="en-US" altLang="ja-JP" sz="2800" dirty="0" smtClean="0"/>
              <a:t> = -10</a:t>
            </a:r>
          </a:p>
          <a:p>
            <a:r>
              <a:rPr lang="en-US" altLang="ja-JP" sz="2800" dirty="0" smtClean="0"/>
              <a:t>y = 0</a:t>
            </a:r>
            <a:endParaRPr kumimoji="1" lang="en-US" altLang="ja-JP" sz="2800" dirty="0"/>
          </a:p>
        </p:txBody>
      </p:sp>
      <p:sp>
        <p:nvSpPr>
          <p:cNvPr id="38" name="テキスト ボックス 37"/>
          <p:cNvSpPr txBox="1"/>
          <p:nvPr/>
        </p:nvSpPr>
        <p:spPr>
          <a:xfrm>
            <a:off x="4359866" y="273475"/>
            <a:ext cx="3845903" cy="2677656"/>
          </a:xfrm>
          <a:prstGeom prst="rect">
            <a:avLst/>
          </a:prstGeom>
          <a:solidFill>
            <a:schemeClr val="accent4">
              <a:lumMod val="40000"/>
              <a:lumOff val="60000"/>
            </a:schemeClr>
          </a:solidFill>
        </p:spPr>
        <p:txBody>
          <a:bodyPr wrap="none" rtlCol="0">
            <a:spAutoFit/>
          </a:bodyPr>
          <a:lstStyle/>
          <a:p>
            <a:r>
              <a:rPr lang="ja-JP" altLang="en-US" sz="2800" dirty="0" smtClean="0"/>
              <a:t>判断を間違えた</a:t>
            </a:r>
            <a:endParaRPr lang="en-US" altLang="ja-JP" sz="2800" dirty="0" smtClean="0"/>
          </a:p>
          <a:p>
            <a:r>
              <a:rPr lang="ja-JP" altLang="en-US" sz="2800" dirty="0" smtClean="0"/>
              <a:t>（間違えて</a:t>
            </a:r>
            <a:r>
              <a:rPr lang="en-US" altLang="ja-JP" sz="2800" dirty="0" smtClean="0"/>
              <a:t>NG</a:t>
            </a:r>
            <a:r>
              <a:rPr lang="ja-JP" altLang="en-US" sz="2800" dirty="0" smtClean="0"/>
              <a:t>とした）</a:t>
            </a:r>
            <a:endParaRPr lang="en-US" altLang="ja-JP" sz="2800" dirty="0" smtClean="0"/>
          </a:p>
          <a:p>
            <a:endParaRPr kumimoji="1" lang="en-US" altLang="ja-JP" sz="2800" dirty="0"/>
          </a:p>
          <a:p>
            <a:r>
              <a:rPr lang="ja-JP" altLang="en-US" sz="2800" dirty="0" smtClean="0"/>
              <a:t>理由</a:t>
            </a:r>
            <a:endParaRPr lang="en-US" altLang="ja-JP" sz="2800" dirty="0" smtClean="0"/>
          </a:p>
          <a:p>
            <a:pPr marL="514350" indent="-514350">
              <a:buAutoNum type="arabicPeriod"/>
            </a:pPr>
            <a:r>
              <a:rPr kumimoji="1" lang="ja-JP" altLang="en-US" sz="2800" dirty="0" smtClean="0"/>
              <a:t>結合荷重が小さい</a:t>
            </a:r>
            <a:endParaRPr kumimoji="1" lang="en-US" altLang="ja-JP" sz="2800" dirty="0" smtClean="0"/>
          </a:p>
          <a:p>
            <a:pPr marL="514350" indent="-514350">
              <a:buAutoNum type="arabicPeriod"/>
            </a:pPr>
            <a:r>
              <a:rPr lang="ja-JP" altLang="en-US" sz="2800" dirty="0" smtClean="0"/>
              <a:t>閾値が大きい</a:t>
            </a:r>
            <a:endParaRPr kumimoji="1" lang="ja-JP" altLang="en-US" sz="2800" dirty="0"/>
          </a:p>
        </p:txBody>
      </p:sp>
      <p:sp>
        <p:nvSpPr>
          <p:cNvPr id="52" name="テキスト ボックス 51"/>
          <p:cNvSpPr txBox="1"/>
          <p:nvPr/>
        </p:nvSpPr>
        <p:spPr>
          <a:xfrm>
            <a:off x="3585331" y="3866727"/>
            <a:ext cx="366657" cy="523220"/>
          </a:xfrm>
          <a:prstGeom prst="rect">
            <a:avLst/>
          </a:prstGeom>
          <a:solidFill>
            <a:srgbClr val="FFFF00"/>
          </a:solidFill>
        </p:spPr>
        <p:txBody>
          <a:bodyPr wrap="none" rtlCol="0">
            <a:spAutoFit/>
          </a:bodyPr>
          <a:lstStyle/>
          <a:p>
            <a:r>
              <a:rPr kumimoji="1" lang="en-US" altLang="ja-JP" sz="2800" dirty="0" smtClean="0"/>
              <a:t>9</a:t>
            </a:r>
            <a:endParaRPr kumimoji="1" lang="ja-JP" altLang="en-US" sz="2800" dirty="0"/>
          </a:p>
        </p:txBody>
      </p:sp>
      <p:sp>
        <p:nvSpPr>
          <p:cNvPr id="53" name="テキスト ボックス 52"/>
          <p:cNvSpPr txBox="1"/>
          <p:nvPr/>
        </p:nvSpPr>
        <p:spPr>
          <a:xfrm>
            <a:off x="5083738" y="4783478"/>
            <a:ext cx="548648" cy="523220"/>
          </a:xfrm>
          <a:prstGeom prst="rect">
            <a:avLst/>
          </a:prstGeom>
          <a:solidFill>
            <a:srgbClr val="FFFF00"/>
          </a:solidFill>
        </p:spPr>
        <p:txBody>
          <a:bodyPr wrap="none" rtlCol="0">
            <a:spAutoFit/>
          </a:bodyPr>
          <a:lstStyle/>
          <a:p>
            <a:r>
              <a:rPr kumimoji="1" lang="en-US" altLang="ja-JP" sz="2800" dirty="0" smtClean="0"/>
              <a:t>17</a:t>
            </a:r>
            <a:endParaRPr kumimoji="1" lang="ja-JP" altLang="en-US" sz="2800" dirty="0"/>
          </a:p>
        </p:txBody>
      </p:sp>
    </p:spTree>
    <p:extLst>
      <p:ext uri="{BB962C8B-B14F-4D97-AF65-F5344CB8AC3E}">
        <p14:creationId xmlns:p14="http://schemas.microsoft.com/office/powerpoint/2010/main" val="4094437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52" grpId="0" animBg="1"/>
      <p:bldP spid="5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自己紹介</a:t>
            </a:r>
            <a:endParaRPr kumimoji="1" lang="ja-JP" altLang="en-US" dirty="0"/>
          </a:p>
        </p:txBody>
      </p:sp>
      <p:sp>
        <p:nvSpPr>
          <p:cNvPr id="3" name="コンテンツ プレースホルダー 2"/>
          <p:cNvSpPr>
            <a:spLocks noGrp="1"/>
          </p:cNvSpPr>
          <p:nvPr>
            <p:ph idx="1"/>
          </p:nvPr>
        </p:nvSpPr>
        <p:spPr>
          <a:xfrm>
            <a:off x="628650" y="1825624"/>
            <a:ext cx="7886700" cy="4868473"/>
          </a:xfrm>
        </p:spPr>
        <p:txBody>
          <a:bodyPr>
            <a:normAutofit/>
          </a:bodyPr>
          <a:lstStyle/>
          <a:p>
            <a:r>
              <a:rPr kumimoji="1" lang="ja-JP" altLang="en-US" dirty="0" smtClean="0"/>
              <a:t>略歴</a:t>
            </a:r>
            <a:endParaRPr kumimoji="1" lang="en-US" altLang="ja-JP" dirty="0" smtClean="0"/>
          </a:p>
          <a:p>
            <a:pPr lvl="1"/>
            <a:r>
              <a:rPr kumimoji="1" lang="ja-JP" altLang="en-US" dirty="0" smtClean="0"/>
              <a:t>三重大学 工学部電気電子工学科</a:t>
            </a:r>
            <a:endParaRPr kumimoji="1" lang="en-US" altLang="ja-JP" dirty="0" smtClean="0"/>
          </a:p>
          <a:p>
            <a:pPr lvl="1"/>
            <a:r>
              <a:rPr lang="ja-JP" altLang="en-US" dirty="0" smtClean="0"/>
              <a:t>同大学院</a:t>
            </a:r>
            <a:r>
              <a:rPr lang="en-US" altLang="ja-JP" dirty="0" smtClean="0"/>
              <a:t> </a:t>
            </a:r>
            <a:r>
              <a:rPr lang="ja-JP" altLang="en-US" dirty="0" smtClean="0"/>
              <a:t> 修士課程，博士課程</a:t>
            </a:r>
            <a:endParaRPr lang="en-US" altLang="ja-JP" dirty="0" smtClean="0"/>
          </a:p>
          <a:p>
            <a:pPr lvl="1"/>
            <a:r>
              <a:rPr kumimoji="1" lang="ja-JP" altLang="en-US" dirty="0" smtClean="0"/>
              <a:t>東京工業大学 社会理工学研究科 特別研究員</a:t>
            </a:r>
            <a:endParaRPr kumimoji="1" lang="en-US" altLang="ja-JP" dirty="0" smtClean="0"/>
          </a:p>
          <a:p>
            <a:pPr lvl="1"/>
            <a:r>
              <a:rPr lang="ja-JP" altLang="en-US" dirty="0" smtClean="0"/>
              <a:t>愛媛女子短期大学 助教</a:t>
            </a:r>
            <a:endParaRPr lang="en-US" altLang="ja-JP" dirty="0" smtClean="0"/>
          </a:p>
          <a:p>
            <a:pPr lvl="1"/>
            <a:r>
              <a:rPr kumimoji="1" lang="ja-JP" altLang="en-US" dirty="0" smtClean="0"/>
              <a:t>東海大学 総合情報センター 講師</a:t>
            </a:r>
            <a:endParaRPr kumimoji="1" lang="en-US" altLang="ja-JP" dirty="0" smtClean="0"/>
          </a:p>
          <a:p>
            <a:pPr lvl="1"/>
            <a:r>
              <a:rPr lang="ja-JP" altLang="en-US" dirty="0" smtClean="0"/>
              <a:t>情報通信学部 通信ネットワーク工学科 准教授</a:t>
            </a:r>
            <a:endParaRPr lang="en-US" altLang="ja-JP" dirty="0" smtClean="0"/>
          </a:p>
          <a:p>
            <a:pPr lvl="1"/>
            <a:endParaRPr lang="ja-JP" altLang="en-US" dirty="0" smtClean="0"/>
          </a:p>
          <a:p>
            <a:r>
              <a:rPr lang="ja-JP" altLang="en-US" dirty="0" smtClean="0"/>
              <a:t>研究分野</a:t>
            </a:r>
            <a:endParaRPr lang="en-US" altLang="ja-JP" dirty="0" smtClean="0"/>
          </a:p>
          <a:p>
            <a:pPr lvl="1"/>
            <a:r>
              <a:rPr lang="ja-JP" altLang="en-US" dirty="0" smtClean="0"/>
              <a:t>機械学習，大腸菌，データマイニング，教育工学</a:t>
            </a:r>
            <a:endParaRPr lang="en-US" altLang="ja-JP" dirty="0" smtClean="0"/>
          </a:p>
        </p:txBody>
      </p:sp>
    </p:spTree>
    <p:extLst>
      <p:ext uri="{BB962C8B-B14F-4D97-AF65-F5344CB8AC3E}">
        <p14:creationId xmlns:p14="http://schemas.microsoft.com/office/powerpoint/2010/main" val="14310810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28650" y="1690689"/>
            <a:ext cx="7886700" cy="4351338"/>
          </a:xfrm>
        </p:spPr>
        <p:txBody>
          <a:bodyPr/>
          <a:lstStyle/>
          <a:p>
            <a:r>
              <a:rPr lang="ja-JP" altLang="en-US" dirty="0">
                <a:solidFill>
                  <a:srgbClr val="000000"/>
                </a:solidFill>
              </a:rPr>
              <a:t>たい焼き</a:t>
            </a:r>
            <a:r>
              <a:rPr lang="en-US" altLang="ja-JP" dirty="0"/>
              <a:t>	</a:t>
            </a:r>
            <a:r>
              <a:rPr lang="en-US" altLang="ja-JP" dirty="0" smtClean="0"/>
              <a:t>310</a:t>
            </a:r>
            <a:r>
              <a:rPr lang="ja-JP" altLang="en-US" dirty="0" smtClean="0"/>
              <a:t>円　</a:t>
            </a:r>
            <a:r>
              <a:rPr lang="en-US" altLang="ja-JP" dirty="0"/>
              <a:t>1</a:t>
            </a:r>
            <a:r>
              <a:rPr lang="ja-JP" altLang="en-US" dirty="0" smtClean="0"/>
              <a:t>　</a:t>
            </a:r>
            <a:r>
              <a:rPr lang="en-US" altLang="ja-JP" dirty="0"/>
              <a:t>1</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0</a:t>
            </a:r>
            <a:r>
              <a:rPr lang="ja-JP" altLang="en-US" dirty="0" smtClean="0"/>
              <a:t>　</a:t>
            </a:r>
            <a:r>
              <a:rPr lang="en-US" altLang="ja-JP" dirty="0"/>
              <a:t>0</a:t>
            </a:r>
            <a:r>
              <a:rPr lang="ja-JP" altLang="en-US" dirty="0" smtClean="0"/>
              <a:t>　</a:t>
            </a:r>
            <a:endParaRPr lang="en-US" altLang="ja-JP" dirty="0"/>
          </a:p>
          <a:p>
            <a:r>
              <a:rPr lang="ja-JP" altLang="en-US" dirty="0" smtClean="0"/>
              <a:t>甘納豆</a:t>
            </a:r>
            <a:r>
              <a:rPr lang="en-US" altLang="ja-JP" dirty="0"/>
              <a:t>	220</a:t>
            </a:r>
            <a:r>
              <a:rPr lang="ja-JP" altLang="en-US" dirty="0" smtClean="0"/>
              <a:t>円　</a:t>
            </a:r>
            <a:r>
              <a:rPr lang="en-US" altLang="ja-JP" dirty="0"/>
              <a:t>1</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0</a:t>
            </a:r>
          </a:p>
          <a:p>
            <a:r>
              <a:rPr lang="ja-JP" altLang="en-US" dirty="0" smtClean="0"/>
              <a:t>お茶</a:t>
            </a:r>
            <a:r>
              <a:rPr lang="en-US" altLang="ja-JP" dirty="0"/>
              <a:t>	</a:t>
            </a:r>
            <a:r>
              <a:rPr lang="en-US" altLang="ja-JP" dirty="0" smtClean="0"/>
              <a:t> </a:t>
            </a:r>
            <a:r>
              <a:rPr lang="en-US" altLang="ja-JP" dirty="0"/>
              <a:t>70</a:t>
            </a:r>
            <a:r>
              <a:rPr lang="ja-JP" altLang="en-US" dirty="0" smtClean="0"/>
              <a:t>円　</a:t>
            </a:r>
            <a:r>
              <a:rPr lang="en-US" altLang="ja-JP" dirty="0" smtClean="0"/>
              <a:t> 1</a:t>
            </a:r>
            <a:r>
              <a:rPr lang="ja-JP" altLang="en-US" dirty="0" smtClean="0"/>
              <a:t>　</a:t>
            </a:r>
            <a:r>
              <a:rPr lang="en-US" altLang="ja-JP" dirty="0" smtClean="0"/>
              <a:t>0</a:t>
            </a:r>
            <a:r>
              <a:rPr lang="ja-JP" altLang="en-US" dirty="0" smtClean="0"/>
              <a:t>　</a:t>
            </a:r>
            <a:r>
              <a:rPr lang="en-US" altLang="ja-JP" dirty="0" smtClean="0"/>
              <a:t>1</a:t>
            </a:r>
            <a:r>
              <a:rPr lang="ja-JP" altLang="en-US" dirty="0" smtClean="0"/>
              <a:t>　</a:t>
            </a:r>
            <a:r>
              <a:rPr lang="en-US" altLang="ja-JP" dirty="0"/>
              <a:t>1</a:t>
            </a:r>
            <a:r>
              <a:rPr lang="ja-JP" altLang="en-US" dirty="0" smtClean="0"/>
              <a:t>　</a:t>
            </a:r>
            <a:r>
              <a:rPr lang="en-US" altLang="ja-JP" dirty="0" smtClean="0"/>
              <a:t>0</a:t>
            </a:r>
            <a:r>
              <a:rPr lang="ja-JP" altLang="en-US" dirty="0" smtClean="0"/>
              <a:t>　</a:t>
            </a:r>
            <a:r>
              <a:rPr lang="en-US" altLang="ja-JP" dirty="0" smtClean="0"/>
              <a:t>0</a:t>
            </a:r>
            <a:r>
              <a:rPr lang="ja-JP" altLang="en-US" dirty="0" smtClean="0"/>
              <a:t>　</a:t>
            </a:r>
            <a:r>
              <a:rPr lang="en-US" altLang="ja-JP" dirty="0" smtClean="0"/>
              <a:t>1</a:t>
            </a:r>
            <a:r>
              <a:rPr lang="ja-JP" altLang="en-US" dirty="0" smtClean="0"/>
              <a:t>　</a:t>
            </a:r>
            <a:r>
              <a:rPr lang="en-US" altLang="ja-JP" dirty="0" smtClean="0"/>
              <a:t>0</a:t>
            </a:r>
            <a:br>
              <a:rPr lang="en-US" altLang="ja-JP" dirty="0" smtClean="0"/>
            </a:br>
            <a:r>
              <a:rPr lang="en-US" altLang="ja-JP" dirty="0" smtClean="0"/>
              <a:t>          </a:t>
            </a:r>
            <a:r>
              <a:rPr lang="ja-JP" altLang="en-US" dirty="0" smtClean="0"/>
              <a:t>　　　　</a:t>
            </a:r>
            <a:r>
              <a:rPr lang="ja-JP" altLang="ja-JP" dirty="0"/>
              <a:t>　</a:t>
            </a:r>
            <a:r>
              <a:rPr lang="en-US" altLang="ja-JP" dirty="0" smtClean="0"/>
              <a:t> </a:t>
            </a:r>
            <a:r>
              <a:rPr lang="ja-JP" altLang="en-US" dirty="0" smtClean="0"/>
              <a:t>　　　　　</a:t>
            </a:r>
            <a:r>
              <a:rPr lang="en-US" altLang="ja-JP" dirty="0" smtClean="0"/>
              <a:t> </a:t>
            </a:r>
            <a:r>
              <a:rPr lang="ja-JP" altLang="en-US" dirty="0" smtClean="0"/>
              <a:t>　</a:t>
            </a:r>
            <a:endParaRPr lang="en-US" altLang="ja-JP" dirty="0"/>
          </a:p>
          <a:p>
            <a:endParaRPr kumimoji="1" lang="ja-JP" altLang="en-US" dirty="0"/>
          </a:p>
        </p:txBody>
      </p:sp>
      <p:sp>
        <p:nvSpPr>
          <p:cNvPr id="9" name="円/楕円 8"/>
          <p:cNvSpPr/>
          <p:nvPr/>
        </p:nvSpPr>
        <p:spPr>
          <a:xfrm>
            <a:off x="4408257" y="4366299"/>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p:nvPr/>
        </p:nvCxnSpPr>
        <p:spPr>
          <a:xfrm>
            <a:off x="1881545" y="3792252"/>
            <a:ext cx="681788" cy="16642"/>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endCxn id="9" idx="1"/>
          </p:cNvCxnSpPr>
          <p:nvPr/>
        </p:nvCxnSpPr>
        <p:spPr>
          <a:xfrm>
            <a:off x="2622430" y="3808894"/>
            <a:ext cx="1916656" cy="682385"/>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9" idx="2"/>
          </p:cNvCxnSpPr>
          <p:nvPr/>
        </p:nvCxnSpPr>
        <p:spPr>
          <a:xfrm>
            <a:off x="2622430" y="4793009"/>
            <a:ext cx="1785827" cy="0"/>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2911201" y="4527374"/>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chemeClr val="tx1"/>
                </a:solidFill>
              </a:rPr>
              <a:t>12</a:t>
            </a:r>
            <a:endParaRPr kumimoji="1" lang="ja-JP" altLang="en-US" sz="2800" dirty="0">
              <a:solidFill>
                <a:schemeClr val="tx1"/>
              </a:solidFill>
            </a:endParaRPr>
          </a:p>
        </p:txBody>
      </p:sp>
      <p:cxnSp>
        <p:nvCxnSpPr>
          <p:cNvPr id="35" name="直線矢印コネクタ 34"/>
          <p:cNvCxnSpPr/>
          <p:nvPr/>
        </p:nvCxnSpPr>
        <p:spPr>
          <a:xfrm flipV="1">
            <a:off x="2561087" y="5094739"/>
            <a:ext cx="1916656" cy="654853"/>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5451239" y="4788354"/>
            <a:ext cx="593793" cy="1297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2" name="円/楕円 41"/>
          <p:cNvSpPr/>
          <p:nvPr/>
        </p:nvSpPr>
        <p:spPr>
          <a:xfrm>
            <a:off x="4921949" y="5552330"/>
            <a:ext cx="293617" cy="29555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4886583" y="6187855"/>
            <a:ext cx="364349" cy="27239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5304125" y="5392824"/>
            <a:ext cx="1193506" cy="523220"/>
          </a:xfrm>
          <a:prstGeom prst="rect">
            <a:avLst/>
          </a:prstGeom>
          <a:noFill/>
        </p:spPr>
        <p:txBody>
          <a:bodyPr wrap="none" rtlCol="0">
            <a:spAutoFit/>
          </a:bodyPr>
          <a:lstStyle/>
          <a:p>
            <a:r>
              <a:rPr kumimoji="1" lang="ja-JP" altLang="en-US" sz="2800" dirty="0" smtClean="0"/>
              <a:t>閾値 </a:t>
            </a:r>
            <a:r>
              <a:rPr lang="en-US" altLang="ja-JP" sz="2800" dirty="0" err="1" smtClean="0"/>
              <a:t>θ</a:t>
            </a:r>
            <a:endParaRPr kumimoji="1" lang="ja-JP" altLang="en-US" sz="2800" dirty="0"/>
          </a:p>
        </p:txBody>
      </p:sp>
      <p:sp>
        <p:nvSpPr>
          <p:cNvPr id="45" name="テキスト ボックス 44"/>
          <p:cNvSpPr txBox="1"/>
          <p:nvPr/>
        </p:nvSpPr>
        <p:spPr>
          <a:xfrm>
            <a:off x="5368768" y="6007613"/>
            <a:ext cx="1980029" cy="523220"/>
          </a:xfrm>
          <a:prstGeom prst="rect">
            <a:avLst/>
          </a:prstGeom>
          <a:noFill/>
        </p:spPr>
        <p:txBody>
          <a:bodyPr wrap="none" rtlCol="0">
            <a:spAutoFit/>
          </a:bodyPr>
          <a:lstStyle/>
          <a:p>
            <a:r>
              <a:rPr kumimoji="1" lang="ja-JP" altLang="en-US" sz="2800" dirty="0" smtClean="0"/>
              <a:t>結合荷重</a:t>
            </a:r>
            <a:r>
              <a:rPr lang="ja-JP" altLang="en-US" sz="2800" dirty="0" smtClean="0"/>
              <a:t> </a:t>
            </a:r>
            <a:r>
              <a:rPr lang="en-US" altLang="ja-JP" sz="2800" dirty="0" smtClean="0"/>
              <a:t>w</a:t>
            </a:r>
            <a:endParaRPr kumimoji="1" lang="en-US" altLang="ja-JP" sz="2800" dirty="0" smtClean="0"/>
          </a:p>
        </p:txBody>
      </p:sp>
      <p:sp>
        <p:nvSpPr>
          <p:cNvPr id="47" name="テキスト ボックス 46"/>
          <p:cNvSpPr txBox="1"/>
          <p:nvPr/>
        </p:nvSpPr>
        <p:spPr>
          <a:xfrm>
            <a:off x="290518" y="3547914"/>
            <a:ext cx="1620957" cy="523220"/>
          </a:xfrm>
          <a:prstGeom prst="rect">
            <a:avLst/>
          </a:prstGeom>
          <a:noFill/>
        </p:spPr>
        <p:txBody>
          <a:bodyPr wrap="none" rtlCol="0">
            <a:spAutoFit/>
          </a:bodyPr>
          <a:lstStyle/>
          <a:p>
            <a:r>
              <a:rPr kumimoji="1" lang="ja-JP" altLang="en-US" sz="2800" dirty="0" smtClean="0">
                <a:solidFill>
                  <a:srgbClr val="000000"/>
                </a:solidFill>
              </a:rPr>
              <a:t>たい焼き</a:t>
            </a:r>
            <a:endParaRPr kumimoji="1" lang="ja-JP" altLang="en-US" sz="2800" dirty="0">
              <a:solidFill>
                <a:srgbClr val="000000"/>
              </a:solidFill>
            </a:endParaRPr>
          </a:p>
        </p:txBody>
      </p:sp>
      <p:cxnSp>
        <p:nvCxnSpPr>
          <p:cNvPr id="30" name="直線矢印コネクタ 29"/>
          <p:cNvCxnSpPr/>
          <p:nvPr/>
        </p:nvCxnSpPr>
        <p:spPr>
          <a:xfrm>
            <a:off x="1881545" y="4771712"/>
            <a:ext cx="681788" cy="16642"/>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05976" y="4527374"/>
            <a:ext cx="1261884" cy="523220"/>
          </a:xfrm>
          <a:prstGeom prst="rect">
            <a:avLst/>
          </a:prstGeom>
          <a:noFill/>
        </p:spPr>
        <p:txBody>
          <a:bodyPr wrap="none" rtlCol="0">
            <a:spAutoFit/>
          </a:bodyPr>
          <a:lstStyle/>
          <a:p>
            <a:r>
              <a:rPr kumimoji="1" lang="ja-JP" altLang="en-US" sz="2800" dirty="0" smtClean="0">
                <a:solidFill>
                  <a:srgbClr val="000000"/>
                </a:solidFill>
              </a:rPr>
              <a:t>甘納豆</a:t>
            </a:r>
            <a:endParaRPr kumimoji="1" lang="ja-JP" altLang="en-US" sz="2800" dirty="0">
              <a:solidFill>
                <a:srgbClr val="000000"/>
              </a:solidFill>
            </a:endParaRPr>
          </a:p>
        </p:txBody>
      </p:sp>
      <p:cxnSp>
        <p:nvCxnSpPr>
          <p:cNvPr id="32" name="直線矢印コネクタ 31"/>
          <p:cNvCxnSpPr/>
          <p:nvPr/>
        </p:nvCxnSpPr>
        <p:spPr>
          <a:xfrm>
            <a:off x="1820202" y="5749591"/>
            <a:ext cx="681788" cy="16642"/>
          </a:xfrm>
          <a:prstGeom prst="straightConnector1">
            <a:avLst/>
          </a:prstGeom>
          <a:ln w="57150">
            <a:solidFill>
              <a:srgbClr val="4472C4"/>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628650" y="5505253"/>
            <a:ext cx="902811" cy="523220"/>
          </a:xfrm>
          <a:prstGeom prst="rect">
            <a:avLst/>
          </a:prstGeom>
          <a:noFill/>
        </p:spPr>
        <p:txBody>
          <a:bodyPr wrap="none" rtlCol="0">
            <a:spAutoFit/>
          </a:bodyPr>
          <a:lstStyle/>
          <a:p>
            <a:r>
              <a:rPr kumimoji="1" lang="ja-JP" altLang="en-US" sz="2800" dirty="0" smtClean="0">
                <a:solidFill>
                  <a:srgbClr val="000000"/>
                </a:solidFill>
              </a:rPr>
              <a:t>お茶</a:t>
            </a:r>
            <a:endParaRPr kumimoji="1" lang="ja-JP" altLang="en-US" sz="2800" dirty="0">
              <a:solidFill>
                <a:srgbClr val="000000"/>
              </a:solidFill>
            </a:endParaRPr>
          </a:p>
        </p:txBody>
      </p:sp>
      <p:sp>
        <p:nvSpPr>
          <p:cNvPr id="34" name="テキスト ボックス 33"/>
          <p:cNvSpPr txBox="1"/>
          <p:nvPr/>
        </p:nvSpPr>
        <p:spPr>
          <a:xfrm>
            <a:off x="4626850" y="4531399"/>
            <a:ext cx="548648" cy="523220"/>
          </a:xfrm>
          <a:prstGeom prst="rect">
            <a:avLst/>
          </a:prstGeom>
          <a:noFill/>
        </p:spPr>
        <p:txBody>
          <a:bodyPr wrap="none" rtlCol="0">
            <a:spAutoFit/>
          </a:bodyPr>
          <a:lstStyle/>
          <a:p>
            <a:r>
              <a:rPr kumimoji="1" lang="en-US" altLang="ja-JP" sz="2800" dirty="0" smtClean="0">
                <a:solidFill>
                  <a:srgbClr val="000000"/>
                </a:solidFill>
              </a:rPr>
              <a:t>17</a:t>
            </a:r>
            <a:endParaRPr kumimoji="1" lang="ja-JP" altLang="en-US" sz="2800" dirty="0">
              <a:solidFill>
                <a:srgbClr val="000000"/>
              </a:solidFill>
            </a:endParaRPr>
          </a:p>
        </p:txBody>
      </p:sp>
      <p:sp>
        <p:nvSpPr>
          <p:cNvPr id="48" name="正方形/長方形 47"/>
          <p:cNvSpPr/>
          <p:nvPr/>
        </p:nvSpPr>
        <p:spPr>
          <a:xfrm>
            <a:off x="2968269" y="3722162"/>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solidFill>
                  <a:schemeClr val="tx1"/>
                </a:solidFill>
              </a:rPr>
              <a:t>9</a:t>
            </a:r>
            <a:endParaRPr kumimoji="1" lang="ja-JP" altLang="en-US" sz="2800" dirty="0">
              <a:solidFill>
                <a:schemeClr val="tx1"/>
              </a:solidFill>
            </a:endParaRPr>
          </a:p>
        </p:txBody>
      </p:sp>
      <p:sp>
        <p:nvSpPr>
          <p:cNvPr id="49" name="正方形/長方形 48"/>
          <p:cNvSpPr/>
          <p:nvPr/>
        </p:nvSpPr>
        <p:spPr>
          <a:xfrm>
            <a:off x="3001596" y="5230500"/>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000000"/>
                </a:solidFill>
              </a:rPr>
              <a:t>10</a:t>
            </a:r>
            <a:endParaRPr kumimoji="1" lang="ja-JP" altLang="en-US" sz="2800" dirty="0">
              <a:solidFill>
                <a:srgbClr val="000000"/>
              </a:solidFill>
            </a:endParaRPr>
          </a:p>
        </p:txBody>
      </p:sp>
      <p:sp>
        <p:nvSpPr>
          <p:cNvPr id="8" name="角丸四角形 7"/>
          <p:cNvSpPr/>
          <p:nvPr/>
        </p:nvSpPr>
        <p:spPr>
          <a:xfrm>
            <a:off x="3696209" y="1651908"/>
            <a:ext cx="382863" cy="1607479"/>
          </a:xfrm>
          <a:prstGeom prst="roundRect">
            <a:avLst/>
          </a:prstGeom>
          <a:no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角丸四角形 39"/>
          <p:cNvSpPr/>
          <p:nvPr/>
        </p:nvSpPr>
        <p:spPr>
          <a:xfrm>
            <a:off x="4730517" y="1652946"/>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角丸四角形 40"/>
          <p:cNvSpPr/>
          <p:nvPr/>
        </p:nvSpPr>
        <p:spPr>
          <a:xfrm>
            <a:off x="5265780" y="1651908"/>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 name="角丸四角形 45"/>
          <p:cNvSpPr/>
          <p:nvPr/>
        </p:nvSpPr>
        <p:spPr>
          <a:xfrm>
            <a:off x="5801043" y="1651908"/>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 name="角丸四角形 49"/>
          <p:cNvSpPr/>
          <p:nvPr/>
        </p:nvSpPr>
        <p:spPr>
          <a:xfrm>
            <a:off x="6336306" y="1643251"/>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a:xfrm>
            <a:off x="263557" y="1455025"/>
            <a:ext cx="4275529" cy="2246769"/>
          </a:xfrm>
          <a:prstGeom prst="rect">
            <a:avLst/>
          </a:prstGeom>
          <a:solidFill>
            <a:schemeClr val="accent4">
              <a:lumMod val="40000"/>
              <a:lumOff val="60000"/>
            </a:schemeClr>
          </a:solidFill>
        </p:spPr>
        <p:txBody>
          <a:bodyPr wrap="none" rtlCol="0">
            <a:spAutoFit/>
          </a:bodyPr>
          <a:lstStyle/>
          <a:p>
            <a:r>
              <a:rPr lang="ja-JP" altLang="en-US" sz="2800" dirty="0" smtClean="0"/>
              <a:t>判断を間違えた</a:t>
            </a:r>
            <a:endParaRPr lang="en-US" altLang="ja-JP" sz="2800" dirty="0" smtClean="0"/>
          </a:p>
          <a:p>
            <a:r>
              <a:rPr lang="ja-JP" altLang="en-US" sz="2800" dirty="0" smtClean="0"/>
              <a:t>（間違えて</a:t>
            </a:r>
            <a:r>
              <a:rPr lang="en-US" altLang="ja-JP" sz="2800" dirty="0" smtClean="0"/>
              <a:t>OK</a:t>
            </a:r>
            <a:r>
              <a:rPr lang="ja-JP" altLang="en-US" sz="2800" dirty="0" smtClean="0"/>
              <a:t>した）</a:t>
            </a:r>
            <a:endParaRPr kumimoji="1" lang="en-US" altLang="ja-JP" sz="2800" dirty="0"/>
          </a:p>
          <a:p>
            <a:r>
              <a:rPr lang="ja-JP" altLang="en-US" sz="2800" dirty="0" smtClean="0"/>
              <a:t>理由</a:t>
            </a:r>
            <a:endParaRPr lang="en-US" altLang="ja-JP" sz="2800" dirty="0" smtClean="0"/>
          </a:p>
          <a:p>
            <a:pPr marL="514350" indent="-514350">
              <a:buAutoNum type="arabicPeriod"/>
            </a:pPr>
            <a:r>
              <a:rPr kumimoji="1" lang="ja-JP" altLang="en-US" sz="2800" dirty="0" smtClean="0"/>
              <a:t>結合荷重が大きすぎた</a:t>
            </a:r>
            <a:endParaRPr kumimoji="1" lang="en-US" altLang="ja-JP" sz="2800" dirty="0" smtClean="0"/>
          </a:p>
          <a:p>
            <a:pPr marL="514350" indent="-514350">
              <a:buAutoNum type="arabicPeriod"/>
            </a:pPr>
            <a:r>
              <a:rPr lang="ja-JP" altLang="en-US" sz="2800" dirty="0" smtClean="0"/>
              <a:t>閾値が小さかった</a:t>
            </a:r>
            <a:endParaRPr kumimoji="1" lang="ja-JP" altLang="en-US" sz="2800" dirty="0"/>
          </a:p>
        </p:txBody>
      </p:sp>
      <p:sp>
        <p:nvSpPr>
          <p:cNvPr id="52" name="テキスト ボックス 51"/>
          <p:cNvSpPr txBox="1"/>
          <p:nvPr/>
        </p:nvSpPr>
        <p:spPr>
          <a:xfrm>
            <a:off x="4662613" y="1451781"/>
            <a:ext cx="3845903" cy="2246769"/>
          </a:xfrm>
          <a:prstGeom prst="rect">
            <a:avLst/>
          </a:prstGeom>
          <a:solidFill>
            <a:schemeClr val="accent4">
              <a:lumMod val="40000"/>
              <a:lumOff val="60000"/>
            </a:schemeClr>
          </a:solidFill>
        </p:spPr>
        <p:txBody>
          <a:bodyPr wrap="none" rtlCol="0">
            <a:spAutoFit/>
          </a:bodyPr>
          <a:lstStyle/>
          <a:p>
            <a:r>
              <a:rPr lang="ja-JP" altLang="en-US" sz="2800" dirty="0" smtClean="0"/>
              <a:t>判断を間違えた</a:t>
            </a:r>
            <a:endParaRPr lang="en-US" altLang="ja-JP" sz="2800" dirty="0" smtClean="0"/>
          </a:p>
          <a:p>
            <a:r>
              <a:rPr lang="ja-JP" altLang="en-US" sz="2800" dirty="0" smtClean="0"/>
              <a:t>（間違えて</a:t>
            </a:r>
            <a:r>
              <a:rPr lang="en-US" altLang="ja-JP" sz="2800" dirty="0" smtClean="0"/>
              <a:t>NG</a:t>
            </a:r>
            <a:r>
              <a:rPr lang="ja-JP" altLang="en-US" sz="2800" dirty="0" smtClean="0"/>
              <a:t>とした）</a:t>
            </a:r>
            <a:endParaRPr kumimoji="1" lang="en-US" altLang="ja-JP" sz="2800" dirty="0"/>
          </a:p>
          <a:p>
            <a:r>
              <a:rPr lang="ja-JP" altLang="en-US" sz="2800" dirty="0" smtClean="0"/>
              <a:t>理由</a:t>
            </a:r>
            <a:endParaRPr lang="en-US" altLang="ja-JP" sz="2800" dirty="0" smtClean="0"/>
          </a:p>
          <a:p>
            <a:pPr marL="514350" indent="-514350">
              <a:buAutoNum type="arabicPeriod"/>
            </a:pPr>
            <a:r>
              <a:rPr kumimoji="1" lang="ja-JP" altLang="en-US" sz="2800" dirty="0" smtClean="0"/>
              <a:t>結合荷重が小さい</a:t>
            </a:r>
            <a:endParaRPr kumimoji="1" lang="en-US" altLang="ja-JP" sz="2800" dirty="0" smtClean="0"/>
          </a:p>
          <a:p>
            <a:pPr marL="514350" indent="-514350">
              <a:buAutoNum type="arabicPeriod"/>
            </a:pPr>
            <a:r>
              <a:rPr lang="ja-JP" altLang="en-US" sz="2800" dirty="0" smtClean="0"/>
              <a:t>閾値が大きい</a:t>
            </a:r>
            <a:endParaRPr kumimoji="1" lang="ja-JP" altLang="en-US" sz="2800" dirty="0"/>
          </a:p>
        </p:txBody>
      </p:sp>
      <p:sp>
        <p:nvSpPr>
          <p:cNvPr id="2" name="タイトル 1"/>
          <p:cNvSpPr>
            <a:spLocks noGrp="1"/>
          </p:cNvSpPr>
          <p:nvPr>
            <p:ph type="title"/>
          </p:nvPr>
        </p:nvSpPr>
        <p:spPr/>
        <p:txBody>
          <a:bodyPr/>
          <a:lstStyle/>
          <a:p>
            <a:r>
              <a:rPr kumimoji="1" lang="ja-JP" altLang="en-US" dirty="0" smtClean="0"/>
              <a:t>学習を繰り返す</a:t>
            </a:r>
            <a:endParaRPr kumimoji="1" lang="ja-JP" altLang="en-US" dirty="0"/>
          </a:p>
        </p:txBody>
      </p:sp>
    </p:spTree>
    <p:extLst>
      <p:ext uri="{BB962C8B-B14F-4D97-AF65-F5344CB8AC3E}">
        <p14:creationId xmlns:p14="http://schemas.microsoft.com/office/powerpoint/2010/main" val="76573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5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このあと</a:t>
            </a:r>
            <a:r>
              <a:rPr kumimoji="1" lang="en-US" altLang="ja-JP" dirty="0" smtClean="0"/>
              <a:t>...</a:t>
            </a:r>
            <a:endParaRPr kumimoji="1" lang="ja-JP" altLang="en-US" dirty="0"/>
          </a:p>
        </p:txBody>
      </p:sp>
      <p:sp>
        <p:nvSpPr>
          <p:cNvPr id="7" name="テキスト ボックス 6"/>
          <p:cNvSpPr txBox="1"/>
          <p:nvPr/>
        </p:nvSpPr>
        <p:spPr>
          <a:xfrm>
            <a:off x="628650" y="1609370"/>
            <a:ext cx="4039838" cy="16712258"/>
          </a:xfrm>
          <a:prstGeom prst="rect">
            <a:avLst/>
          </a:prstGeom>
          <a:noFill/>
        </p:spPr>
        <p:txBody>
          <a:bodyPr wrap="none" rtlCol="0">
            <a:spAutoFit/>
          </a:bodyPr>
          <a:lstStyle/>
          <a:p>
            <a:r>
              <a:rPr lang="en-US" altLang="ja-JP" dirty="0"/>
              <a:t>&lt; 1 &gt;</a:t>
            </a:r>
          </a:p>
          <a:p>
            <a:r>
              <a:rPr lang="en-US" altLang="ja-JP" dirty="0"/>
              <a:t>1 [ 8], 1 [13], 1 [10],  </a:t>
            </a:r>
            <a:r>
              <a:rPr lang="ja-JP" altLang="en-US" dirty="0"/>
              <a:t>合計</a:t>
            </a:r>
            <a:r>
              <a:rPr lang="en-US" altLang="ja-JP" dirty="0"/>
              <a:t>31 : </a:t>
            </a:r>
            <a:r>
              <a:rPr lang="ja-JP" altLang="en-US" dirty="0"/>
              <a:t>閾値</a:t>
            </a:r>
            <a:r>
              <a:rPr lang="en-US" altLang="ja-JP" dirty="0"/>
              <a:t>18 </a:t>
            </a:r>
            <a:r>
              <a:rPr lang="en-US" altLang="ja-JP" dirty="0" err="1"/>
              <a:t>ng</a:t>
            </a:r>
            <a:endParaRPr lang="en-US" altLang="ja-JP" dirty="0"/>
          </a:p>
          <a:p>
            <a:r>
              <a:rPr lang="en-US" altLang="ja-JP" dirty="0"/>
              <a:t>1 [ 7], 0 [12], 1 [ 9],  </a:t>
            </a:r>
            <a:r>
              <a:rPr lang="ja-JP" altLang="en-US" dirty="0"/>
              <a:t>合計</a:t>
            </a:r>
            <a:r>
              <a:rPr lang="en-US" altLang="ja-JP" dirty="0"/>
              <a:t>16 : </a:t>
            </a:r>
            <a:r>
              <a:rPr lang="ja-JP" altLang="en-US" dirty="0"/>
              <a:t>閾値</a:t>
            </a:r>
            <a:r>
              <a:rPr lang="en-US" altLang="ja-JP" dirty="0"/>
              <a:t>19 NG</a:t>
            </a:r>
          </a:p>
          <a:p>
            <a:r>
              <a:rPr lang="en-US" altLang="ja-JP" dirty="0"/>
              <a:t>0 [ 8], 1 [12], 1 [10],  </a:t>
            </a:r>
            <a:r>
              <a:rPr lang="ja-JP" altLang="en-US" dirty="0"/>
              <a:t>合計</a:t>
            </a:r>
            <a:r>
              <a:rPr lang="en-US" altLang="ja-JP" dirty="0"/>
              <a:t>22 : </a:t>
            </a:r>
            <a:r>
              <a:rPr lang="ja-JP" altLang="en-US" dirty="0"/>
              <a:t>閾値</a:t>
            </a:r>
            <a:r>
              <a:rPr lang="en-US" altLang="ja-JP" dirty="0"/>
              <a:t>18 OK</a:t>
            </a:r>
          </a:p>
          <a:p>
            <a:r>
              <a:rPr lang="en-US" altLang="ja-JP" dirty="0"/>
              <a:t>1 [ 8], 0 [12], 0 [10],  </a:t>
            </a:r>
            <a:r>
              <a:rPr lang="ja-JP" altLang="en-US" dirty="0"/>
              <a:t>合計 </a:t>
            </a:r>
            <a:r>
              <a:rPr lang="en-US" altLang="ja-JP" dirty="0"/>
              <a:t>8 : </a:t>
            </a:r>
            <a:r>
              <a:rPr lang="ja-JP" altLang="en-US" dirty="0"/>
              <a:t>閾値</a:t>
            </a:r>
            <a:r>
              <a:rPr lang="en-US" altLang="ja-JP" dirty="0"/>
              <a:t>18 NG</a:t>
            </a:r>
          </a:p>
          <a:p>
            <a:r>
              <a:rPr lang="en-US" altLang="ja-JP" dirty="0"/>
              <a:t>0 [ 9], 1 [12], 0 [10],  </a:t>
            </a:r>
            <a:r>
              <a:rPr lang="ja-JP" altLang="en-US" dirty="0"/>
              <a:t>合計</a:t>
            </a:r>
            <a:r>
              <a:rPr lang="en-US" altLang="ja-JP" dirty="0"/>
              <a:t>12 : </a:t>
            </a:r>
            <a:r>
              <a:rPr lang="ja-JP" altLang="en-US" dirty="0"/>
              <a:t>閾値</a:t>
            </a:r>
            <a:r>
              <a:rPr lang="en-US" altLang="ja-JP" dirty="0"/>
              <a:t>17 NG</a:t>
            </a:r>
          </a:p>
          <a:p>
            <a:r>
              <a:rPr lang="en-US" altLang="ja-JP" dirty="0"/>
              <a:t>&lt; 2 &gt;</a:t>
            </a:r>
          </a:p>
          <a:p>
            <a:r>
              <a:rPr lang="en-US" altLang="ja-JP" dirty="0"/>
              <a:t>1 [ 9], 1 [13], 1 [10],  </a:t>
            </a:r>
            <a:r>
              <a:rPr lang="ja-JP" altLang="en-US" dirty="0"/>
              <a:t>合計</a:t>
            </a:r>
            <a:r>
              <a:rPr lang="en-US" altLang="ja-JP" dirty="0"/>
              <a:t>32 : </a:t>
            </a:r>
            <a:r>
              <a:rPr lang="ja-JP" altLang="en-US" dirty="0"/>
              <a:t>閾値</a:t>
            </a:r>
            <a:r>
              <a:rPr lang="en-US" altLang="ja-JP" dirty="0"/>
              <a:t>16 </a:t>
            </a:r>
            <a:r>
              <a:rPr lang="en-US" altLang="ja-JP" dirty="0" err="1"/>
              <a:t>ng</a:t>
            </a:r>
            <a:endParaRPr lang="en-US" altLang="ja-JP" dirty="0"/>
          </a:p>
          <a:p>
            <a:r>
              <a:rPr lang="en-US" altLang="ja-JP" dirty="0"/>
              <a:t>1 [ 8], 0 [12], 1 [ 9],  </a:t>
            </a:r>
            <a:r>
              <a:rPr lang="ja-JP" altLang="en-US" dirty="0"/>
              <a:t>合計</a:t>
            </a:r>
            <a:r>
              <a:rPr lang="en-US" altLang="ja-JP" dirty="0"/>
              <a:t>17 : </a:t>
            </a:r>
            <a:r>
              <a:rPr lang="ja-JP" altLang="en-US" dirty="0"/>
              <a:t>閾値</a:t>
            </a:r>
            <a:r>
              <a:rPr lang="en-US" altLang="ja-JP" dirty="0"/>
              <a:t>17 OK</a:t>
            </a:r>
          </a:p>
          <a:p>
            <a:r>
              <a:rPr lang="en-US" altLang="ja-JP" dirty="0"/>
              <a:t>0 [ 8], 1 [12], 1 [ 9],  </a:t>
            </a:r>
            <a:r>
              <a:rPr lang="ja-JP" altLang="en-US" dirty="0"/>
              <a:t>合計</a:t>
            </a:r>
            <a:r>
              <a:rPr lang="en-US" altLang="ja-JP" dirty="0"/>
              <a:t>21 : </a:t>
            </a:r>
            <a:r>
              <a:rPr lang="ja-JP" altLang="en-US" dirty="0"/>
              <a:t>閾値</a:t>
            </a:r>
            <a:r>
              <a:rPr lang="en-US" altLang="ja-JP" dirty="0"/>
              <a:t>17 OK</a:t>
            </a:r>
          </a:p>
          <a:p>
            <a:r>
              <a:rPr lang="en-US" altLang="ja-JP" dirty="0"/>
              <a:t>1 [ 8], 0 [12], 0 [ 9],  </a:t>
            </a:r>
            <a:r>
              <a:rPr lang="ja-JP" altLang="en-US" dirty="0"/>
              <a:t>合計 </a:t>
            </a:r>
            <a:r>
              <a:rPr lang="en-US" altLang="ja-JP" dirty="0"/>
              <a:t>8 : </a:t>
            </a:r>
            <a:r>
              <a:rPr lang="ja-JP" altLang="en-US" dirty="0"/>
              <a:t>閾値</a:t>
            </a:r>
            <a:r>
              <a:rPr lang="en-US" altLang="ja-JP" dirty="0"/>
              <a:t>17 NG</a:t>
            </a:r>
          </a:p>
          <a:p>
            <a:r>
              <a:rPr lang="en-US" altLang="ja-JP" dirty="0"/>
              <a:t>0 [ 9], 1 [12], 0 [ 9],  </a:t>
            </a:r>
            <a:r>
              <a:rPr lang="ja-JP" altLang="en-US" dirty="0"/>
              <a:t>合計</a:t>
            </a:r>
            <a:r>
              <a:rPr lang="en-US" altLang="ja-JP" dirty="0"/>
              <a:t>12 : </a:t>
            </a:r>
            <a:r>
              <a:rPr lang="ja-JP" altLang="en-US" dirty="0"/>
              <a:t>閾値</a:t>
            </a:r>
            <a:r>
              <a:rPr lang="en-US" altLang="ja-JP" dirty="0"/>
              <a:t>16 NG</a:t>
            </a:r>
          </a:p>
          <a:p>
            <a:r>
              <a:rPr lang="en-US" altLang="ja-JP" dirty="0"/>
              <a:t>&lt; 3 &gt;</a:t>
            </a:r>
          </a:p>
          <a:p>
            <a:r>
              <a:rPr lang="en-US" altLang="ja-JP" dirty="0"/>
              <a:t>1 [ 9], 1 [13], 1 [ 9],  </a:t>
            </a:r>
            <a:r>
              <a:rPr lang="ja-JP" altLang="en-US" dirty="0"/>
              <a:t>合計</a:t>
            </a:r>
            <a:r>
              <a:rPr lang="en-US" altLang="ja-JP" dirty="0"/>
              <a:t>31 : </a:t>
            </a:r>
            <a:r>
              <a:rPr lang="ja-JP" altLang="en-US" dirty="0"/>
              <a:t>閾値</a:t>
            </a:r>
            <a:r>
              <a:rPr lang="en-US" altLang="ja-JP" dirty="0"/>
              <a:t>15 </a:t>
            </a:r>
            <a:r>
              <a:rPr lang="en-US" altLang="ja-JP" dirty="0" err="1"/>
              <a:t>ng</a:t>
            </a:r>
            <a:endParaRPr lang="en-US" altLang="ja-JP" dirty="0"/>
          </a:p>
          <a:p>
            <a:r>
              <a:rPr lang="en-US" altLang="ja-JP" dirty="0"/>
              <a:t>1 [ 8], 0 [12], 1 [ 8],  </a:t>
            </a:r>
            <a:r>
              <a:rPr lang="ja-JP" altLang="en-US" dirty="0"/>
              <a:t>合計</a:t>
            </a:r>
            <a:r>
              <a:rPr lang="en-US" altLang="ja-JP" dirty="0"/>
              <a:t>16 : </a:t>
            </a:r>
            <a:r>
              <a:rPr lang="ja-JP" altLang="en-US" dirty="0"/>
              <a:t>閾値</a:t>
            </a:r>
            <a:r>
              <a:rPr lang="en-US" altLang="ja-JP" dirty="0"/>
              <a:t>16 OK</a:t>
            </a:r>
          </a:p>
          <a:p>
            <a:r>
              <a:rPr lang="en-US" altLang="ja-JP" dirty="0"/>
              <a:t>0 [ 8], 1 [12], 1 [ 8],  </a:t>
            </a:r>
            <a:r>
              <a:rPr lang="ja-JP" altLang="en-US" dirty="0"/>
              <a:t>合計</a:t>
            </a:r>
            <a:r>
              <a:rPr lang="en-US" altLang="ja-JP" dirty="0"/>
              <a:t>20 : </a:t>
            </a:r>
            <a:r>
              <a:rPr lang="ja-JP" altLang="en-US" dirty="0"/>
              <a:t>閾値</a:t>
            </a:r>
            <a:r>
              <a:rPr lang="en-US" altLang="ja-JP" dirty="0"/>
              <a:t>16 OK</a:t>
            </a:r>
          </a:p>
          <a:p>
            <a:r>
              <a:rPr lang="en-US" altLang="ja-JP" dirty="0"/>
              <a:t>1 [ 8], 0 [12], 0 [ 8],  </a:t>
            </a:r>
            <a:r>
              <a:rPr lang="ja-JP" altLang="en-US" dirty="0"/>
              <a:t>合計 </a:t>
            </a:r>
            <a:r>
              <a:rPr lang="en-US" altLang="ja-JP" dirty="0"/>
              <a:t>8 : </a:t>
            </a:r>
            <a:r>
              <a:rPr lang="ja-JP" altLang="en-US" dirty="0"/>
              <a:t>閾値</a:t>
            </a:r>
            <a:r>
              <a:rPr lang="en-US" altLang="ja-JP" dirty="0"/>
              <a:t>16 NG</a:t>
            </a:r>
          </a:p>
          <a:p>
            <a:r>
              <a:rPr lang="en-US" altLang="ja-JP" dirty="0"/>
              <a:t>0 [ 9], 1 [12], 0 [ 8],  </a:t>
            </a:r>
            <a:r>
              <a:rPr lang="ja-JP" altLang="en-US" dirty="0"/>
              <a:t>合計</a:t>
            </a:r>
            <a:r>
              <a:rPr lang="en-US" altLang="ja-JP" dirty="0"/>
              <a:t>12 : </a:t>
            </a:r>
            <a:r>
              <a:rPr lang="ja-JP" altLang="en-US" dirty="0"/>
              <a:t>閾値</a:t>
            </a:r>
            <a:r>
              <a:rPr lang="en-US" altLang="ja-JP" dirty="0"/>
              <a:t>15 NG</a:t>
            </a:r>
          </a:p>
          <a:p>
            <a:r>
              <a:rPr lang="en-US" altLang="ja-JP" dirty="0"/>
              <a:t>&lt; 4 &gt;</a:t>
            </a:r>
          </a:p>
          <a:p>
            <a:r>
              <a:rPr lang="en-US" altLang="ja-JP" dirty="0"/>
              <a:t>1 [ 9], 1 [13], 1 [ 8],  </a:t>
            </a:r>
            <a:r>
              <a:rPr lang="ja-JP" altLang="en-US" dirty="0"/>
              <a:t>合計</a:t>
            </a:r>
            <a:r>
              <a:rPr lang="en-US" altLang="ja-JP" dirty="0"/>
              <a:t>30 : </a:t>
            </a:r>
            <a:r>
              <a:rPr lang="ja-JP" altLang="en-US" dirty="0"/>
              <a:t>閾値</a:t>
            </a:r>
            <a:r>
              <a:rPr lang="en-US" altLang="ja-JP" dirty="0"/>
              <a:t>14 </a:t>
            </a:r>
            <a:r>
              <a:rPr lang="en-US" altLang="ja-JP" dirty="0" err="1"/>
              <a:t>ng</a:t>
            </a:r>
            <a:endParaRPr lang="en-US" altLang="ja-JP" dirty="0"/>
          </a:p>
          <a:p>
            <a:r>
              <a:rPr lang="en-US" altLang="ja-JP" dirty="0"/>
              <a:t>1 [ 8], 0 [12], 1 [ 7],  </a:t>
            </a:r>
            <a:r>
              <a:rPr lang="ja-JP" altLang="en-US" dirty="0"/>
              <a:t>合計</a:t>
            </a:r>
            <a:r>
              <a:rPr lang="en-US" altLang="ja-JP" dirty="0"/>
              <a:t>15 : </a:t>
            </a:r>
            <a:r>
              <a:rPr lang="ja-JP" altLang="en-US" dirty="0"/>
              <a:t>閾値</a:t>
            </a:r>
            <a:r>
              <a:rPr lang="en-US" altLang="ja-JP" dirty="0"/>
              <a:t>15 OK</a:t>
            </a:r>
          </a:p>
          <a:p>
            <a:r>
              <a:rPr lang="en-US" altLang="ja-JP" dirty="0"/>
              <a:t>0 [ 8], 1 [12], 1 [ 7],  </a:t>
            </a:r>
            <a:r>
              <a:rPr lang="ja-JP" altLang="en-US" dirty="0"/>
              <a:t>合計</a:t>
            </a:r>
            <a:r>
              <a:rPr lang="en-US" altLang="ja-JP" dirty="0"/>
              <a:t>19 : </a:t>
            </a:r>
            <a:r>
              <a:rPr lang="ja-JP" altLang="en-US" dirty="0"/>
              <a:t>閾値</a:t>
            </a:r>
            <a:r>
              <a:rPr lang="en-US" altLang="ja-JP" dirty="0"/>
              <a:t>15 OK</a:t>
            </a:r>
          </a:p>
          <a:p>
            <a:r>
              <a:rPr lang="en-US" altLang="ja-JP" dirty="0"/>
              <a:t>1 [ 8], 0 [12], 0 [ 7],  </a:t>
            </a:r>
            <a:r>
              <a:rPr lang="ja-JP" altLang="en-US" dirty="0"/>
              <a:t>合計 </a:t>
            </a:r>
            <a:r>
              <a:rPr lang="en-US" altLang="ja-JP" dirty="0"/>
              <a:t>8 : </a:t>
            </a:r>
            <a:r>
              <a:rPr lang="ja-JP" altLang="en-US" dirty="0"/>
              <a:t>閾値</a:t>
            </a:r>
            <a:r>
              <a:rPr lang="en-US" altLang="ja-JP" dirty="0"/>
              <a:t>15 NG</a:t>
            </a:r>
          </a:p>
          <a:p>
            <a:r>
              <a:rPr lang="en-US" altLang="ja-JP" dirty="0"/>
              <a:t>0 [ 9], 1 [12], 0 [ 7],  </a:t>
            </a:r>
            <a:r>
              <a:rPr lang="ja-JP" altLang="en-US" dirty="0"/>
              <a:t>合計</a:t>
            </a:r>
            <a:r>
              <a:rPr lang="en-US" altLang="ja-JP" dirty="0"/>
              <a:t>12 : </a:t>
            </a:r>
            <a:r>
              <a:rPr lang="ja-JP" altLang="en-US" dirty="0"/>
              <a:t>閾値</a:t>
            </a:r>
            <a:r>
              <a:rPr lang="en-US" altLang="ja-JP" dirty="0"/>
              <a:t>14 NG</a:t>
            </a:r>
          </a:p>
          <a:p>
            <a:r>
              <a:rPr lang="en-US" altLang="ja-JP" dirty="0"/>
              <a:t>&lt; 5 &gt;</a:t>
            </a:r>
          </a:p>
          <a:p>
            <a:r>
              <a:rPr lang="en-US" altLang="ja-JP" dirty="0"/>
              <a:t>1 [ 9], 1 [13], 1 [ 7],  </a:t>
            </a:r>
            <a:r>
              <a:rPr lang="ja-JP" altLang="en-US" dirty="0"/>
              <a:t>合計</a:t>
            </a:r>
            <a:r>
              <a:rPr lang="en-US" altLang="ja-JP" dirty="0"/>
              <a:t>29 : </a:t>
            </a:r>
            <a:r>
              <a:rPr lang="ja-JP" altLang="en-US" dirty="0"/>
              <a:t>閾値</a:t>
            </a:r>
            <a:r>
              <a:rPr lang="en-US" altLang="ja-JP" dirty="0"/>
              <a:t>13 </a:t>
            </a:r>
            <a:r>
              <a:rPr lang="en-US" altLang="ja-JP" dirty="0" err="1"/>
              <a:t>ng</a:t>
            </a:r>
            <a:endParaRPr lang="en-US" altLang="ja-JP" dirty="0"/>
          </a:p>
          <a:p>
            <a:r>
              <a:rPr lang="en-US" altLang="ja-JP" dirty="0"/>
              <a:t>1 [ 8], 0 [12], 1 [ 6],  </a:t>
            </a:r>
            <a:r>
              <a:rPr lang="ja-JP" altLang="en-US" dirty="0"/>
              <a:t>合計</a:t>
            </a:r>
            <a:r>
              <a:rPr lang="en-US" altLang="ja-JP" dirty="0"/>
              <a:t>14 : </a:t>
            </a:r>
            <a:r>
              <a:rPr lang="ja-JP" altLang="en-US" dirty="0"/>
              <a:t>閾値</a:t>
            </a:r>
            <a:r>
              <a:rPr lang="en-US" altLang="ja-JP" dirty="0"/>
              <a:t>14 OK</a:t>
            </a:r>
          </a:p>
          <a:p>
            <a:r>
              <a:rPr lang="en-US" altLang="ja-JP" dirty="0"/>
              <a:t>0 [ 8], 1 [12], 1 [ 6],  </a:t>
            </a:r>
            <a:r>
              <a:rPr lang="ja-JP" altLang="en-US" dirty="0"/>
              <a:t>合計</a:t>
            </a:r>
            <a:r>
              <a:rPr lang="en-US" altLang="ja-JP" dirty="0"/>
              <a:t>18 : </a:t>
            </a:r>
            <a:r>
              <a:rPr lang="ja-JP" altLang="en-US" dirty="0"/>
              <a:t>閾値</a:t>
            </a:r>
            <a:r>
              <a:rPr lang="en-US" altLang="ja-JP" dirty="0"/>
              <a:t>14 OK</a:t>
            </a:r>
          </a:p>
          <a:p>
            <a:r>
              <a:rPr lang="en-US" altLang="ja-JP" dirty="0"/>
              <a:t>1 [ 8], 0 [12], 0 [ 6],  </a:t>
            </a:r>
            <a:r>
              <a:rPr lang="ja-JP" altLang="en-US" dirty="0"/>
              <a:t>合計 </a:t>
            </a:r>
            <a:r>
              <a:rPr lang="en-US" altLang="ja-JP" dirty="0"/>
              <a:t>8 : </a:t>
            </a:r>
            <a:r>
              <a:rPr lang="ja-JP" altLang="en-US" dirty="0"/>
              <a:t>閾値</a:t>
            </a:r>
            <a:r>
              <a:rPr lang="en-US" altLang="ja-JP" dirty="0"/>
              <a:t>14 NG</a:t>
            </a:r>
          </a:p>
          <a:p>
            <a:r>
              <a:rPr lang="en-US" altLang="ja-JP" dirty="0"/>
              <a:t>0 [ 9], 1 [12], 0 [ 6],  </a:t>
            </a:r>
            <a:r>
              <a:rPr lang="ja-JP" altLang="en-US" dirty="0"/>
              <a:t>合計</a:t>
            </a:r>
            <a:r>
              <a:rPr lang="en-US" altLang="ja-JP" dirty="0"/>
              <a:t>12 : </a:t>
            </a:r>
            <a:r>
              <a:rPr lang="ja-JP" altLang="en-US" dirty="0"/>
              <a:t>閾値</a:t>
            </a:r>
            <a:r>
              <a:rPr lang="en-US" altLang="ja-JP" dirty="0"/>
              <a:t>13 NG</a:t>
            </a:r>
          </a:p>
          <a:p>
            <a:r>
              <a:rPr lang="en-US" altLang="ja-JP" dirty="0"/>
              <a:t>&lt; 6 &gt;</a:t>
            </a:r>
          </a:p>
          <a:p>
            <a:r>
              <a:rPr lang="en-US" altLang="ja-JP" dirty="0"/>
              <a:t>1 [ 9], 1 [13], 1 [ 6],  </a:t>
            </a:r>
            <a:r>
              <a:rPr lang="ja-JP" altLang="en-US" dirty="0"/>
              <a:t>合計</a:t>
            </a:r>
            <a:r>
              <a:rPr lang="en-US" altLang="ja-JP" dirty="0"/>
              <a:t>28 : </a:t>
            </a:r>
            <a:r>
              <a:rPr lang="ja-JP" altLang="en-US" dirty="0"/>
              <a:t>閾値</a:t>
            </a:r>
            <a:r>
              <a:rPr lang="en-US" altLang="ja-JP" dirty="0"/>
              <a:t>12 </a:t>
            </a:r>
            <a:r>
              <a:rPr lang="en-US" altLang="ja-JP" dirty="0" err="1"/>
              <a:t>ng</a:t>
            </a:r>
            <a:endParaRPr lang="en-US" altLang="ja-JP" dirty="0"/>
          </a:p>
          <a:p>
            <a:r>
              <a:rPr lang="en-US" altLang="ja-JP" dirty="0"/>
              <a:t>1 [ 8], 0 [12], 1 [ 5],  </a:t>
            </a:r>
            <a:r>
              <a:rPr lang="ja-JP" altLang="en-US" dirty="0"/>
              <a:t>合計</a:t>
            </a:r>
            <a:r>
              <a:rPr lang="en-US" altLang="ja-JP" dirty="0"/>
              <a:t>13 : </a:t>
            </a:r>
            <a:r>
              <a:rPr lang="ja-JP" altLang="en-US" dirty="0"/>
              <a:t>閾値</a:t>
            </a:r>
            <a:r>
              <a:rPr lang="en-US" altLang="ja-JP" dirty="0"/>
              <a:t>13 OK</a:t>
            </a:r>
          </a:p>
          <a:p>
            <a:r>
              <a:rPr lang="en-US" altLang="ja-JP" dirty="0"/>
              <a:t>0 [ 8], 1 [12], 1 [ 5],  </a:t>
            </a:r>
            <a:r>
              <a:rPr lang="ja-JP" altLang="en-US" dirty="0"/>
              <a:t>合計</a:t>
            </a:r>
            <a:r>
              <a:rPr lang="en-US" altLang="ja-JP" dirty="0"/>
              <a:t>17 : </a:t>
            </a:r>
            <a:r>
              <a:rPr lang="ja-JP" altLang="en-US" dirty="0"/>
              <a:t>閾値</a:t>
            </a:r>
            <a:r>
              <a:rPr lang="en-US" altLang="ja-JP" dirty="0"/>
              <a:t>13 OK</a:t>
            </a:r>
          </a:p>
          <a:p>
            <a:r>
              <a:rPr lang="en-US" altLang="ja-JP" dirty="0"/>
              <a:t>1 [ 8], 0 [12], 0 [ 5],  </a:t>
            </a:r>
            <a:r>
              <a:rPr lang="ja-JP" altLang="en-US" dirty="0"/>
              <a:t>合計 </a:t>
            </a:r>
            <a:r>
              <a:rPr lang="en-US" altLang="ja-JP" dirty="0"/>
              <a:t>8 : </a:t>
            </a:r>
            <a:r>
              <a:rPr lang="ja-JP" altLang="en-US" dirty="0"/>
              <a:t>閾値</a:t>
            </a:r>
            <a:r>
              <a:rPr lang="en-US" altLang="ja-JP" dirty="0"/>
              <a:t>13 NG</a:t>
            </a:r>
          </a:p>
          <a:p>
            <a:r>
              <a:rPr lang="en-US" altLang="ja-JP" dirty="0"/>
              <a:t>0 [ 9], 1 [12], 0 [ 5],  </a:t>
            </a:r>
            <a:r>
              <a:rPr lang="ja-JP" altLang="en-US" dirty="0"/>
              <a:t>合計</a:t>
            </a:r>
            <a:r>
              <a:rPr lang="en-US" altLang="ja-JP" dirty="0"/>
              <a:t>12 : </a:t>
            </a:r>
            <a:r>
              <a:rPr lang="ja-JP" altLang="en-US" dirty="0"/>
              <a:t>閾値</a:t>
            </a:r>
            <a:r>
              <a:rPr lang="en-US" altLang="ja-JP" dirty="0"/>
              <a:t>12 OK</a:t>
            </a:r>
          </a:p>
          <a:p>
            <a:r>
              <a:rPr lang="en-US" altLang="ja-JP" dirty="0"/>
              <a:t>&lt; 7 &gt;</a:t>
            </a:r>
          </a:p>
          <a:p>
            <a:r>
              <a:rPr lang="en-US" altLang="ja-JP" dirty="0"/>
              <a:t>1 [ 9], 1 [12], 1 [ 5],  </a:t>
            </a:r>
            <a:r>
              <a:rPr lang="ja-JP" altLang="en-US" dirty="0"/>
              <a:t>合計</a:t>
            </a:r>
            <a:r>
              <a:rPr lang="en-US" altLang="ja-JP" dirty="0"/>
              <a:t>26 : </a:t>
            </a:r>
            <a:r>
              <a:rPr lang="ja-JP" altLang="en-US" dirty="0"/>
              <a:t>閾値</a:t>
            </a:r>
            <a:r>
              <a:rPr lang="en-US" altLang="ja-JP" dirty="0"/>
              <a:t>12 </a:t>
            </a:r>
            <a:r>
              <a:rPr lang="en-US" altLang="ja-JP" dirty="0" err="1"/>
              <a:t>ng</a:t>
            </a:r>
            <a:endParaRPr lang="en-US" altLang="ja-JP" dirty="0"/>
          </a:p>
          <a:p>
            <a:r>
              <a:rPr lang="en-US" altLang="ja-JP" dirty="0"/>
              <a:t>1 [ 8], 0 [11], 1 [ 4],  </a:t>
            </a:r>
            <a:r>
              <a:rPr lang="ja-JP" altLang="en-US" dirty="0"/>
              <a:t>合計</a:t>
            </a:r>
            <a:r>
              <a:rPr lang="en-US" altLang="ja-JP" dirty="0"/>
              <a:t>12 : </a:t>
            </a:r>
            <a:r>
              <a:rPr lang="ja-JP" altLang="en-US" dirty="0"/>
              <a:t>閾値</a:t>
            </a:r>
            <a:r>
              <a:rPr lang="en-US" altLang="ja-JP" dirty="0"/>
              <a:t>13 NG</a:t>
            </a:r>
          </a:p>
          <a:p>
            <a:r>
              <a:rPr lang="en-US" altLang="ja-JP" dirty="0"/>
              <a:t>0 [ 9], 1 [11], 1 [ 5],  </a:t>
            </a:r>
            <a:r>
              <a:rPr lang="ja-JP" altLang="en-US" dirty="0"/>
              <a:t>合計</a:t>
            </a:r>
            <a:r>
              <a:rPr lang="en-US" altLang="ja-JP" dirty="0"/>
              <a:t>16 : </a:t>
            </a:r>
            <a:r>
              <a:rPr lang="ja-JP" altLang="en-US" dirty="0"/>
              <a:t>閾値</a:t>
            </a:r>
            <a:r>
              <a:rPr lang="en-US" altLang="ja-JP" dirty="0"/>
              <a:t>12 OK</a:t>
            </a:r>
          </a:p>
          <a:p>
            <a:r>
              <a:rPr lang="en-US" altLang="ja-JP" dirty="0"/>
              <a:t>1 [ 9], 0 [11], 0 [ 5],  </a:t>
            </a:r>
            <a:r>
              <a:rPr lang="ja-JP" altLang="en-US" dirty="0"/>
              <a:t>合計 </a:t>
            </a:r>
            <a:r>
              <a:rPr lang="en-US" altLang="ja-JP" dirty="0"/>
              <a:t>9 : </a:t>
            </a:r>
            <a:r>
              <a:rPr lang="ja-JP" altLang="en-US" dirty="0"/>
              <a:t>閾値</a:t>
            </a:r>
            <a:r>
              <a:rPr lang="en-US" altLang="ja-JP" dirty="0"/>
              <a:t>12 NG</a:t>
            </a:r>
          </a:p>
          <a:p>
            <a:r>
              <a:rPr lang="en-US" altLang="ja-JP" dirty="0"/>
              <a:t>0 [10], 1 [11], 0 [ 5],  </a:t>
            </a:r>
            <a:r>
              <a:rPr lang="ja-JP" altLang="en-US" dirty="0"/>
              <a:t>合計</a:t>
            </a:r>
            <a:r>
              <a:rPr lang="en-US" altLang="ja-JP" dirty="0"/>
              <a:t>11 : </a:t>
            </a:r>
            <a:r>
              <a:rPr lang="ja-JP" altLang="en-US" dirty="0"/>
              <a:t>閾値</a:t>
            </a:r>
            <a:r>
              <a:rPr lang="en-US" altLang="ja-JP" dirty="0"/>
              <a:t>11 OK</a:t>
            </a:r>
          </a:p>
          <a:p>
            <a:r>
              <a:rPr lang="en-US" altLang="ja-JP" dirty="0"/>
              <a:t>&lt; 8 &gt;</a:t>
            </a:r>
          </a:p>
          <a:p>
            <a:r>
              <a:rPr lang="en-US" altLang="ja-JP" dirty="0"/>
              <a:t>1 [10], 1 [11], 1 [ 5],  </a:t>
            </a:r>
            <a:r>
              <a:rPr lang="ja-JP" altLang="en-US" dirty="0"/>
              <a:t>合計</a:t>
            </a:r>
            <a:r>
              <a:rPr lang="en-US" altLang="ja-JP" dirty="0"/>
              <a:t>26 : </a:t>
            </a:r>
            <a:r>
              <a:rPr lang="ja-JP" altLang="en-US" dirty="0"/>
              <a:t>閾値</a:t>
            </a:r>
            <a:r>
              <a:rPr lang="en-US" altLang="ja-JP" dirty="0"/>
              <a:t>11 </a:t>
            </a:r>
            <a:r>
              <a:rPr lang="en-US" altLang="ja-JP" dirty="0" err="1"/>
              <a:t>ng</a:t>
            </a:r>
            <a:endParaRPr lang="en-US" altLang="ja-JP" dirty="0"/>
          </a:p>
          <a:p>
            <a:r>
              <a:rPr lang="en-US" altLang="ja-JP" dirty="0"/>
              <a:t>1 [ 9], 0 [10], 1 [ 4],  </a:t>
            </a:r>
            <a:r>
              <a:rPr lang="ja-JP" altLang="en-US" dirty="0"/>
              <a:t>合計</a:t>
            </a:r>
            <a:r>
              <a:rPr lang="en-US" altLang="ja-JP" dirty="0"/>
              <a:t>13 : </a:t>
            </a:r>
            <a:r>
              <a:rPr lang="ja-JP" altLang="en-US" dirty="0"/>
              <a:t>閾値</a:t>
            </a:r>
            <a:r>
              <a:rPr lang="en-US" altLang="ja-JP" dirty="0"/>
              <a:t>12 OK</a:t>
            </a:r>
          </a:p>
          <a:p>
            <a:r>
              <a:rPr lang="en-US" altLang="ja-JP" dirty="0"/>
              <a:t>0 [ 9], 1 [10], 1 [ 4],  </a:t>
            </a:r>
            <a:r>
              <a:rPr lang="ja-JP" altLang="en-US" dirty="0"/>
              <a:t>合計</a:t>
            </a:r>
            <a:r>
              <a:rPr lang="en-US" altLang="ja-JP" dirty="0"/>
              <a:t>14 : </a:t>
            </a:r>
            <a:r>
              <a:rPr lang="ja-JP" altLang="en-US" dirty="0"/>
              <a:t>閾値</a:t>
            </a:r>
            <a:r>
              <a:rPr lang="en-US" altLang="ja-JP" dirty="0"/>
              <a:t>12 OK</a:t>
            </a:r>
          </a:p>
          <a:p>
            <a:r>
              <a:rPr lang="en-US" altLang="ja-JP" dirty="0"/>
              <a:t>1 [ 9], 0 [10], 0 [ 4],  </a:t>
            </a:r>
            <a:r>
              <a:rPr lang="ja-JP" altLang="en-US" dirty="0"/>
              <a:t>合計 </a:t>
            </a:r>
            <a:r>
              <a:rPr lang="en-US" altLang="ja-JP" dirty="0"/>
              <a:t>9 : </a:t>
            </a:r>
            <a:r>
              <a:rPr lang="ja-JP" altLang="en-US" dirty="0"/>
              <a:t>閾値</a:t>
            </a:r>
            <a:r>
              <a:rPr lang="en-US" altLang="ja-JP" dirty="0"/>
              <a:t>12 NG</a:t>
            </a:r>
          </a:p>
          <a:p>
            <a:r>
              <a:rPr lang="en-US" altLang="ja-JP" dirty="0"/>
              <a:t>0 [10], 1 [10], 0 [ 4],  </a:t>
            </a:r>
            <a:r>
              <a:rPr lang="ja-JP" altLang="en-US" dirty="0"/>
              <a:t>合計</a:t>
            </a:r>
            <a:r>
              <a:rPr lang="en-US" altLang="ja-JP" dirty="0"/>
              <a:t>10 : </a:t>
            </a:r>
            <a:r>
              <a:rPr lang="ja-JP" altLang="en-US" dirty="0"/>
              <a:t>閾値</a:t>
            </a:r>
            <a:r>
              <a:rPr lang="en-US" altLang="ja-JP" dirty="0"/>
              <a:t>11 NG</a:t>
            </a:r>
          </a:p>
          <a:p>
            <a:r>
              <a:rPr lang="en-US" altLang="ja-JP" dirty="0"/>
              <a:t>&lt; 9 &gt;</a:t>
            </a:r>
          </a:p>
          <a:p>
            <a:r>
              <a:rPr lang="en-US" altLang="ja-JP" dirty="0"/>
              <a:t>1 [10], 1 [11], 1 [ 4],  </a:t>
            </a:r>
            <a:r>
              <a:rPr lang="ja-JP" altLang="en-US" dirty="0"/>
              <a:t>合計</a:t>
            </a:r>
            <a:r>
              <a:rPr lang="en-US" altLang="ja-JP" dirty="0"/>
              <a:t>25 : </a:t>
            </a:r>
            <a:r>
              <a:rPr lang="ja-JP" altLang="en-US" dirty="0"/>
              <a:t>閾値</a:t>
            </a:r>
            <a:r>
              <a:rPr lang="en-US" altLang="ja-JP" dirty="0"/>
              <a:t>10 </a:t>
            </a:r>
            <a:r>
              <a:rPr lang="en-US" altLang="ja-JP" dirty="0" err="1"/>
              <a:t>ng</a:t>
            </a:r>
            <a:endParaRPr lang="en-US" altLang="ja-JP" dirty="0"/>
          </a:p>
          <a:p>
            <a:r>
              <a:rPr lang="en-US" altLang="ja-JP" dirty="0"/>
              <a:t>1 [ 9], 0 [10], 1 [ 3],  </a:t>
            </a:r>
            <a:r>
              <a:rPr lang="ja-JP" altLang="en-US" dirty="0"/>
              <a:t>合計</a:t>
            </a:r>
            <a:r>
              <a:rPr lang="en-US" altLang="ja-JP" dirty="0"/>
              <a:t>12 : </a:t>
            </a:r>
            <a:r>
              <a:rPr lang="ja-JP" altLang="en-US" dirty="0"/>
              <a:t>閾値</a:t>
            </a:r>
            <a:r>
              <a:rPr lang="en-US" altLang="ja-JP" dirty="0"/>
              <a:t>11 OK</a:t>
            </a:r>
          </a:p>
          <a:p>
            <a:r>
              <a:rPr lang="en-US" altLang="ja-JP" dirty="0"/>
              <a:t>0 [ 9], 1 [10], 1 [ 3],  </a:t>
            </a:r>
            <a:r>
              <a:rPr lang="ja-JP" altLang="en-US" dirty="0"/>
              <a:t>合計</a:t>
            </a:r>
            <a:r>
              <a:rPr lang="en-US" altLang="ja-JP" dirty="0"/>
              <a:t>13 : </a:t>
            </a:r>
            <a:r>
              <a:rPr lang="ja-JP" altLang="en-US" dirty="0"/>
              <a:t>閾値</a:t>
            </a:r>
            <a:r>
              <a:rPr lang="en-US" altLang="ja-JP" dirty="0"/>
              <a:t>11 OK</a:t>
            </a:r>
          </a:p>
          <a:p>
            <a:r>
              <a:rPr lang="en-US" altLang="ja-JP" dirty="0"/>
              <a:t>1 [ 9], 0 [10], 0 [ 3],  </a:t>
            </a:r>
            <a:r>
              <a:rPr lang="ja-JP" altLang="en-US" dirty="0"/>
              <a:t>合計 </a:t>
            </a:r>
            <a:r>
              <a:rPr lang="en-US" altLang="ja-JP" dirty="0"/>
              <a:t>9 : </a:t>
            </a:r>
            <a:r>
              <a:rPr lang="ja-JP" altLang="en-US" dirty="0"/>
              <a:t>閾値</a:t>
            </a:r>
            <a:r>
              <a:rPr lang="en-US" altLang="ja-JP" dirty="0"/>
              <a:t>11 NG</a:t>
            </a:r>
          </a:p>
          <a:p>
            <a:r>
              <a:rPr lang="en-US" altLang="ja-JP" dirty="0"/>
              <a:t>0 [10], 1 [10], 0 [ 3],  </a:t>
            </a:r>
            <a:r>
              <a:rPr lang="ja-JP" altLang="en-US" dirty="0"/>
              <a:t>合計</a:t>
            </a:r>
            <a:r>
              <a:rPr lang="en-US" altLang="ja-JP" dirty="0"/>
              <a:t>10 : </a:t>
            </a:r>
            <a:r>
              <a:rPr lang="ja-JP" altLang="en-US" dirty="0"/>
              <a:t>閾値</a:t>
            </a:r>
            <a:r>
              <a:rPr lang="en-US" altLang="ja-JP" dirty="0"/>
              <a:t>10 OK</a:t>
            </a:r>
          </a:p>
          <a:p>
            <a:r>
              <a:rPr lang="en-US" altLang="ja-JP" dirty="0"/>
              <a:t>&lt; 10 &gt;</a:t>
            </a:r>
          </a:p>
          <a:p>
            <a:r>
              <a:rPr lang="en-US" altLang="ja-JP" dirty="0"/>
              <a:t>1 [10], 1 [10], 1 [ 3],  </a:t>
            </a:r>
            <a:r>
              <a:rPr lang="ja-JP" altLang="en-US" dirty="0"/>
              <a:t>合計</a:t>
            </a:r>
            <a:r>
              <a:rPr lang="en-US" altLang="ja-JP" dirty="0"/>
              <a:t>23 : </a:t>
            </a:r>
            <a:r>
              <a:rPr lang="ja-JP" altLang="en-US" dirty="0"/>
              <a:t>閾値</a:t>
            </a:r>
            <a:r>
              <a:rPr lang="en-US" altLang="ja-JP" dirty="0"/>
              <a:t>10 </a:t>
            </a:r>
            <a:r>
              <a:rPr lang="en-US" altLang="ja-JP" dirty="0" err="1"/>
              <a:t>ng</a:t>
            </a:r>
            <a:endParaRPr lang="en-US" altLang="ja-JP" dirty="0"/>
          </a:p>
          <a:p>
            <a:r>
              <a:rPr lang="en-US" altLang="ja-JP" dirty="0"/>
              <a:t>1 [ 9], 0 [ 9], 1 [ 2],  </a:t>
            </a:r>
            <a:r>
              <a:rPr lang="ja-JP" altLang="en-US" dirty="0"/>
              <a:t>合計</a:t>
            </a:r>
            <a:r>
              <a:rPr lang="en-US" altLang="ja-JP" dirty="0"/>
              <a:t>11 : </a:t>
            </a:r>
            <a:r>
              <a:rPr lang="ja-JP" altLang="en-US" dirty="0"/>
              <a:t>閾値</a:t>
            </a:r>
            <a:r>
              <a:rPr lang="en-US" altLang="ja-JP" dirty="0"/>
              <a:t>11 OK</a:t>
            </a:r>
          </a:p>
          <a:p>
            <a:r>
              <a:rPr lang="en-US" altLang="ja-JP" dirty="0"/>
              <a:t>0 [ 9], 1 [ 9], 1 [ 2],  </a:t>
            </a:r>
            <a:r>
              <a:rPr lang="ja-JP" altLang="en-US" dirty="0"/>
              <a:t>合計</a:t>
            </a:r>
            <a:r>
              <a:rPr lang="en-US" altLang="ja-JP" dirty="0"/>
              <a:t>11 : </a:t>
            </a:r>
            <a:r>
              <a:rPr lang="ja-JP" altLang="en-US" dirty="0"/>
              <a:t>閾値</a:t>
            </a:r>
            <a:r>
              <a:rPr lang="en-US" altLang="ja-JP" dirty="0"/>
              <a:t>11 OK</a:t>
            </a:r>
          </a:p>
          <a:p>
            <a:r>
              <a:rPr lang="en-US" altLang="ja-JP" dirty="0"/>
              <a:t>1 [ 9], 0 [ 9], 0 [ 2],  </a:t>
            </a:r>
            <a:r>
              <a:rPr lang="ja-JP" altLang="en-US" dirty="0"/>
              <a:t>合計 </a:t>
            </a:r>
            <a:r>
              <a:rPr lang="en-US" altLang="ja-JP" dirty="0"/>
              <a:t>9 : </a:t>
            </a:r>
            <a:r>
              <a:rPr lang="ja-JP" altLang="en-US" dirty="0"/>
              <a:t>閾値</a:t>
            </a:r>
            <a:r>
              <a:rPr lang="en-US" altLang="ja-JP" dirty="0"/>
              <a:t>11 NG</a:t>
            </a:r>
          </a:p>
          <a:p>
            <a:r>
              <a:rPr lang="en-US" altLang="ja-JP" dirty="0"/>
              <a:t>0 [10], 1 [ 9], 0 [ 2],  </a:t>
            </a:r>
            <a:r>
              <a:rPr lang="ja-JP" altLang="en-US" dirty="0"/>
              <a:t>合計 </a:t>
            </a:r>
            <a:r>
              <a:rPr lang="en-US" altLang="ja-JP" dirty="0"/>
              <a:t>9 : </a:t>
            </a:r>
            <a:r>
              <a:rPr lang="ja-JP" altLang="en-US" dirty="0"/>
              <a:t>閾値</a:t>
            </a:r>
            <a:r>
              <a:rPr lang="en-US" altLang="ja-JP" dirty="0"/>
              <a:t>10 NG</a:t>
            </a:r>
            <a:endParaRPr kumimoji="1" lang="ja-JP" altLang="en-US" dirty="0"/>
          </a:p>
        </p:txBody>
      </p:sp>
      <p:sp>
        <p:nvSpPr>
          <p:cNvPr id="8" name="テキスト ボックス 7"/>
          <p:cNvSpPr txBox="1"/>
          <p:nvPr/>
        </p:nvSpPr>
        <p:spPr>
          <a:xfrm>
            <a:off x="646119" y="3024840"/>
            <a:ext cx="3854541" cy="3416320"/>
          </a:xfrm>
          <a:prstGeom prst="rect">
            <a:avLst/>
          </a:prstGeom>
          <a:noFill/>
        </p:spPr>
        <p:txBody>
          <a:bodyPr wrap="none" rtlCol="0">
            <a:spAutoFit/>
          </a:bodyPr>
          <a:lstStyle/>
          <a:p>
            <a:r>
              <a:rPr lang="en-US" altLang="ja-JP" dirty="0"/>
              <a:t>&lt; 47 &gt;</a:t>
            </a:r>
          </a:p>
          <a:p>
            <a:r>
              <a:rPr lang="en-US" altLang="ja-JP" dirty="0"/>
              <a:t>1 [-2], 1 [-2], 1 [ 1],  </a:t>
            </a:r>
            <a:r>
              <a:rPr lang="ja-JP" altLang="en-US" dirty="0"/>
              <a:t>合計</a:t>
            </a:r>
            <a:r>
              <a:rPr lang="en-US" altLang="ja-JP" dirty="0"/>
              <a:t>-3 : </a:t>
            </a:r>
            <a:r>
              <a:rPr lang="ja-JP" altLang="en-US" dirty="0"/>
              <a:t>閾値</a:t>
            </a:r>
            <a:r>
              <a:rPr lang="en-US" altLang="ja-JP" dirty="0"/>
              <a:t>-3 </a:t>
            </a:r>
            <a:r>
              <a:rPr lang="en-US" altLang="ja-JP" dirty="0" err="1"/>
              <a:t>ng</a:t>
            </a:r>
            <a:endParaRPr lang="en-US" altLang="ja-JP" dirty="0"/>
          </a:p>
          <a:p>
            <a:r>
              <a:rPr lang="en-US" altLang="ja-JP" dirty="0"/>
              <a:t>1 [-3], 0 [-3], 1 [ 0],  </a:t>
            </a:r>
            <a:r>
              <a:rPr lang="ja-JP" altLang="en-US" dirty="0"/>
              <a:t>合計</a:t>
            </a:r>
            <a:r>
              <a:rPr lang="en-US" altLang="ja-JP" dirty="0"/>
              <a:t>-3 : </a:t>
            </a:r>
            <a:r>
              <a:rPr lang="ja-JP" altLang="en-US" dirty="0"/>
              <a:t>閾値</a:t>
            </a:r>
            <a:r>
              <a:rPr lang="en-US" altLang="ja-JP" dirty="0"/>
              <a:t>-2 NG</a:t>
            </a:r>
          </a:p>
          <a:p>
            <a:r>
              <a:rPr lang="en-US" altLang="ja-JP" dirty="0"/>
              <a:t>0 [-2], 1 [-3], 1 [ 1],  </a:t>
            </a:r>
            <a:r>
              <a:rPr lang="ja-JP" altLang="en-US" dirty="0"/>
              <a:t>合計</a:t>
            </a:r>
            <a:r>
              <a:rPr lang="en-US" altLang="ja-JP" dirty="0"/>
              <a:t>-2 : </a:t>
            </a:r>
            <a:r>
              <a:rPr lang="ja-JP" altLang="en-US" dirty="0"/>
              <a:t>閾値</a:t>
            </a:r>
            <a:r>
              <a:rPr lang="en-US" altLang="ja-JP" dirty="0"/>
              <a:t>-3 OK</a:t>
            </a:r>
          </a:p>
          <a:p>
            <a:r>
              <a:rPr lang="en-US" altLang="ja-JP" dirty="0"/>
              <a:t>1 [-2], 0 [-3], 0 [ 1],  </a:t>
            </a:r>
            <a:r>
              <a:rPr lang="ja-JP" altLang="en-US" dirty="0"/>
              <a:t>合計</a:t>
            </a:r>
            <a:r>
              <a:rPr lang="en-US" altLang="ja-JP" dirty="0"/>
              <a:t>-2 : </a:t>
            </a:r>
            <a:r>
              <a:rPr lang="ja-JP" altLang="en-US" dirty="0"/>
              <a:t>閾値</a:t>
            </a:r>
            <a:r>
              <a:rPr lang="en-US" altLang="ja-JP" dirty="0"/>
              <a:t>-3 OK</a:t>
            </a:r>
          </a:p>
          <a:p>
            <a:r>
              <a:rPr lang="en-US" altLang="ja-JP" dirty="0"/>
              <a:t>0 [-2], 1 [-3], 0 [ 1],  </a:t>
            </a:r>
            <a:r>
              <a:rPr lang="ja-JP" altLang="en-US" dirty="0"/>
              <a:t>合計</a:t>
            </a:r>
            <a:r>
              <a:rPr lang="en-US" altLang="ja-JP" dirty="0"/>
              <a:t>-3 : </a:t>
            </a:r>
            <a:r>
              <a:rPr lang="ja-JP" altLang="en-US" dirty="0"/>
              <a:t>閾値</a:t>
            </a:r>
            <a:r>
              <a:rPr lang="en-US" altLang="ja-JP" dirty="0"/>
              <a:t>-3 OK</a:t>
            </a:r>
          </a:p>
          <a:p>
            <a:r>
              <a:rPr lang="en-US" altLang="ja-JP" dirty="0"/>
              <a:t>&lt; 48 &gt;</a:t>
            </a:r>
          </a:p>
          <a:p>
            <a:r>
              <a:rPr lang="en-US" altLang="ja-JP" dirty="0"/>
              <a:t>1 [-2], 1 [-3], 1 [ 1],  </a:t>
            </a:r>
            <a:r>
              <a:rPr lang="ja-JP" altLang="en-US" dirty="0"/>
              <a:t>合計</a:t>
            </a:r>
            <a:r>
              <a:rPr lang="en-US" altLang="ja-JP" dirty="0"/>
              <a:t>-4 : </a:t>
            </a:r>
            <a:r>
              <a:rPr lang="ja-JP" altLang="en-US" dirty="0"/>
              <a:t>閾値</a:t>
            </a:r>
            <a:r>
              <a:rPr lang="en-US" altLang="ja-JP" dirty="0"/>
              <a:t>-3 ok</a:t>
            </a:r>
          </a:p>
          <a:p>
            <a:r>
              <a:rPr lang="en-US" altLang="ja-JP" dirty="0"/>
              <a:t>1 [-2], 0 [-3], 1 [ 1],  </a:t>
            </a:r>
            <a:r>
              <a:rPr lang="ja-JP" altLang="en-US" dirty="0"/>
              <a:t>合計</a:t>
            </a:r>
            <a:r>
              <a:rPr lang="en-US" altLang="ja-JP" dirty="0"/>
              <a:t>-1 : </a:t>
            </a:r>
            <a:r>
              <a:rPr lang="ja-JP" altLang="en-US" dirty="0"/>
              <a:t>閾値</a:t>
            </a:r>
            <a:r>
              <a:rPr lang="en-US" altLang="ja-JP" dirty="0"/>
              <a:t>-3 OK</a:t>
            </a:r>
          </a:p>
          <a:p>
            <a:r>
              <a:rPr lang="en-US" altLang="ja-JP" dirty="0"/>
              <a:t>0 [-2], 1 [-3], 1 [ 1],  </a:t>
            </a:r>
            <a:r>
              <a:rPr lang="ja-JP" altLang="en-US" dirty="0"/>
              <a:t>合計</a:t>
            </a:r>
            <a:r>
              <a:rPr lang="en-US" altLang="ja-JP" dirty="0"/>
              <a:t>-2 : </a:t>
            </a:r>
            <a:r>
              <a:rPr lang="ja-JP" altLang="en-US" dirty="0"/>
              <a:t>閾値</a:t>
            </a:r>
            <a:r>
              <a:rPr lang="en-US" altLang="ja-JP" dirty="0"/>
              <a:t>-3 OK</a:t>
            </a:r>
          </a:p>
          <a:p>
            <a:r>
              <a:rPr lang="en-US" altLang="ja-JP" dirty="0"/>
              <a:t>1 [-2], 0 [-3], 0 [ 1],  </a:t>
            </a:r>
            <a:r>
              <a:rPr lang="ja-JP" altLang="en-US" dirty="0"/>
              <a:t>合計</a:t>
            </a:r>
            <a:r>
              <a:rPr lang="en-US" altLang="ja-JP" dirty="0"/>
              <a:t>-2 : </a:t>
            </a:r>
            <a:r>
              <a:rPr lang="ja-JP" altLang="en-US" dirty="0"/>
              <a:t>閾値</a:t>
            </a:r>
            <a:r>
              <a:rPr lang="en-US" altLang="ja-JP" dirty="0"/>
              <a:t>-3 OK</a:t>
            </a:r>
          </a:p>
          <a:p>
            <a:r>
              <a:rPr lang="en-US" altLang="ja-JP" dirty="0"/>
              <a:t>0 [-2], 1 [-3], 0 [ 1],  </a:t>
            </a:r>
            <a:r>
              <a:rPr lang="ja-JP" altLang="en-US" dirty="0"/>
              <a:t>合計</a:t>
            </a:r>
            <a:r>
              <a:rPr lang="en-US" altLang="ja-JP" dirty="0"/>
              <a:t>-3 : </a:t>
            </a:r>
            <a:r>
              <a:rPr lang="ja-JP" altLang="en-US" dirty="0"/>
              <a:t>閾値</a:t>
            </a:r>
            <a:r>
              <a:rPr lang="en-US" altLang="ja-JP" dirty="0"/>
              <a:t>-3 OK</a:t>
            </a:r>
            <a:endParaRPr kumimoji="1" lang="ja-JP" altLang="en-US" dirty="0"/>
          </a:p>
        </p:txBody>
      </p:sp>
    </p:spTree>
    <p:extLst>
      <p:ext uri="{BB962C8B-B14F-4D97-AF65-F5344CB8AC3E}">
        <p14:creationId xmlns:p14="http://schemas.microsoft.com/office/powerpoint/2010/main" val="322432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81382E-6 -1.83418E-6 L -0.00122 -2.24733 " pathEditMode="relative" ptsTypes="AA">
                                      <p:cBhvr>
                                        <p:cTn id="6" dur="2000" fill="hold"/>
                                        <p:tgtEl>
                                          <p:spTgt spid="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28650" y="1690689"/>
            <a:ext cx="7886700" cy="4351338"/>
          </a:xfrm>
        </p:spPr>
        <p:txBody>
          <a:bodyPr/>
          <a:lstStyle/>
          <a:p>
            <a:r>
              <a:rPr lang="ja-JP" altLang="en-US" dirty="0"/>
              <a:t>たい焼き</a:t>
            </a:r>
            <a:r>
              <a:rPr lang="en-US" altLang="ja-JP" dirty="0"/>
              <a:t>	</a:t>
            </a:r>
            <a:r>
              <a:rPr lang="en-US" altLang="ja-JP" dirty="0" smtClean="0"/>
              <a:t>310</a:t>
            </a:r>
            <a:r>
              <a:rPr lang="ja-JP" altLang="en-US" dirty="0" smtClean="0"/>
              <a:t>円　</a:t>
            </a:r>
            <a:r>
              <a:rPr lang="en-US" altLang="ja-JP" dirty="0"/>
              <a:t>1</a:t>
            </a:r>
            <a:r>
              <a:rPr lang="ja-JP" altLang="en-US" dirty="0" smtClean="0"/>
              <a:t>　</a:t>
            </a:r>
            <a:r>
              <a:rPr lang="en-US" altLang="ja-JP" dirty="0"/>
              <a:t>1</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0</a:t>
            </a:r>
            <a:r>
              <a:rPr lang="ja-JP" altLang="en-US" dirty="0" smtClean="0"/>
              <a:t>　</a:t>
            </a:r>
            <a:r>
              <a:rPr lang="en-US" altLang="ja-JP" dirty="0"/>
              <a:t>0</a:t>
            </a:r>
            <a:r>
              <a:rPr lang="ja-JP" altLang="en-US" dirty="0" smtClean="0"/>
              <a:t>　</a:t>
            </a:r>
            <a:endParaRPr lang="en-US" altLang="ja-JP" dirty="0"/>
          </a:p>
          <a:p>
            <a:r>
              <a:rPr lang="ja-JP" altLang="en-US" dirty="0" smtClean="0"/>
              <a:t>甘納豆</a:t>
            </a:r>
            <a:r>
              <a:rPr lang="en-US" altLang="ja-JP" dirty="0"/>
              <a:t>	220</a:t>
            </a:r>
            <a:r>
              <a:rPr lang="ja-JP" altLang="en-US" dirty="0" smtClean="0"/>
              <a:t>円　</a:t>
            </a:r>
            <a:r>
              <a:rPr lang="en-US" altLang="ja-JP" dirty="0"/>
              <a:t>1</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0</a:t>
            </a:r>
          </a:p>
          <a:p>
            <a:r>
              <a:rPr lang="ja-JP" altLang="en-US" dirty="0" smtClean="0"/>
              <a:t>お茶</a:t>
            </a:r>
            <a:r>
              <a:rPr lang="en-US" altLang="ja-JP" dirty="0"/>
              <a:t>	</a:t>
            </a:r>
            <a:r>
              <a:rPr lang="en-US" altLang="ja-JP" dirty="0" smtClean="0"/>
              <a:t> </a:t>
            </a:r>
            <a:r>
              <a:rPr lang="en-US" altLang="ja-JP" dirty="0"/>
              <a:t>70</a:t>
            </a:r>
            <a:r>
              <a:rPr lang="ja-JP" altLang="en-US" dirty="0" smtClean="0"/>
              <a:t>円　</a:t>
            </a:r>
            <a:r>
              <a:rPr lang="en-US" altLang="ja-JP" dirty="0" smtClean="0"/>
              <a:t> 1</a:t>
            </a:r>
            <a:r>
              <a:rPr lang="ja-JP" altLang="en-US" dirty="0" smtClean="0"/>
              <a:t>　</a:t>
            </a:r>
            <a:r>
              <a:rPr lang="en-US" altLang="ja-JP" dirty="0" smtClean="0"/>
              <a:t>0</a:t>
            </a:r>
            <a:r>
              <a:rPr lang="ja-JP" altLang="en-US" dirty="0" smtClean="0"/>
              <a:t>　</a:t>
            </a:r>
            <a:r>
              <a:rPr lang="en-US" altLang="ja-JP" dirty="0" smtClean="0"/>
              <a:t>1</a:t>
            </a:r>
            <a:r>
              <a:rPr lang="ja-JP" altLang="en-US" dirty="0" smtClean="0"/>
              <a:t>　</a:t>
            </a:r>
            <a:r>
              <a:rPr lang="en-US" altLang="ja-JP" dirty="0"/>
              <a:t>1</a:t>
            </a:r>
            <a:r>
              <a:rPr lang="ja-JP" altLang="en-US" dirty="0" smtClean="0"/>
              <a:t>　</a:t>
            </a:r>
            <a:r>
              <a:rPr lang="en-US" altLang="ja-JP" dirty="0" smtClean="0"/>
              <a:t>0</a:t>
            </a:r>
            <a:r>
              <a:rPr lang="ja-JP" altLang="en-US" dirty="0" smtClean="0"/>
              <a:t>　</a:t>
            </a:r>
            <a:r>
              <a:rPr lang="en-US" altLang="ja-JP" dirty="0" smtClean="0"/>
              <a:t>0</a:t>
            </a:r>
            <a:r>
              <a:rPr lang="ja-JP" altLang="en-US" dirty="0" smtClean="0"/>
              <a:t>　</a:t>
            </a:r>
            <a:r>
              <a:rPr lang="en-US" altLang="ja-JP" dirty="0" smtClean="0"/>
              <a:t>1</a:t>
            </a:r>
            <a:r>
              <a:rPr lang="ja-JP" altLang="en-US" dirty="0" smtClean="0"/>
              <a:t>　</a:t>
            </a:r>
            <a:r>
              <a:rPr lang="en-US" altLang="ja-JP" dirty="0" smtClean="0"/>
              <a:t>0</a:t>
            </a:r>
            <a:br>
              <a:rPr lang="en-US" altLang="ja-JP" dirty="0" smtClean="0"/>
            </a:br>
            <a:r>
              <a:rPr lang="en-US" altLang="ja-JP" dirty="0" smtClean="0"/>
              <a:t>          </a:t>
            </a:r>
            <a:r>
              <a:rPr lang="ja-JP" altLang="en-US" dirty="0" smtClean="0"/>
              <a:t>　　　　</a:t>
            </a:r>
            <a:r>
              <a:rPr lang="ja-JP" altLang="ja-JP" dirty="0"/>
              <a:t>　</a:t>
            </a:r>
            <a:r>
              <a:rPr lang="en-US" altLang="ja-JP" dirty="0" smtClean="0"/>
              <a:t> </a:t>
            </a:r>
            <a:r>
              <a:rPr lang="ja-JP" altLang="en-US" dirty="0" smtClean="0"/>
              <a:t>　　　　　</a:t>
            </a:r>
            <a:r>
              <a:rPr lang="en-US" altLang="ja-JP" dirty="0" smtClean="0"/>
              <a:t> </a:t>
            </a:r>
            <a:r>
              <a:rPr lang="ja-JP" altLang="en-US" dirty="0" smtClean="0"/>
              <a:t>　</a:t>
            </a:r>
            <a:endParaRPr lang="en-US" altLang="ja-JP" dirty="0"/>
          </a:p>
          <a:p>
            <a:endParaRPr kumimoji="1" lang="ja-JP" altLang="en-US" dirty="0"/>
          </a:p>
        </p:txBody>
      </p:sp>
      <p:sp>
        <p:nvSpPr>
          <p:cNvPr id="9" name="円/楕円 8"/>
          <p:cNvSpPr/>
          <p:nvPr/>
        </p:nvSpPr>
        <p:spPr>
          <a:xfrm>
            <a:off x="4408257" y="4366299"/>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p:nvPr/>
        </p:nvCxnSpPr>
        <p:spPr>
          <a:xfrm>
            <a:off x="1881545" y="3792252"/>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endCxn id="9" idx="1"/>
          </p:cNvCxnSpPr>
          <p:nvPr/>
        </p:nvCxnSpPr>
        <p:spPr>
          <a:xfrm>
            <a:off x="2622430" y="3808894"/>
            <a:ext cx="1916656" cy="68238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9" idx="2"/>
          </p:cNvCxnSpPr>
          <p:nvPr/>
        </p:nvCxnSpPr>
        <p:spPr>
          <a:xfrm>
            <a:off x="2622430" y="4793009"/>
            <a:ext cx="178582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2911201" y="4527374"/>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solidFill>
                  <a:srgbClr val="000000"/>
                </a:solidFill>
              </a:rPr>
              <a:t>-3</a:t>
            </a:r>
            <a:endParaRPr kumimoji="1" lang="ja-JP" altLang="en-US" sz="2800" dirty="0">
              <a:solidFill>
                <a:srgbClr val="000000"/>
              </a:solidFill>
            </a:endParaRPr>
          </a:p>
        </p:txBody>
      </p:sp>
      <p:cxnSp>
        <p:nvCxnSpPr>
          <p:cNvPr id="35" name="直線矢印コネクタ 34"/>
          <p:cNvCxnSpPr/>
          <p:nvPr/>
        </p:nvCxnSpPr>
        <p:spPr>
          <a:xfrm flipV="1">
            <a:off x="2561087" y="5094739"/>
            <a:ext cx="1916656" cy="65485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5451239" y="4788354"/>
            <a:ext cx="593793" cy="1297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2" name="円/楕円 41"/>
          <p:cNvSpPr/>
          <p:nvPr/>
        </p:nvSpPr>
        <p:spPr>
          <a:xfrm>
            <a:off x="4921949" y="5552330"/>
            <a:ext cx="293617" cy="29555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4886583" y="6187855"/>
            <a:ext cx="364349" cy="27239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5304125" y="5392824"/>
            <a:ext cx="1193506" cy="523220"/>
          </a:xfrm>
          <a:prstGeom prst="rect">
            <a:avLst/>
          </a:prstGeom>
          <a:noFill/>
        </p:spPr>
        <p:txBody>
          <a:bodyPr wrap="none" rtlCol="0">
            <a:spAutoFit/>
          </a:bodyPr>
          <a:lstStyle/>
          <a:p>
            <a:r>
              <a:rPr kumimoji="1" lang="ja-JP" altLang="en-US" sz="2800" dirty="0" smtClean="0"/>
              <a:t>閾値 </a:t>
            </a:r>
            <a:r>
              <a:rPr lang="en-US" altLang="ja-JP" sz="2800" dirty="0" err="1" smtClean="0"/>
              <a:t>θ</a:t>
            </a:r>
            <a:endParaRPr kumimoji="1" lang="ja-JP" altLang="en-US" sz="2800" dirty="0"/>
          </a:p>
        </p:txBody>
      </p:sp>
      <p:sp>
        <p:nvSpPr>
          <p:cNvPr id="45" name="テキスト ボックス 44"/>
          <p:cNvSpPr txBox="1"/>
          <p:nvPr/>
        </p:nvSpPr>
        <p:spPr>
          <a:xfrm>
            <a:off x="5368768" y="6007613"/>
            <a:ext cx="1980029" cy="523220"/>
          </a:xfrm>
          <a:prstGeom prst="rect">
            <a:avLst/>
          </a:prstGeom>
          <a:noFill/>
        </p:spPr>
        <p:txBody>
          <a:bodyPr wrap="none" rtlCol="0">
            <a:spAutoFit/>
          </a:bodyPr>
          <a:lstStyle/>
          <a:p>
            <a:r>
              <a:rPr kumimoji="1" lang="ja-JP" altLang="en-US" sz="2800" dirty="0" smtClean="0"/>
              <a:t>結合荷重</a:t>
            </a:r>
            <a:r>
              <a:rPr lang="ja-JP" altLang="en-US" sz="2800" dirty="0" smtClean="0"/>
              <a:t> </a:t>
            </a:r>
            <a:r>
              <a:rPr lang="en-US" altLang="ja-JP" sz="2800" dirty="0" smtClean="0"/>
              <a:t>w</a:t>
            </a:r>
            <a:endParaRPr kumimoji="1" lang="en-US" altLang="ja-JP" sz="2800" dirty="0" smtClean="0"/>
          </a:p>
        </p:txBody>
      </p:sp>
      <p:sp>
        <p:nvSpPr>
          <p:cNvPr id="47" name="テキスト ボックス 46"/>
          <p:cNvSpPr txBox="1"/>
          <p:nvPr/>
        </p:nvSpPr>
        <p:spPr>
          <a:xfrm>
            <a:off x="290518" y="3547914"/>
            <a:ext cx="1620957" cy="523220"/>
          </a:xfrm>
          <a:prstGeom prst="rect">
            <a:avLst/>
          </a:prstGeom>
          <a:noFill/>
        </p:spPr>
        <p:txBody>
          <a:bodyPr wrap="none" rtlCol="0">
            <a:spAutoFit/>
          </a:bodyPr>
          <a:lstStyle/>
          <a:p>
            <a:r>
              <a:rPr kumimoji="1" lang="ja-JP" altLang="en-US" sz="2800" dirty="0" smtClean="0"/>
              <a:t>たい焼き</a:t>
            </a:r>
            <a:endParaRPr kumimoji="1" lang="ja-JP" altLang="en-US" sz="2800" dirty="0"/>
          </a:p>
        </p:txBody>
      </p:sp>
      <p:cxnSp>
        <p:nvCxnSpPr>
          <p:cNvPr id="30" name="直線矢印コネクタ 29"/>
          <p:cNvCxnSpPr/>
          <p:nvPr/>
        </p:nvCxnSpPr>
        <p:spPr>
          <a:xfrm>
            <a:off x="1881545" y="4771712"/>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05976" y="4527374"/>
            <a:ext cx="1261884" cy="523220"/>
          </a:xfrm>
          <a:prstGeom prst="rect">
            <a:avLst/>
          </a:prstGeom>
          <a:noFill/>
        </p:spPr>
        <p:txBody>
          <a:bodyPr wrap="none" rtlCol="0">
            <a:spAutoFit/>
          </a:bodyPr>
          <a:lstStyle/>
          <a:p>
            <a:r>
              <a:rPr kumimoji="1" lang="ja-JP" altLang="en-US" sz="2800" dirty="0" smtClean="0"/>
              <a:t>甘納豆</a:t>
            </a:r>
            <a:endParaRPr kumimoji="1" lang="ja-JP" altLang="en-US" sz="2800" dirty="0"/>
          </a:p>
        </p:txBody>
      </p:sp>
      <p:cxnSp>
        <p:nvCxnSpPr>
          <p:cNvPr id="32" name="直線矢印コネクタ 31"/>
          <p:cNvCxnSpPr/>
          <p:nvPr/>
        </p:nvCxnSpPr>
        <p:spPr>
          <a:xfrm>
            <a:off x="1820202" y="5749591"/>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628650" y="5505253"/>
            <a:ext cx="902811" cy="523220"/>
          </a:xfrm>
          <a:prstGeom prst="rect">
            <a:avLst/>
          </a:prstGeom>
          <a:noFill/>
        </p:spPr>
        <p:txBody>
          <a:bodyPr wrap="none" rtlCol="0">
            <a:spAutoFit/>
          </a:bodyPr>
          <a:lstStyle/>
          <a:p>
            <a:r>
              <a:rPr kumimoji="1" lang="ja-JP" altLang="en-US" sz="2800" dirty="0" smtClean="0"/>
              <a:t>お茶</a:t>
            </a:r>
            <a:endParaRPr kumimoji="1" lang="ja-JP" altLang="en-US" sz="2800" dirty="0"/>
          </a:p>
        </p:txBody>
      </p:sp>
      <p:sp>
        <p:nvSpPr>
          <p:cNvPr id="34" name="テキスト ボックス 33"/>
          <p:cNvSpPr txBox="1"/>
          <p:nvPr/>
        </p:nvSpPr>
        <p:spPr>
          <a:xfrm>
            <a:off x="4626850" y="4531399"/>
            <a:ext cx="476588" cy="523220"/>
          </a:xfrm>
          <a:prstGeom prst="rect">
            <a:avLst/>
          </a:prstGeom>
          <a:noFill/>
        </p:spPr>
        <p:txBody>
          <a:bodyPr wrap="none" rtlCol="0">
            <a:spAutoFit/>
          </a:bodyPr>
          <a:lstStyle/>
          <a:p>
            <a:r>
              <a:rPr lang="en-US" altLang="ja-JP" sz="2800" dirty="0" smtClean="0">
                <a:solidFill>
                  <a:srgbClr val="000000"/>
                </a:solidFill>
              </a:rPr>
              <a:t>-3</a:t>
            </a:r>
          </a:p>
        </p:txBody>
      </p:sp>
      <p:sp>
        <p:nvSpPr>
          <p:cNvPr id="48" name="正方形/長方形 47"/>
          <p:cNvSpPr/>
          <p:nvPr/>
        </p:nvSpPr>
        <p:spPr>
          <a:xfrm>
            <a:off x="2968269" y="3722162"/>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000000"/>
                </a:solidFill>
              </a:rPr>
              <a:t>-2</a:t>
            </a:r>
            <a:endParaRPr kumimoji="1" lang="ja-JP" altLang="en-US" sz="2800" dirty="0">
              <a:solidFill>
                <a:srgbClr val="000000"/>
              </a:solidFill>
            </a:endParaRPr>
          </a:p>
        </p:txBody>
      </p:sp>
      <p:sp>
        <p:nvSpPr>
          <p:cNvPr id="49" name="正方形/長方形 48"/>
          <p:cNvSpPr/>
          <p:nvPr/>
        </p:nvSpPr>
        <p:spPr>
          <a:xfrm>
            <a:off x="3001596" y="5230500"/>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000000"/>
                </a:solidFill>
              </a:rPr>
              <a:t>1</a:t>
            </a:r>
            <a:endParaRPr kumimoji="1" lang="ja-JP" altLang="en-US" sz="2800" dirty="0">
              <a:solidFill>
                <a:srgbClr val="000000"/>
              </a:solidFill>
            </a:endParaRPr>
          </a:p>
        </p:txBody>
      </p:sp>
      <p:sp>
        <p:nvSpPr>
          <p:cNvPr id="7" name="タイトル 6"/>
          <p:cNvSpPr>
            <a:spLocks noGrp="1"/>
          </p:cNvSpPr>
          <p:nvPr>
            <p:ph type="title"/>
          </p:nvPr>
        </p:nvSpPr>
        <p:spPr/>
        <p:txBody>
          <a:bodyPr/>
          <a:lstStyle/>
          <a:p>
            <a:r>
              <a:rPr kumimoji="1" lang="ja-JP" altLang="en-US" dirty="0" smtClean="0"/>
              <a:t>学習後</a:t>
            </a:r>
            <a:endParaRPr kumimoji="1" lang="ja-JP" altLang="en-US" dirty="0"/>
          </a:p>
        </p:txBody>
      </p:sp>
      <p:sp>
        <p:nvSpPr>
          <p:cNvPr id="8" name="角丸四角形 7"/>
          <p:cNvSpPr/>
          <p:nvPr/>
        </p:nvSpPr>
        <p:spPr>
          <a:xfrm>
            <a:off x="3696209" y="1651908"/>
            <a:ext cx="382863" cy="1607479"/>
          </a:xfrm>
          <a:prstGeom prst="roundRect">
            <a:avLst/>
          </a:prstGeom>
          <a:no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角丸四角形 39"/>
          <p:cNvSpPr/>
          <p:nvPr/>
        </p:nvSpPr>
        <p:spPr>
          <a:xfrm>
            <a:off x="4730517" y="1652946"/>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角丸四角形 40"/>
          <p:cNvSpPr/>
          <p:nvPr/>
        </p:nvSpPr>
        <p:spPr>
          <a:xfrm>
            <a:off x="5265780" y="1651908"/>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 name="角丸四角形 45"/>
          <p:cNvSpPr/>
          <p:nvPr/>
        </p:nvSpPr>
        <p:spPr>
          <a:xfrm>
            <a:off x="5801043" y="1651908"/>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 name="角丸四角形 49"/>
          <p:cNvSpPr/>
          <p:nvPr/>
        </p:nvSpPr>
        <p:spPr>
          <a:xfrm>
            <a:off x="6336306" y="1643251"/>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0315389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628650" y="1690689"/>
            <a:ext cx="7886700" cy="4351338"/>
          </a:xfrm>
        </p:spPr>
        <p:txBody>
          <a:bodyPr/>
          <a:lstStyle/>
          <a:p>
            <a:r>
              <a:rPr lang="ja-JP" altLang="en-US" dirty="0"/>
              <a:t>たい焼き</a:t>
            </a:r>
            <a:r>
              <a:rPr lang="en-US" altLang="ja-JP" dirty="0"/>
              <a:t>	</a:t>
            </a:r>
            <a:r>
              <a:rPr lang="en-US" altLang="ja-JP" dirty="0" smtClean="0"/>
              <a:t>310</a:t>
            </a:r>
            <a:r>
              <a:rPr lang="ja-JP" altLang="en-US" dirty="0" smtClean="0"/>
              <a:t>円　</a:t>
            </a:r>
            <a:r>
              <a:rPr lang="en-US" altLang="ja-JP" dirty="0"/>
              <a:t>1</a:t>
            </a:r>
            <a:r>
              <a:rPr lang="ja-JP" altLang="en-US" dirty="0" smtClean="0"/>
              <a:t>　</a:t>
            </a:r>
            <a:r>
              <a:rPr lang="en-US" altLang="ja-JP" dirty="0"/>
              <a:t>1</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0</a:t>
            </a:r>
            <a:r>
              <a:rPr lang="ja-JP" altLang="en-US" dirty="0" smtClean="0"/>
              <a:t>　</a:t>
            </a:r>
            <a:r>
              <a:rPr lang="en-US" altLang="ja-JP" dirty="0"/>
              <a:t>0</a:t>
            </a:r>
            <a:r>
              <a:rPr lang="ja-JP" altLang="en-US" dirty="0" smtClean="0"/>
              <a:t>　</a:t>
            </a:r>
            <a:endParaRPr lang="en-US" altLang="ja-JP" dirty="0"/>
          </a:p>
          <a:p>
            <a:r>
              <a:rPr lang="ja-JP" altLang="en-US" dirty="0" smtClean="0"/>
              <a:t>甘納豆</a:t>
            </a:r>
            <a:r>
              <a:rPr lang="en-US" altLang="ja-JP" dirty="0"/>
              <a:t>	220</a:t>
            </a:r>
            <a:r>
              <a:rPr lang="ja-JP" altLang="en-US" dirty="0" smtClean="0"/>
              <a:t>円　</a:t>
            </a:r>
            <a:r>
              <a:rPr lang="en-US" altLang="ja-JP" dirty="0"/>
              <a:t>1</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1</a:t>
            </a:r>
            <a:r>
              <a:rPr lang="ja-JP" altLang="en-US" dirty="0" smtClean="0"/>
              <a:t>　</a:t>
            </a:r>
            <a:r>
              <a:rPr lang="en-US" altLang="ja-JP" dirty="0"/>
              <a:t>0</a:t>
            </a:r>
            <a:r>
              <a:rPr lang="ja-JP" altLang="en-US" dirty="0" smtClean="0"/>
              <a:t>　</a:t>
            </a:r>
            <a:r>
              <a:rPr lang="en-US" altLang="ja-JP" dirty="0"/>
              <a:t>0</a:t>
            </a:r>
          </a:p>
          <a:p>
            <a:r>
              <a:rPr lang="ja-JP" altLang="en-US" dirty="0" smtClean="0"/>
              <a:t>お茶</a:t>
            </a:r>
            <a:r>
              <a:rPr lang="en-US" altLang="ja-JP" dirty="0"/>
              <a:t>	</a:t>
            </a:r>
            <a:r>
              <a:rPr lang="en-US" altLang="ja-JP" dirty="0" smtClean="0"/>
              <a:t> </a:t>
            </a:r>
            <a:r>
              <a:rPr lang="en-US" altLang="ja-JP" dirty="0"/>
              <a:t>70</a:t>
            </a:r>
            <a:r>
              <a:rPr lang="ja-JP" altLang="en-US" dirty="0" smtClean="0"/>
              <a:t>円　</a:t>
            </a:r>
            <a:r>
              <a:rPr lang="en-US" altLang="ja-JP" dirty="0" smtClean="0"/>
              <a:t> 1</a:t>
            </a:r>
            <a:r>
              <a:rPr lang="ja-JP" altLang="en-US" dirty="0" smtClean="0"/>
              <a:t>　</a:t>
            </a:r>
            <a:r>
              <a:rPr lang="en-US" altLang="ja-JP" dirty="0" smtClean="0"/>
              <a:t>0</a:t>
            </a:r>
            <a:r>
              <a:rPr lang="ja-JP" altLang="en-US" dirty="0" smtClean="0"/>
              <a:t>　</a:t>
            </a:r>
            <a:r>
              <a:rPr lang="en-US" altLang="ja-JP" dirty="0" smtClean="0"/>
              <a:t>1</a:t>
            </a:r>
            <a:r>
              <a:rPr lang="ja-JP" altLang="en-US" dirty="0" smtClean="0"/>
              <a:t>　</a:t>
            </a:r>
            <a:r>
              <a:rPr lang="en-US" altLang="ja-JP" dirty="0"/>
              <a:t>1</a:t>
            </a:r>
            <a:r>
              <a:rPr lang="ja-JP" altLang="en-US" dirty="0" smtClean="0"/>
              <a:t>　</a:t>
            </a:r>
            <a:r>
              <a:rPr lang="en-US" altLang="ja-JP" dirty="0" smtClean="0"/>
              <a:t>0</a:t>
            </a:r>
            <a:r>
              <a:rPr lang="ja-JP" altLang="en-US" dirty="0" smtClean="0"/>
              <a:t>　</a:t>
            </a:r>
            <a:r>
              <a:rPr lang="en-US" altLang="ja-JP" dirty="0" smtClean="0"/>
              <a:t>0</a:t>
            </a:r>
            <a:r>
              <a:rPr lang="ja-JP" altLang="en-US" dirty="0" smtClean="0"/>
              <a:t>　</a:t>
            </a:r>
            <a:r>
              <a:rPr lang="en-US" altLang="ja-JP" dirty="0" smtClean="0"/>
              <a:t>1</a:t>
            </a:r>
            <a:r>
              <a:rPr lang="ja-JP" altLang="en-US" dirty="0" smtClean="0"/>
              <a:t>　</a:t>
            </a:r>
            <a:r>
              <a:rPr lang="en-US" altLang="ja-JP" dirty="0" smtClean="0"/>
              <a:t>0</a:t>
            </a:r>
            <a:br>
              <a:rPr lang="en-US" altLang="ja-JP" dirty="0" smtClean="0"/>
            </a:br>
            <a:r>
              <a:rPr lang="en-US" altLang="ja-JP" dirty="0" smtClean="0"/>
              <a:t>          </a:t>
            </a:r>
            <a:r>
              <a:rPr lang="ja-JP" altLang="en-US" dirty="0" smtClean="0"/>
              <a:t>　　　　</a:t>
            </a:r>
            <a:r>
              <a:rPr lang="ja-JP" altLang="ja-JP" dirty="0"/>
              <a:t>　</a:t>
            </a:r>
            <a:r>
              <a:rPr lang="en-US" altLang="ja-JP" dirty="0" smtClean="0"/>
              <a:t> </a:t>
            </a:r>
            <a:r>
              <a:rPr lang="ja-JP" altLang="en-US" dirty="0" smtClean="0"/>
              <a:t>　　　　　</a:t>
            </a:r>
            <a:r>
              <a:rPr lang="en-US" altLang="ja-JP" dirty="0" smtClean="0"/>
              <a:t> </a:t>
            </a:r>
            <a:r>
              <a:rPr lang="ja-JP" altLang="en-US" dirty="0" smtClean="0"/>
              <a:t>　</a:t>
            </a:r>
            <a:endParaRPr lang="en-US" altLang="ja-JP" dirty="0"/>
          </a:p>
          <a:p>
            <a:endParaRPr kumimoji="1" lang="ja-JP" altLang="en-US" dirty="0"/>
          </a:p>
        </p:txBody>
      </p:sp>
      <p:sp>
        <p:nvSpPr>
          <p:cNvPr id="9" name="円/楕円 8"/>
          <p:cNvSpPr/>
          <p:nvPr/>
        </p:nvSpPr>
        <p:spPr>
          <a:xfrm>
            <a:off x="4408257" y="4366299"/>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p:cNvCxnSpPr/>
          <p:nvPr/>
        </p:nvCxnSpPr>
        <p:spPr>
          <a:xfrm>
            <a:off x="1881545" y="3792252"/>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a:endCxn id="9" idx="1"/>
          </p:cNvCxnSpPr>
          <p:nvPr/>
        </p:nvCxnSpPr>
        <p:spPr>
          <a:xfrm>
            <a:off x="2622430" y="3808894"/>
            <a:ext cx="1916656" cy="68238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9" idx="2"/>
          </p:cNvCxnSpPr>
          <p:nvPr/>
        </p:nvCxnSpPr>
        <p:spPr>
          <a:xfrm>
            <a:off x="2622430" y="4793009"/>
            <a:ext cx="1785827"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正方形/長方形 28"/>
          <p:cNvSpPr/>
          <p:nvPr/>
        </p:nvSpPr>
        <p:spPr>
          <a:xfrm>
            <a:off x="2911201" y="4527374"/>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solidFill>
                  <a:srgbClr val="000000"/>
                </a:solidFill>
              </a:rPr>
              <a:t>-3</a:t>
            </a:r>
            <a:endParaRPr kumimoji="1" lang="ja-JP" altLang="en-US" sz="2800" dirty="0">
              <a:solidFill>
                <a:srgbClr val="000000"/>
              </a:solidFill>
            </a:endParaRPr>
          </a:p>
        </p:txBody>
      </p:sp>
      <p:cxnSp>
        <p:nvCxnSpPr>
          <p:cNvPr id="35" name="直線矢印コネクタ 34"/>
          <p:cNvCxnSpPr/>
          <p:nvPr/>
        </p:nvCxnSpPr>
        <p:spPr>
          <a:xfrm flipV="1">
            <a:off x="2561087" y="5094739"/>
            <a:ext cx="1916656" cy="65485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V="1">
            <a:off x="5451239" y="4788354"/>
            <a:ext cx="593793" cy="1297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2" name="円/楕円 41"/>
          <p:cNvSpPr/>
          <p:nvPr/>
        </p:nvSpPr>
        <p:spPr>
          <a:xfrm>
            <a:off x="4921949" y="5552330"/>
            <a:ext cx="293617" cy="29555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4886583" y="6187855"/>
            <a:ext cx="364349" cy="27239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5304125" y="5392824"/>
            <a:ext cx="1193506" cy="523220"/>
          </a:xfrm>
          <a:prstGeom prst="rect">
            <a:avLst/>
          </a:prstGeom>
          <a:noFill/>
        </p:spPr>
        <p:txBody>
          <a:bodyPr wrap="none" rtlCol="0">
            <a:spAutoFit/>
          </a:bodyPr>
          <a:lstStyle/>
          <a:p>
            <a:r>
              <a:rPr kumimoji="1" lang="ja-JP" altLang="en-US" sz="2800" dirty="0" smtClean="0"/>
              <a:t>閾値 </a:t>
            </a:r>
            <a:r>
              <a:rPr lang="en-US" altLang="ja-JP" sz="2800" dirty="0" err="1" smtClean="0"/>
              <a:t>θ</a:t>
            </a:r>
            <a:endParaRPr kumimoji="1" lang="ja-JP" altLang="en-US" sz="2800" dirty="0"/>
          </a:p>
        </p:txBody>
      </p:sp>
      <p:sp>
        <p:nvSpPr>
          <p:cNvPr id="45" name="テキスト ボックス 44"/>
          <p:cNvSpPr txBox="1"/>
          <p:nvPr/>
        </p:nvSpPr>
        <p:spPr>
          <a:xfrm>
            <a:off x="5368768" y="6007613"/>
            <a:ext cx="1980029" cy="523220"/>
          </a:xfrm>
          <a:prstGeom prst="rect">
            <a:avLst/>
          </a:prstGeom>
          <a:noFill/>
        </p:spPr>
        <p:txBody>
          <a:bodyPr wrap="none" rtlCol="0">
            <a:spAutoFit/>
          </a:bodyPr>
          <a:lstStyle/>
          <a:p>
            <a:r>
              <a:rPr kumimoji="1" lang="ja-JP" altLang="en-US" sz="2800" dirty="0" smtClean="0"/>
              <a:t>結合荷重</a:t>
            </a:r>
            <a:r>
              <a:rPr lang="ja-JP" altLang="en-US" sz="2800" dirty="0" smtClean="0"/>
              <a:t> </a:t>
            </a:r>
            <a:r>
              <a:rPr lang="en-US" altLang="ja-JP" sz="2800" dirty="0" smtClean="0"/>
              <a:t>w</a:t>
            </a:r>
            <a:endParaRPr kumimoji="1" lang="en-US" altLang="ja-JP" sz="2800" dirty="0" smtClean="0"/>
          </a:p>
        </p:txBody>
      </p:sp>
      <p:sp>
        <p:nvSpPr>
          <p:cNvPr id="47" name="テキスト ボックス 46"/>
          <p:cNvSpPr txBox="1"/>
          <p:nvPr/>
        </p:nvSpPr>
        <p:spPr>
          <a:xfrm>
            <a:off x="290518" y="3547914"/>
            <a:ext cx="1620957" cy="523220"/>
          </a:xfrm>
          <a:prstGeom prst="rect">
            <a:avLst/>
          </a:prstGeom>
          <a:noFill/>
        </p:spPr>
        <p:txBody>
          <a:bodyPr wrap="none" rtlCol="0">
            <a:spAutoFit/>
          </a:bodyPr>
          <a:lstStyle/>
          <a:p>
            <a:r>
              <a:rPr kumimoji="1" lang="ja-JP" altLang="en-US" sz="2800" dirty="0" smtClean="0"/>
              <a:t>たい焼き</a:t>
            </a:r>
            <a:endParaRPr kumimoji="1" lang="ja-JP" altLang="en-US" sz="2800" dirty="0"/>
          </a:p>
        </p:txBody>
      </p:sp>
      <p:cxnSp>
        <p:nvCxnSpPr>
          <p:cNvPr id="30" name="直線矢印コネクタ 29"/>
          <p:cNvCxnSpPr/>
          <p:nvPr/>
        </p:nvCxnSpPr>
        <p:spPr>
          <a:xfrm>
            <a:off x="1881545" y="4771712"/>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05976" y="4527374"/>
            <a:ext cx="1261884" cy="523220"/>
          </a:xfrm>
          <a:prstGeom prst="rect">
            <a:avLst/>
          </a:prstGeom>
          <a:noFill/>
        </p:spPr>
        <p:txBody>
          <a:bodyPr wrap="none" rtlCol="0">
            <a:spAutoFit/>
          </a:bodyPr>
          <a:lstStyle/>
          <a:p>
            <a:r>
              <a:rPr kumimoji="1" lang="ja-JP" altLang="en-US" sz="2800" dirty="0" smtClean="0"/>
              <a:t>甘納豆</a:t>
            </a:r>
            <a:endParaRPr kumimoji="1" lang="ja-JP" altLang="en-US" sz="2800" dirty="0"/>
          </a:p>
        </p:txBody>
      </p:sp>
      <p:cxnSp>
        <p:nvCxnSpPr>
          <p:cNvPr id="32" name="直線矢印コネクタ 31"/>
          <p:cNvCxnSpPr/>
          <p:nvPr/>
        </p:nvCxnSpPr>
        <p:spPr>
          <a:xfrm>
            <a:off x="1820202" y="5749591"/>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628650" y="5505253"/>
            <a:ext cx="902811" cy="523220"/>
          </a:xfrm>
          <a:prstGeom prst="rect">
            <a:avLst/>
          </a:prstGeom>
          <a:noFill/>
        </p:spPr>
        <p:txBody>
          <a:bodyPr wrap="none" rtlCol="0">
            <a:spAutoFit/>
          </a:bodyPr>
          <a:lstStyle/>
          <a:p>
            <a:r>
              <a:rPr kumimoji="1" lang="ja-JP" altLang="en-US" sz="2800" dirty="0" smtClean="0"/>
              <a:t>お茶</a:t>
            </a:r>
            <a:endParaRPr kumimoji="1" lang="ja-JP" altLang="en-US" sz="2800" dirty="0"/>
          </a:p>
        </p:txBody>
      </p:sp>
      <p:sp>
        <p:nvSpPr>
          <p:cNvPr id="34" name="テキスト ボックス 33"/>
          <p:cNvSpPr txBox="1"/>
          <p:nvPr/>
        </p:nvSpPr>
        <p:spPr>
          <a:xfrm>
            <a:off x="4626850" y="4531399"/>
            <a:ext cx="476588" cy="523220"/>
          </a:xfrm>
          <a:prstGeom prst="rect">
            <a:avLst/>
          </a:prstGeom>
          <a:noFill/>
        </p:spPr>
        <p:txBody>
          <a:bodyPr wrap="none" rtlCol="0">
            <a:spAutoFit/>
          </a:bodyPr>
          <a:lstStyle/>
          <a:p>
            <a:r>
              <a:rPr lang="en-US" altLang="ja-JP" sz="2800" dirty="0" smtClean="0">
                <a:solidFill>
                  <a:srgbClr val="000000"/>
                </a:solidFill>
              </a:rPr>
              <a:t>-3</a:t>
            </a:r>
          </a:p>
        </p:txBody>
      </p:sp>
      <p:sp>
        <p:nvSpPr>
          <p:cNvPr id="48" name="正方形/長方形 47"/>
          <p:cNvSpPr/>
          <p:nvPr/>
        </p:nvSpPr>
        <p:spPr>
          <a:xfrm>
            <a:off x="2968269" y="3722162"/>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000000"/>
                </a:solidFill>
              </a:rPr>
              <a:t>-2</a:t>
            </a:r>
            <a:endParaRPr kumimoji="1" lang="ja-JP" altLang="en-US" sz="2800" dirty="0">
              <a:solidFill>
                <a:srgbClr val="000000"/>
              </a:solidFill>
            </a:endParaRPr>
          </a:p>
        </p:txBody>
      </p:sp>
      <p:sp>
        <p:nvSpPr>
          <p:cNvPr id="49" name="正方形/長方形 48"/>
          <p:cNvSpPr/>
          <p:nvPr/>
        </p:nvSpPr>
        <p:spPr>
          <a:xfrm>
            <a:off x="3001596" y="5230500"/>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smtClean="0">
                <a:solidFill>
                  <a:srgbClr val="000000"/>
                </a:solidFill>
              </a:rPr>
              <a:t>1</a:t>
            </a:r>
            <a:endParaRPr kumimoji="1" lang="ja-JP" altLang="en-US" sz="2800" dirty="0">
              <a:solidFill>
                <a:srgbClr val="000000"/>
              </a:solidFill>
            </a:endParaRPr>
          </a:p>
        </p:txBody>
      </p:sp>
      <p:sp>
        <p:nvSpPr>
          <p:cNvPr id="7" name="タイトル 6"/>
          <p:cNvSpPr>
            <a:spLocks noGrp="1"/>
          </p:cNvSpPr>
          <p:nvPr>
            <p:ph type="title"/>
          </p:nvPr>
        </p:nvSpPr>
        <p:spPr/>
        <p:txBody>
          <a:bodyPr/>
          <a:lstStyle/>
          <a:p>
            <a:r>
              <a:rPr kumimoji="1" lang="ja-JP" altLang="en-US" dirty="0" smtClean="0"/>
              <a:t>教え方が悪いと</a:t>
            </a:r>
            <a:r>
              <a:rPr kumimoji="1" lang="en-US" altLang="ja-JP" dirty="0" smtClean="0"/>
              <a:t>...</a:t>
            </a:r>
            <a:endParaRPr kumimoji="1" lang="ja-JP" altLang="en-US" dirty="0"/>
          </a:p>
        </p:txBody>
      </p:sp>
      <p:sp>
        <p:nvSpPr>
          <p:cNvPr id="8" name="角丸四角形 7"/>
          <p:cNvSpPr/>
          <p:nvPr/>
        </p:nvSpPr>
        <p:spPr>
          <a:xfrm>
            <a:off x="3696209" y="1651908"/>
            <a:ext cx="382863" cy="1607479"/>
          </a:xfrm>
          <a:prstGeom prst="roundRect">
            <a:avLst/>
          </a:prstGeom>
          <a:noFill/>
          <a:ln w="38100"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 name="角丸四角形 39"/>
          <p:cNvSpPr/>
          <p:nvPr/>
        </p:nvSpPr>
        <p:spPr>
          <a:xfrm>
            <a:off x="4730517" y="1652946"/>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角丸四角形 40"/>
          <p:cNvSpPr/>
          <p:nvPr/>
        </p:nvSpPr>
        <p:spPr>
          <a:xfrm>
            <a:off x="5265780" y="1651908"/>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 name="角丸四角形 45"/>
          <p:cNvSpPr/>
          <p:nvPr/>
        </p:nvSpPr>
        <p:spPr>
          <a:xfrm>
            <a:off x="5801043" y="1651908"/>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 name="角丸四角形 49"/>
          <p:cNvSpPr/>
          <p:nvPr/>
        </p:nvSpPr>
        <p:spPr>
          <a:xfrm>
            <a:off x="6336306" y="1643251"/>
            <a:ext cx="382863" cy="1607479"/>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角丸四角形 37"/>
          <p:cNvSpPr/>
          <p:nvPr/>
        </p:nvSpPr>
        <p:spPr>
          <a:xfrm>
            <a:off x="3761363" y="1794613"/>
            <a:ext cx="382863" cy="1754983"/>
          </a:xfrm>
          <a:prstGeom prst="round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1" name="角丸四角形 50"/>
          <p:cNvSpPr/>
          <p:nvPr/>
        </p:nvSpPr>
        <p:spPr>
          <a:xfrm>
            <a:off x="4252982" y="1794613"/>
            <a:ext cx="382863" cy="1754983"/>
          </a:xfrm>
          <a:prstGeom prst="round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2" name="角丸四角形 51"/>
          <p:cNvSpPr/>
          <p:nvPr/>
        </p:nvSpPr>
        <p:spPr>
          <a:xfrm>
            <a:off x="5340628" y="1804308"/>
            <a:ext cx="382863" cy="1754983"/>
          </a:xfrm>
          <a:prstGeom prst="roundRect">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3" name="角丸四角形 52"/>
          <p:cNvSpPr/>
          <p:nvPr/>
        </p:nvSpPr>
        <p:spPr>
          <a:xfrm>
            <a:off x="6420079" y="1804308"/>
            <a:ext cx="382863" cy="1754983"/>
          </a:xfrm>
          <a:prstGeom prst="roundRect">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4" name="角丸四角形 53"/>
          <p:cNvSpPr/>
          <p:nvPr/>
        </p:nvSpPr>
        <p:spPr>
          <a:xfrm>
            <a:off x="6954428" y="1792931"/>
            <a:ext cx="382863" cy="1754983"/>
          </a:xfrm>
          <a:prstGeom prst="roundRect">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5" name="テキスト ボックス 54"/>
          <p:cNvSpPr txBox="1"/>
          <p:nvPr/>
        </p:nvSpPr>
        <p:spPr>
          <a:xfrm>
            <a:off x="3585331" y="3866727"/>
            <a:ext cx="476588" cy="523220"/>
          </a:xfrm>
          <a:prstGeom prst="rect">
            <a:avLst/>
          </a:prstGeom>
          <a:solidFill>
            <a:srgbClr val="FFFF00"/>
          </a:solidFill>
        </p:spPr>
        <p:txBody>
          <a:bodyPr wrap="none" rtlCol="0">
            <a:spAutoFit/>
          </a:bodyPr>
          <a:lstStyle/>
          <a:p>
            <a:r>
              <a:rPr kumimoji="1" lang="en-US" altLang="ja-JP" sz="2800" dirty="0" smtClean="0"/>
              <a:t>-6</a:t>
            </a:r>
            <a:endParaRPr kumimoji="1" lang="ja-JP" altLang="en-US" sz="2800" dirty="0"/>
          </a:p>
        </p:txBody>
      </p:sp>
      <p:sp>
        <p:nvSpPr>
          <p:cNvPr id="56" name="テキスト ボックス 55"/>
          <p:cNvSpPr txBox="1"/>
          <p:nvPr/>
        </p:nvSpPr>
        <p:spPr>
          <a:xfrm>
            <a:off x="3602557" y="4586611"/>
            <a:ext cx="366657" cy="523220"/>
          </a:xfrm>
          <a:prstGeom prst="rect">
            <a:avLst/>
          </a:prstGeom>
          <a:solidFill>
            <a:srgbClr val="FFFF00"/>
          </a:solidFill>
        </p:spPr>
        <p:txBody>
          <a:bodyPr wrap="none" rtlCol="0">
            <a:spAutoFit/>
          </a:bodyPr>
          <a:lstStyle/>
          <a:p>
            <a:r>
              <a:rPr lang="en-US" altLang="ja-JP" sz="2800" dirty="0"/>
              <a:t>5</a:t>
            </a:r>
            <a:endParaRPr kumimoji="1" lang="ja-JP" altLang="en-US" sz="2800" dirty="0"/>
          </a:p>
        </p:txBody>
      </p:sp>
      <p:sp>
        <p:nvSpPr>
          <p:cNvPr id="57" name="テキスト ボックス 56"/>
          <p:cNvSpPr txBox="1"/>
          <p:nvPr/>
        </p:nvSpPr>
        <p:spPr>
          <a:xfrm>
            <a:off x="3585331" y="5392824"/>
            <a:ext cx="366657" cy="523220"/>
          </a:xfrm>
          <a:prstGeom prst="rect">
            <a:avLst/>
          </a:prstGeom>
          <a:solidFill>
            <a:srgbClr val="FFFF00"/>
          </a:solidFill>
        </p:spPr>
        <p:txBody>
          <a:bodyPr wrap="none" rtlCol="0">
            <a:spAutoFit/>
          </a:bodyPr>
          <a:lstStyle/>
          <a:p>
            <a:r>
              <a:rPr lang="en-US" altLang="ja-JP" sz="2800" dirty="0"/>
              <a:t>4</a:t>
            </a:r>
            <a:endParaRPr kumimoji="1" lang="ja-JP" altLang="en-US" sz="2800" dirty="0"/>
          </a:p>
        </p:txBody>
      </p:sp>
      <p:sp>
        <p:nvSpPr>
          <p:cNvPr id="58" name="テキスト ボックス 57"/>
          <p:cNvSpPr txBox="1"/>
          <p:nvPr/>
        </p:nvSpPr>
        <p:spPr>
          <a:xfrm>
            <a:off x="5032237" y="4690468"/>
            <a:ext cx="366657" cy="523220"/>
          </a:xfrm>
          <a:prstGeom prst="rect">
            <a:avLst/>
          </a:prstGeom>
          <a:solidFill>
            <a:srgbClr val="FFFF00"/>
          </a:solidFill>
        </p:spPr>
        <p:txBody>
          <a:bodyPr wrap="none" rtlCol="0">
            <a:spAutoFit/>
          </a:bodyPr>
          <a:lstStyle/>
          <a:p>
            <a:r>
              <a:rPr lang="en-US" altLang="ja-JP" sz="2800" dirty="0"/>
              <a:t>4</a:t>
            </a:r>
            <a:endParaRPr kumimoji="1" lang="ja-JP" altLang="en-US" sz="2800" dirty="0"/>
          </a:p>
        </p:txBody>
      </p:sp>
    </p:spTree>
    <p:extLst>
      <p:ext uri="{BB962C8B-B14F-4D97-AF65-F5344CB8AC3E}">
        <p14:creationId xmlns:p14="http://schemas.microsoft.com/office/powerpoint/2010/main" val="136558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脳　神経ネットワーク</a:t>
            </a:r>
            <a:endParaRPr kumimoji="1" lang="ja-JP" altLang="en-US" dirty="0"/>
          </a:p>
        </p:txBody>
      </p:sp>
      <p:pic>
        <p:nvPicPr>
          <p:cNvPr id="4" name="コンテンツ プレースホルダー 3"/>
          <p:cNvPicPr>
            <a:picLocks noGrp="1" noChangeAspect="1"/>
          </p:cNvPicPr>
          <p:nvPr>
            <p:ph idx="1"/>
          </p:nvPr>
        </p:nvPicPr>
        <p:blipFill>
          <a:blip r:embed="rId2"/>
          <a:stretch>
            <a:fillRect/>
          </a:stretch>
        </p:blipFill>
        <p:spPr>
          <a:xfrm>
            <a:off x="327325" y="1569919"/>
            <a:ext cx="4941686" cy="2609655"/>
          </a:xfrm>
          <a:prstGeom prst="rect">
            <a:avLst/>
          </a:prstGeom>
        </p:spPr>
      </p:pic>
      <p:pic>
        <p:nvPicPr>
          <p:cNvPr id="5" name="図 4"/>
          <p:cNvPicPr>
            <a:picLocks noChangeAspect="1"/>
          </p:cNvPicPr>
          <p:nvPr/>
        </p:nvPicPr>
        <p:blipFill>
          <a:blip r:embed="rId3"/>
          <a:stretch>
            <a:fillRect/>
          </a:stretch>
        </p:blipFill>
        <p:spPr>
          <a:xfrm>
            <a:off x="5380925" y="1980272"/>
            <a:ext cx="3442300" cy="2988543"/>
          </a:xfrm>
          <a:prstGeom prst="rect">
            <a:avLst/>
          </a:prstGeom>
        </p:spPr>
      </p:pic>
      <p:pic>
        <p:nvPicPr>
          <p:cNvPr id="6" name="図 5"/>
          <p:cNvPicPr>
            <a:picLocks noChangeAspect="1"/>
          </p:cNvPicPr>
          <p:nvPr/>
        </p:nvPicPr>
        <p:blipFill>
          <a:blip r:embed="rId4"/>
          <a:stretch>
            <a:fillRect/>
          </a:stretch>
        </p:blipFill>
        <p:spPr>
          <a:xfrm>
            <a:off x="327325" y="4179574"/>
            <a:ext cx="5586132" cy="2678425"/>
          </a:xfrm>
          <a:prstGeom prst="rect">
            <a:avLst/>
          </a:prstGeom>
        </p:spPr>
      </p:pic>
    </p:spTree>
    <p:extLst>
      <p:ext uri="{BB962C8B-B14F-4D97-AF65-F5344CB8AC3E}">
        <p14:creationId xmlns:p14="http://schemas.microsoft.com/office/powerpoint/2010/main" val="41104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発表の流れ</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自己紹介</a:t>
            </a:r>
            <a:endParaRPr kumimoji="1" lang="en-US" altLang="ja-JP" dirty="0" smtClean="0"/>
          </a:p>
          <a:p>
            <a:r>
              <a:rPr lang="ja-JP" altLang="en-US" dirty="0" smtClean="0"/>
              <a:t>人間の脳とは</a:t>
            </a:r>
            <a:endParaRPr lang="en-US" altLang="ja-JP" dirty="0" smtClean="0"/>
          </a:p>
          <a:p>
            <a:r>
              <a:rPr lang="ja-JP" altLang="en-US" dirty="0" smtClean="0"/>
              <a:t>ニューラルネットワーク入門</a:t>
            </a:r>
            <a:endParaRPr lang="en-US" altLang="ja-JP" dirty="0" smtClean="0"/>
          </a:p>
          <a:p>
            <a:r>
              <a:rPr lang="ja-JP" altLang="en-US" dirty="0" smtClean="0">
                <a:solidFill>
                  <a:srgbClr val="FF0000"/>
                </a:solidFill>
              </a:rPr>
              <a:t>演習</a:t>
            </a:r>
            <a:endParaRPr lang="en-US" altLang="ja-JP" dirty="0" smtClean="0">
              <a:solidFill>
                <a:srgbClr val="FF0000"/>
              </a:solidFill>
            </a:endParaRPr>
          </a:p>
          <a:p>
            <a:r>
              <a:rPr lang="ja-JP" altLang="en-US" dirty="0" smtClean="0"/>
              <a:t>ディープラーニング入門</a:t>
            </a:r>
            <a:endParaRPr lang="en-US" altLang="ja-JP" dirty="0" smtClean="0"/>
          </a:p>
          <a:p>
            <a:r>
              <a:rPr lang="ja-JP" altLang="en-US" dirty="0" smtClean="0"/>
              <a:t>卒業研究紹介</a:t>
            </a:r>
            <a:endParaRPr lang="en-US" altLang="ja-JP" dirty="0" smtClean="0"/>
          </a:p>
          <a:p>
            <a:endParaRPr kumimoji="1" lang="ja-JP" altLang="en-US" dirty="0"/>
          </a:p>
        </p:txBody>
      </p:sp>
    </p:spTree>
    <p:extLst>
      <p:ext uri="{BB962C8B-B14F-4D97-AF65-F5344CB8AC3E}">
        <p14:creationId xmlns:p14="http://schemas.microsoft.com/office/powerpoint/2010/main" val="11531340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演習（</a:t>
            </a:r>
            <a:r>
              <a:rPr kumimoji="1" lang="en-US" altLang="ja-JP" dirty="0" smtClean="0"/>
              <a:t>2</a:t>
            </a:r>
            <a:r>
              <a:rPr kumimoji="1" lang="ja-JP" altLang="en-US" dirty="0" smtClean="0"/>
              <a:t>入力の </a:t>
            </a:r>
            <a:r>
              <a:rPr kumimoji="1" lang="en-US" altLang="ja-JP" dirty="0" smtClean="0"/>
              <a:t>XOR</a:t>
            </a:r>
            <a:r>
              <a:rPr kumimoji="1" lang="ja-JP" altLang="en-US" dirty="0" smtClean="0"/>
              <a:t>を解く）</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dirty="0" smtClean="0"/>
              <a:t>入力</a:t>
            </a:r>
            <a:r>
              <a:rPr kumimoji="1" lang="en-US" altLang="ja-JP" dirty="0" smtClean="0"/>
              <a:t>    </a:t>
            </a:r>
            <a:r>
              <a:rPr lang="ja-JP" altLang="en-US" dirty="0" smtClean="0"/>
              <a:t>出力</a:t>
            </a:r>
            <a:endParaRPr kumimoji="1" lang="en-US" altLang="ja-JP" dirty="0" smtClean="0"/>
          </a:p>
          <a:p>
            <a:pPr marL="0" indent="0">
              <a:buNone/>
            </a:pPr>
            <a:r>
              <a:rPr lang="en-US" altLang="ja-JP" dirty="0" smtClean="0"/>
              <a:t>x1   x2    </a:t>
            </a:r>
            <a:r>
              <a:rPr lang="en-US" altLang="ja-JP" dirty="0"/>
              <a:t> </a:t>
            </a:r>
            <a:r>
              <a:rPr lang="en-US" altLang="ja-JP" dirty="0" smtClean="0"/>
              <a:t>y</a:t>
            </a:r>
          </a:p>
          <a:p>
            <a:pPr marL="0" indent="0">
              <a:buNone/>
            </a:pPr>
            <a:r>
              <a:rPr kumimoji="1" lang="en-US" altLang="ja-JP" dirty="0" smtClean="0"/>
              <a:t>0      0      </a:t>
            </a:r>
          </a:p>
          <a:p>
            <a:pPr marL="0" indent="0">
              <a:buNone/>
            </a:pPr>
            <a:r>
              <a:rPr lang="en-US" altLang="ja-JP" dirty="0" smtClean="0"/>
              <a:t>1      0      </a:t>
            </a:r>
          </a:p>
          <a:p>
            <a:pPr marL="0" indent="0">
              <a:buNone/>
            </a:pPr>
            <a:r>
              <a:rPr kumimoji="1" lang="en-US" altLang="ja-JP" dirty="0" smtClean="0"/>
              <a:t>0      1      </a:t>
            </a:r>
          </a:p>
          <a:p>
            <a:pPr marL="0" indent="0">
              <a:buNone/>
            </a:pPr>
            <a:r>
              <a:rPr lang="en-US" altLang="ja-JP" dirty="0" smtClean="0"/>
              <a:t>1      1      </a:t>
            </a:r>
            <a:endParaRPr kumimoji="1" lang="ja-JP" altLang="en-US" dirty="0"/>
          </a:p>
        </p:txBody>
      </p:sp>
      <p:cxnSp>
        <p:nvCxnSpPr>
          <p:cNvPr id="5" name="直線コネクタ 4"/>
          <p:cNvCxnSpPr/>
          <p:nvPr/>
        </p:nvCxnSpPr>
        <p:spPr>
          <a:xfrm>
            <a:off x="334202" y="2816721"/>
            <a:ext cx="2310767" cy="19097"/>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6" name="直線コネクタ 5"/>
          <p:cNvCxnSpPr/>
          <p:nvPr/>
        </p:nvCxnSpPr>
        <p:spPr>
          <a:xfrm>
            <a:off x="1785594" y="2367956"/>
            <a:ext cx="0" cy="2721239"/>
          </a:xfrm>
          <a:prstGeom prst="line">
            <a:avLst/>
          </a:prstGeom>
          <a:ln w="38100" cmpd="sng"/>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1147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演習（</a:t>
            </a:r>
            <a:r>
              <a:rPr kumimoji="1" lang="en-US" altLang="ja-JP" dirty="0" smtClean="0"/>
              <a:t>2</a:t>
            </a:r>
            <a:r>
              <a:rPr kumimoji="1" lang="ja-JP" altLang="en-US" dirty="0" smtClean="0"/>
              <a:t>入力の </a:t>
            </a:r>
            <a:r>
              <a:rPr kumimoji="1" lang="en-US" altLang="ja-JP" dirty="0" smtClean="0"/>
              <a:t>XOR</a:t>
            </a:r>
            <a:r>
              <a:rPr kumimoji="1" lang="ja-JP" altLang="en-US" dirty="0" smtClean="0"/>
              <a:t>を解く）</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dirty="0" smtClean="0"/>
              <a:t>入力</a:t>
            </a:r>
            <a:r>
              <a:rPr kumimoji="1" lang="en-US" altLang="ja-JP" dirty="0" smtClean="0"/>
              <a:t>    </a:t>
            </a:r>
            <a:r>
              <a:rPr lang="ja-JP" altLang="en-US" dirty="0" smtClean="0"/>
              <a:t>出力</a:t>
            </a:r>
            <a:endParaRPr kumimoji="1" lang="en-US" altLang="ja-JP" dirty="0" smtClean="0"/>
          </a:p>
          <a:p>
            <a:pPr marL="0" indent="0">
              <a:buNone/>
            </a:pPr>
            <a:r>
              <a:rPr lang="en-US" altLang="ja-JP" dirty="0" smtClean="0"/>
              <a:t>x1   x2    </a:t>
            </a:r>
            <a:r>
              <a:rPr lang="en-US" altLang="ja-JP" dirty="0"/>
              <a:t> </a:t>
            </a:r>
            <a:r>
              <a:rPr lang="en-US" altLang="ja-JP" dirty="0" smtClean="0"/>
              <a:t>y</a:t>
            </a:r>
          </a:p>
          <a:p>
            <a:pPr marL="0" indent="0">
              <a:buNone/>
            </a:pPr>
            <a:r>
              <a:rPr kumimoji="1" lang="en-US" altLang="ja-JP" dirty="0" smtClean="0"/>
              <a:t>0      0      0</a:t>
            </a:r>
          </a:p>
          <a:p>
            <a:pPr marL="0" indent="0">
              <a:buNone/>
            </a:pPr>
            <a:r>
              <a:rPr lang="en-US" altLang="ja-JP" dirty="0" smtClean="0"/>
              <a:t>1      0      1</a:t>
            </a:r>
          </a:p>
          <a:p>
            <a:pPr marL="0" indent="0">
              <a:buNone/>
            </a:pPr>
            <a:r>
              <a:rPr kumimoji="1" lang="en-US" altLang="ja-JP" dirty="0" smtClean="0"/>
              <a:t>0      1      1</a:t>
            </a:r>
          </a:p>
          <a:p>
            <a:pPr marL="0" indent="0">
              <a:buNone/>
            </a:pPr>
            <a:r>
              <a:rPr lang="en-US" altLang="ja-JP" dirty="0" smtClean="0"/>
              <a:t>1      1      0</a:t>
            </a:r>
            <a:endParaRPr kumimoji="1" lang="ja-JP" altLang="en-US" dirty="0"/>
          </a:p>
        </p:txBody>
      </p:sp>
      <p:cxnSp>
        <p:nvCxnSpPr>
          <p:cNvPr id="5" name="直線コネクタ 4"/>
          <p:cNvCxnSpPr/>
          <p:nvPr/>
        </p:nvCxnSpPr>
        <p:spPr>
          <a:xfrm>
            <a:off x="334202" y="2816721"/>
            <a:ext cx="2310767" cy="19097"/>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6" name="直線コネクタ 5"/>
          <p:cNvCxnSpPr/>
          <p:nvPr/>
        </p:nvCxnSpPr>
        <p:spPr>
          <a:xfrm>
            <a:off x="1785594" y="2367956"/>
            <a:ext cx="0" cy="2721239"/>
          </a:xfrm>
          <a:prstGeom prst="line">
            <a:avLst/>
          </a:prstGeom>
          <a:ln w="38100" cmpd="sng"/>
        </p:spPr>
        <p:style>
          <a:lnRef idx="2">
            <a:schemeClr val="accent1"/>
          </a:lnRef>
          <a:fillRef idx="0">
            <a:schemeClr val="accent1"/>
          </a:fillRef>
          <a:effectRef idx="1">
            <a:schemeClr val="accent1"/>
          </a:effectRef>
          <a:fontRef idx="minor">
            <a:schemeClr val="tx1"/>
          </a:fontRef>
        </p:style>
      </p:cxnSp>
      <p:pic>
        <p:nvPicPr>
          <p:cNvPr id="61" name="図 60"/>
          <p:cNvPicPr>
            <a:picLocks noChangeAspect="1"/>
          </p:cNvPicPr>
          <p:nvPr/>
        </p:nvPicPr>
        <p:blipFill>
          <a:blip r:embed="rId2"/>
          <a:stretch>
            <a:fillRect/>
          </a:stretch>
        </p:blipFill>
        <p:spPr>
          <a:xfrm>
            <a:off x="553821" y="5023014"/>
            <a:ext cx="2091148" cy="1738835"/>
          </a:xfrm>
          <a:prstGeom prst="rect">
            <a:avLst/>
          </a:prstGeom>
        </p:spPr>
      </p:pic>
    </p:spTree>
    <p:extLst>
      <p:ext uri="{BB962C8B-B14F-4D97-AF65-F5344CB8AC3E}">
        <p14:creationId xmlns:p14="http://schemas.microsoft.com/office/powerpoint/2010/main" val="3737976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演習（</a:t>
            </a:r>
            <a:r>
              <a:rPr kumimoji="1" lang="en-US" altLang="ja-JP" dirty="0" smtClean="0"/>
              <a:t>2</a:t>
            </a:r>
            <a:r>
              <a:rPr kumimoji="1" lang="ja-JP" altLang="en-US" dirty="0" smtClean="0"/>
              <a:t>入力の </a:t>
            </a:r>
            <a:r>
              <a:rPr kumimoji="1" lang="en-US" altLang="ja-JP" dirty="0" smtClean="0"/>
              <a:t>XOR</a:t>
            </a:r>
            <a:r>
              <a:rPr kumimoji="1" lang="ja-JP" altLang="en-US" dirty="0" smtClean="0"/>
              <a:t>を解く）</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dirty="0" smtClean="0"/>
              <a:t>入力</a:t>
            </a:r>
            <a:r>
              <a:rPr kumimoji="1" lang="en-US" altLang="ja-JP" dirty="0" smtClean="0"/>
              <a:t>    </a:t>
            </a:r>
            <a:r>
              <a:rPr lang="ja-JP" altLang="en-US" dirty="0" smtClean="0"/>
              <a:t>出力</a:t>
            </a:r>
            <a:endParaRPr kumimoji="1" lang="en-US" altLang="ja-JP" dirty="0" smtClean="0"/>
          </a:p>
          <a:p>
            <a:pPr marL="0" indent="0">
              <a:buNone/>
            </a:pPr>
            <a:r>
              <a:rPr lang="en-US" altLang="ja-JP" dirty="0" smtClean="0"/>
              <a:t>x1   x2    </a:t>
            </a:r>
            <a:r>
              <a:rPr lang="en-US" altLang="ja-JP" dirty="0"/>
              <a:t> </a:t>
            </a:r>
            <a:r>
              <a:rPr lang="en-US" altLang="ja-JP" dirty="0" smtClean="0"/>
              <a:t>y</a:t>
            </a:r>
          </a:p>
          <a:p>
            <a:pPr marL="0" indent="0">
              <a:buNone/>
            </a:pPr>
            <a:r>
              <a:rPr kumimoji="1" lang="en-US" altLang="ja-JP" dirty="0" smtClean="0"/>
              <a:t>0      0      0</a:t>
            </a:r>
          </a:p>
          <a:p>
            <a:pPr marL="0" indent="0">
              <a:buNone/>
            </a:pPr>
            <a:r>
              <a:rPr lang="en-US" altLang="ja-JP" dirty="0" smtClean="0"/>
              <a:t>1      0      1</a:t>
            </a:r>
          </a:p>
          <a:p>
            <a:pPr marL="0" indent="0">
              <a:buNone/>
            </a:pPr>
            <a:r>
              <a:rPr kumimoji="1" lang="en-US" altLang="ja-JP" dirty="0" smtClean="0"/>
              <a:t>0      1      1</a:t>
            </a:r>
          </a:p>
          <a:p>
            <a:pPr marL="0" indent="0">
              <a:buNone/>
            </a:pPr>
            <a:r>
              <a:rPr lang="en-US" altLang="ja-JP" dirty="0" smtClean="0"/>
              <a:t>1      1      0</a:t>
            </a:r>
            <a:endParaRPr kumimoji="1" lang="ja-JP" altLang="en-US" dirty="0"/>
          </a:p>
        </p:txBody>
      </p:sp>
      <p:cxnSp>
        <p:nvCxnSpPr>
          <p:cNvPr id="5" name="直線コネクタ 4"/>
          <p:cNvCxnSpPr/>
          <p:nvPr/>
        </p:nvCxnSpPr>
        <p:spPr>
          <a:xfrm>
            <a:off x="334202" y="2816721"/>
            <a:ext cx="2310767" cy="19097"/>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6" name="直線コネクタ 5"/>
          <p:cNvCxnSpPr/>
          <p:nvPr/>
        </p:nvCxnSpPr>
        <p:spPr>
          <a:xfrm>
            <a:off x="1785594" y="2367956"/>
            <a:ext cx="0" cy="2721239"/>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9" name="円/楕円 8"/>
          <p:cNvSpPr/>
          <p:nvPr/>
        </p:nvSpPr>
        <p:spPr>
          <a:xfrm>
            <a:off x="5466153" y="4389665"/>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p:cNvCxnSpPr>
            <a:endCxn id="9" idx="1"/>
          </p:cNvCxnSpPr>
          <p:nvPr/>
        </p:nvCxnSpPr>
        <p:spPr>
          <a:xfrm>
            <a:off x="4107615" y="2409665"/>
            <a:ext cx="1489367" cy="210498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4107615" y="4816375"/>
            <a:ext cx="1358538"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4264898" y="4698339"/>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rgbClr val="000000"/>
              </a:solidFill>
            </a:endParaRPr>
          </a:p>
        </p:txBody>
      </p:sp>
      <p:sp>
        <p:nvSpPr>
          <p:cNvPr id="15" name="円/楕円 14"/>
          <p:cNvSpPr/>
          <p:nvPr/>
        </p:nvSpPr>
        <p:spPr>
          <a:xfrm>
            <a:off x="5440013" y="1966313"/>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7205036" y="3162725"/>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矢印コネクタ 16"/>
          <p:cNvCxnSpPr/>
          <p:nvPr/>
        </p:nvCxnSpPr>
        <p:spPr>
          <a:xfrm>
            <a:off x="3382021" y="2393023"/>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3411951" y="1827315"/>
            <a:ext cx="522173" cy="523220"/>
          </a:xfrm>
          <a:prstGeom prst="rect">
            <a:avLst/>
          </a:prstGeom>
          <a:noFill/>
        </p:spPr>
        <p:txBody>
          <a:bodyPr wrap="none" rtlCol="0">
            <a:spAutoFit/>
          </a:bodyPr>
          <a:lstStyle/>
          <a:p>
            <a:r>
              <a:rPr kumimoji="1" lang="en-US" altLang="ja-JP" sz="2800" dirty="0" smtClean="0"/>
              <a:t>x1</a:t>
            </a:r>
            <a:endParaRPr kumimoji="1" lang="ja-JP" altLang="en-US" sz="2800" dirty="0"/>
          </a:p>
        </p:txBody>
      </p:sp>
      <p:cxnSp>
        <p:nvCxnSpPr>
          <p:cNvPr id="22" name="直線矢印コネクタ 21"/>
          <p:cNvCxnSpPr/>
          <p:nvPr/>
        </p:nvCxnSpPr>
        <p:spPr>
          <a:xfrm>
            <a:off x="3382021" y="4816375"/>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3285203" y="4833017"/>
            <a:ext cx="522173" cy="523220"/>
          </a:xfrm>
          <a:prstGeom prst="rect">
            <a:avLst/>
          </a:prstGeom>
          <a:noFill/>
        </p:spPr>
        <p:txBody>
          <a:bodyPr wrap="none" rtlCol="0">
            <a:spAutoFit/>
          </a:bodyPr>
          <a:lstStyle/>
          <a:p>
            <a:r>
              <a:rPr kumimoji="1" lang="en-US" altLang="ja-JP" sz="2800" dirty="0" smtClean="0"/>
              <a:t>x2</a:t>
            </a:r>
            <a:endParaRPr kumimoji="1" lang="ja-JP" altLang="en-US" sz="2800" dirty="0"/>
          </a:p>
        </p:txBody>
      </p:sp>
      <p:cxnSp>
        <p:nvCxnSpPr>
          <p:cNvPr id="25" name="直線矢印コネクタ 24"/>
          <p:cNvCxnSpPr>
            <a:endCxn id="15" idx="2"/>
          </p:cNvCxnSpPr>
          <p:nvPr/>
        </p:nvCxnSpPr>
        <p:spPr>
          <a:xfrm>
            <a:off x="4107615" y="2393023"/>
            <a:ext cx="1332398"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15" idx="3"/>
          </p:cNvCxnSpPr>
          <p:nvPr/>
        </p:nvCxnSpPr>
        <p:spPr>
          <a:xfrm flipV="1">
            <a:off x="4107615" y="2694753"/>
            <a:ext cx="1463227" cy="201166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a:xfrm>
            <a:off x="4264898" y="1958481"/>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rgbClr val="000000"/>
              </a:solidFill>
            </a:endParaRPr>
          </a:p>
        </p:txBody>
      </p:sp>
      <p:sp>
        <p:nvSpPr>
          <p:cNvPr id="39" name="正方形/長方形 38"/>
          <p:cNvSpPr/>
          <p:nvPr/>
        </p:nvSpPr>
        <p:spPr>
          <a:xfrm>
            <a:off x="3790671" y="2653899"/>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rgbClr val="000000"/>
              </a:solidFill>
            </a:endParaRPr>
          </a:p>
        </p:txBody>
      </p:sp>
      <p:sp>
        <p:nvSpPr>
          <p:cNvPr id="40" name="正方形/長方形 39"/>
          <p:cNvSpPr/>
          <p:nvPr/>
        </p:nvSpPr>
        <p:spPr>
          <a:xfrm>
            <a:off x="3790671" y="3813797"/>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rgbClr val="000000"/>
              </a:solidFill>
            </a:endParaRPr>
          </a:p>
        </p:txBody>
      </p:sp>
      <p:cxnSp>
        <p:nvCxnSpPr>
          <p:cNvPr id="43" name="直線矢印コネクタ 42"/>
          <p:cNvCxnSpPr>
            <a:stCxn id="15" idx="6"/>
            <a:endCxn id="16" idx="1"/>
          </p:cNvCxnSpPr>
          <p:nvPr/>
        </p:nvCxnSpPr>
        <p:spPr>
          <a:xfrm>
            <a:off x="6333371" y="2393023"/>
            <a:ext cx="1002494" cy="89468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a:stCxn id="9" idx="6"/>
            <a:endCxn id="16" idx="3"/>
          </p:cNvCxnSpPr>
          <p:nvPr/>
        </p:nvCxnSpPr>
        <p:spPr>
          <a:xfrm flipV="1">
            <a:off x="6359511" y="3891165"/>
            <a:ext cx="976354" cy="92521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7" name="正方形/長方形 46"/>
          <p:cNvSpPr/>
          <p:nvPr/>
        </p:nvSpPr>
        <p:spPr>
          <a:xfrm>
            <a:off x="6387411" y="2544980"/>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rgbClr val="000000"/>
              </a:solidFill>
            </a:endParaRPr>
          </a:p>
        </p:txBody>
      </p:sp>
      <p:sp>
        <p:nvSpPr>
          <p:cNvPr id="50" name="正方形/長方形 49"/>
          <p:cNvSpPr/>
          <p:nvPr/>
        </p:nvSpPr>
        <p:spPr>
          <a:xfrm>
            <a:off x="6387411" y="4140858"/>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rgbClr val="000000"/>
              </a:solidFill>
            </a:endParaRPr>
          </a:p>
        </p:txBody>
      </p:sp>
      <p:cxnSp>
        <p:nvCxnSpPr>
          <p:cNvPr id="51" name="直線矢印コネクタ 50"/>
          <p:cNvCxnSpPr/>
          <p:nvPr/>
        </p:nvCxnSpPr>
        <p:spPr>
          <a:xfrm>
            <a:off x="8098394" y="3557541"/>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8233632" y="3840082"/>
            <a:ext cx="351378" cy="523220"/>
          </a:xfrm>
          <a:prstGeom prst="rect">
            <a:avLst/>
          </a:prstGeom>
          <a:noFill/>
        </p:spPr>
        <p:txBody>
          <a:bodyPr wrap="none" rtlCol="0">
            <a:spAutoFit/>
          </a:bodyPr>
          <a:lstStyle/>
          <a:p>
            <a:r>
              <a:rPr kumimoji="1" lang="en-US" altLang="ja-JP" sz="2800" dirty="0" smtClean="0"/>
              <a:t>y</a:t>
            </a:r>
            <a:endParaRPr kumimoji="1" lang="ja-JP" altLang="en-US" sz="2800" dirty="0"/>
          </a:p>
        </p:txBody>
      </p:sp>
      <p:pic>
        <p:nvPicPr>
          <p:cNvPr id="61" name="図 60"/>
          <p:cNvPicPr>
            <a:picLocks noChangeAspect="1"/>
          </p:cNvPicPr>
          <p:nvPr/>
        </p:nvPicPr>
        <p:blipFill>
          <a:blip r:embed="rId2"/>
          <a:stretch>
            <a:fillRect/>
          </a:stretch>
        </p:blipFill>
        <p:spPr>
          <a:xfrm>
            <a:off x="553821" y="5023014"/>
            <a:ext cx="2091148" cy="1738835"/>
          </a:xfrm>
          <a:prstGeom prst="rect">
            <a:avLst/>
          </a:prstGeom>
        </p:spPr>
      </p:pic>
      <p:sp>
        <p:nvSpPr>
          <p:cNvPr id="62" name="円/楕円 61"/>
          <p:cNvSpPr/>
          <p:nvPr/>
        </p:nvSpPr>
        <p:spPr>
          <a:xfrm>
            <a:off x="4921949" y="5552330"/>
            <a:ext cx="293617" cy="29555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4886583" y="6187855"/>
            <a:ext cx="364349" cy="27239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p:cNvSpPr txBox="1"/>
          <p:nvPr/>
        </p:nvSpPr>
        <p:spPr>
          <a:xfrm>
            <a:off x="5304125" y="5392824"/>
            <a:ext cx="1193506" cy="523220"/>
          </a:xfrm>
          <a:prstGeom prst="rect">
            <a:avLst/>
          </a:prstGeom>
          <a:noFill/>
        </p:spPr>
        <p:txBody>
          <a:bodyPr wrap="none" rtlCol="0">
            <a:spAutoFit/>
          </a:bodyPr>
          <a:lstStyle/>
          <a:p>
            <a:r>
              <a:rPr kumimoji="1" lang="ja-JP" altLang="en-US" sz="2800" dirty="0" smtClean="0"/>
              <a:t>閾値 </a:t>
            </a:r>
            <a:r>
              <a:rPr lang="en-US" altLang="ja-JP" sz="2800" dirty="0" err="1" smtClean="0"/>
              <a:t>θ</a:t>
            </a:r>
            <a:endParaRPr kumimoji="1" lang="ja-JP" altLang="en-US" sz="2800" dirty="0"/>
          </a:p>
        </p:txBody>
      </p:sp>
      <p:sp>
        <p:nvSpPr>
          <p:cNvPr id="65" name="テキスト ボックス 64"/>
          <p:cNvSpPr txBox="1"/>
          <p:nvPr/>
        </p:nvSpPr>
        <p:spPr>
          <a:xfrm>
            <a:off x="5368768" y="6007613"/>
            <a:ext cx="1980029" cy="523220"/>
          </a:xfrm>
          <a:prstGeom prst="rect">
            <a:avLst/>
          </a:prstGeom>
          <a:noFill/>
        </p:spPr>
        <p:txBody>
          <a:bodyPr wrap="none" rtlCol="0">
            <a:spAutoFit/>
          </a:bodyPr>
          <a:lstStyle/>
          <a:p>
            <a:r>
              <a:rPr kumimoji="1" lang="ja-JP" altLang="en-US" sz="2800" dirty="0" smtClean="0"/>
              <a:t>結合荷重</a:t>
            </a:r>
            <a:r>
              <a:rPr lang="ja-JP" altLang="en-US" sz="2800" dirty="0" smtClean="0"/>
              <a:t> </a:t>
            </a:r>
            <a:r>
              <a:rPr lang="en-US" altLang="ja-JP" sz="2800" dirty="0" smtClean="0"/>
              <a:t>w</a:t>
            </a:r>
            <a:endParaRPr kumimoji="1" lang="en-US" altLang="ja-JP" sz="2800" dirty="0" smtClean="0"/>
          </a:p>
        </p:txBody>
      </p:sp>
    </p:spTree>
    <p:extLst>
      <p:ext uri="{BB962C8B-B14F-4D97-AF65-F5344CB8AC3E}">
        <p14:creationId xmlns:p14="http://schemas.microsoft.com/office/powerpoint/2010/main" val="17528942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演習（</a:t>
            </a:r>
            <a:r>
              <a:rPr kumimoji="1" lang="en-US" altLang="ja-JP" dirty="0" smtClean="0"/>
              <a:t>2</a:t>
            </a:r>
            <a:r>
              <a:rPr kumimoji="1" lang="ja-JP" altLang="en-US" dirty="0" smtClean="0"/>
              <a:t>入力の </a:t>
            </a:r>
            <a:r>
              <a:rPr kumimoji="1" lang="en-US" altLang="ja-JP" dirty="0" smtClean="0"/>
              <a:t>XOR</a:t>
            </a:r>
            <a:r>
              <a:rPr kumimoji="1" lang="ja-JP" altLang="en-US" dirty="0" smtClean="0"/>
              <a:t>を解く）</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dirty="0" smtClean="0"/>
              <a:t>入力</a:t>
            </a:r>
            <a:r>
              <a:rPr kumimoji="1" lang="en-US" altLang="ja-JP" dirty="0" smtClean="0"/>
              <a:t>    </a:t>
            </a:r>
            <a:r>
              <a:rPr lang="ja-JP" altLang="en-US" dirty="0" smtClean="0"/>
              <a:t>出力</a:t>
            </a:r>
            <a:endParaRPr kumimoji="1" lang="en-US" altLang="ja-JP" dirty="0" smtClean="0"/>
          </a:p>
          <a:p>
            <a:pPr marL="0" indent="0">
              <a:buNone/>
            </a:pPr>
            <a:r>
              <a:rPr lang="en-US" altLang="ja-JP" dirty="0" smtClean="0"/>
              <a:t>x1   x2    </a:t>
            </a:r>
            <a:r>
              <a:rPr lang="en-US" altLang="ja-JP" dirty="0"/>
              <a:t> </a:t>
            </a:r>
            <a:r>
              <a:rPr lang="en-US" altLang="ja-JP" dirty="0" smtClean="0"/>
              <a:t>y</a:t>
            </a:r>
          </a:p>
          <a:p>
            <a:pPr marL="0" indent="0">
              <a:buNone/>
            </a:pPr>
            <a:r>
              <a:rPr kumimoji="1" lang="en-US" altLang="ja-JP" dirty="0" smtClean="0"/>
              <a:t>0      0      0</a:t>
            </a:r>
          </a:p>
          <a:p>
            <a:pPr marL="0" indent="0">
              <a:buNone/>
            </a:pPr>
            <a:r>
              <a:rPr lang="en-US" altLang="ja-JP" dirty="0" smtClean="0"/>
              <a:t>1      0      1</a:t>
            </a:r>
          </a:p>
          <a:p>
            <a:pPr marL="0" indent="0">
              <a:buNone/>
            </a:pPr>
            <a:r>
              <a:rPr kumimoji="1" lang="en-US" altLang="ja-JP" dirty="0" smtClean="0"/>
              <a:t>0      1      1</a:t>
            </a:r>
          </a:p>
          <a:p>
            <a:pPr marL="0" indent="0">
              <a:buNone/>
            </a:pPr>
            <a:r>
              <a:rPr lang="en-US" altLang="ja-JP" dirty="0" smtClean="0"/>
              <a:t>1      1      0</a:t>
            </a:r>
            <a:endParaRPr kumimoji="1" lang="ja-JP" altLang="en-US" dirty="0"/>
          </a:p>
        </p:txBody>
      </p:sp>
      <p:cxnSp>
        <p:nvCxnSpPr>
          <p:cNvPr id="5" name="直線コネクタ 4"/>
          <p:cNvCxnSpPr/>
          <p:nvPr/>
        </p:nvCxnSpPr>
        <p:spPr>
          <a:xfrm>
            <a:off x="334202" y="2816721"/>
            <a:ext cx="2310767" cy="19097"/>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6" name="直線コネクタ 5"/>
          <p:cNvCxnSpPr/>
          <p:nvPr/>
        </p:nvCxnSpPr>
        <p:spPr>
          <a:xfrm>
            <a:off x="1785594" y="2367956"/>
            <a:ext cx="0" cy="2721239"/>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9" name="円/楕円 8"/>
          <p:cNvSpPr/>
          <p:nvPr/>
        </p:nvSpPr>
        <p:spPr>
          <a:xfrm>
            <a:off x="5466153" y="4389665"/>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p:cNvCxnSpPr>
            <a:endCxn id="9" idx="1"/>
          </p:cNvCxnSpPr>
          <p:nvPr/>
        </p:nvCxnSpPr>
        <p:spPr>
          <a:xfrm>
            <a:off x="4107615" y="2409665"/>
            <a:ext cx="1489367" cy="210498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4107615" y="4816375"/>
            <a:ext cx="1358538"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4264898" y="4698339"/>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rgbClr val="000000"/>
              </a:solidFill>
            </a:endParaRPr>
          </a:p>
        </p:txBody>
      </p:sp>
      <p:sp>
        <p:nvSpPr>
          <p:cNvPr id="15" name="円/楕円 14"/>
          <p:cNvSpPr/>
          <p:nvPr/>
        </p:nvSpPr>
        <p:spPr>
          <a:xfrm>
            <a:off x="5440013" y="1966313"/>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7205036" y="3162725"/>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矢印コネクタ 16"/>
          <p:cNvCxnSpPr/>
          <p:nvPr/>
        </p:nvCxnSpPr>
        <p:spPr>
          <a:xfrm>
            <a:off x="3382021" y="2393023"/>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3411951" y="1827315"/>
            <a:ext cx="522173" cy="523220"/>
          </a:xfrm>
          <a:prstGeom prst="rect">
            <a:avLst/>
          </a:prstGeom>
          <a:noFill/>
        </p:spPr>
        <p:txBody>
          <a:bodyPr wrap="none" rtlCol="0">
            <a:spAutoFit/>
          </a:bodyPr>
          <a:lstStyle/>
          <a:p>
            <a:r>
              <a:rPr kumimoji="1" lang="en-US" altLang="ja-JP" sz="2800" dirty="0" smtClean="0"/>
              <a:t>x1</a:t>
            </a:r>
            <a:endParaRPr kumimoji="1" lang="ja-JP" altLang="en-US" sz="2800" dirty="0"/>
          </a:p>
        </p:txBody>
      </p:sp>
      <p:cxnSp>
        <p:nvCxnSpPr>
          <p:cNvPr id="22" name="直線矢印コネクタ 21"/>
          <p:cNvCxnSpPr/>
          <p:nvPr/>
        </p:nvCxnSpPr>
        <p:spPr>
          <a:xfrm>
            <a:off x="3382021" y="4816375"/>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3285203" y="4833017"/>
            <a:ext cx="522173" cy="523220"/>
          </a:xfrm>
          <a:prstGeom prst="rect">
            <a:avLst/>
          </a:prstGeom>
          <a:noFill/>
        </p:spPr>
        <p:txBody>
          <a:bodyPr wrap="none" rtlCol="0">
            <a:spAutoFit/>
          </a:bodyPr>
          <a:lstStyle/>
          <a:p>
            <a:r>
              <a:rPr kumimoji="1" lang="en-US" altLang="ja-JP" sz="2800" dirty="0" smtClean="0"/>
              <a:t>x2</a:t>
            </a:r>
            <a:endParaRPr kumimoji="1" lang="ja-JP" altLang="en-US" sz="2800" dirty="0"/>
          </a:p>
        </p:txBody>
      </p:sp>
      <p:cxnSp>
        <p:nvCxnSpPr>
          <p:cNvPr id="25" name="直線矢印コネクタ 24"/>
          <p:cNvCxnSpPr>
            <a:endCxn id="15" idx="2"/>
          </p:cNvCxnSpPr>
          <p:nvPr/>
        </p:nvCxnSpPr>
        <p:spPr>
          <a:xfrm>
            <a:off x="4107615" y="2393023"/>
            <a:ext cx="1332398"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15" idx="3"/>
          </p:cNvCxnSpPr>
          <p:nvPr/>
        </p:nvCxnSpPr>
        <p:spPr>
          <a:xfrm flipV="1">
            <a:off x="4107615" y="2694753"/>
            <a:ext cx="1463227" cy="201166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a:xfrm>
            <a:off x="4264898" y="1958481"/>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rgbClr val="000000"/>
              </a:solidFill>
            </a:endParaRPr>
          </a:p>
        </p:txBody>
      </p:sp>
      <p:sp>
        <p:nvSpPr>
          <p:cNvPr id="39" name="正方形/長方形 38"/>
          <p:cNvSpPr/>
          <p:nvPr/>
        </p:nvSpPr>
        <p:spPr>
          <a:xfrm>
            <a:off x="3790671" y="2653899"/>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rgbClr val="000000"/>
              </a:solidFill>
            </a:endParaRPr>
          </a:p>
        </p:txBody>
      </p:sp>
      <p:sp>
        <p:nvSpPr>
          <p:cNvPr id="40" name="正方形/長方形 39"/>
          <p:cNvSpPr/>
          <p:nvPr/>
        </p:nvSpPr>
        <p:spPr>
          <a:xfrm>
            <a:off x="3790671" y="3813797"/>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rgbClr val="000000"/>
              </a:solidFill>
            </a:endParaRPr>
          </a:p>
        </p:txBody>
      </p:sp>
      <p:cxnSp>
        <p:nvCxnSpPr>
          <p:cNvPr id="43" name="直線矢印コネクタ 42"/>
          <p:cNvCxnSpPr>
            <a:stCxn id="15" idx="6"/>
            <a:endCxn id="16" idx="1"/>
          </p:cNvCxnSpPr>
          <p:nvPr/>
        </p:nvCxnSpPr>
        <p:spPr>
          <a:xfrm>
            <a:off x="6333371" y="2393023"/>
            <a:ext cx="1002494" cy="89468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a:stCxn id="9" idx="6"/>
            <a:endCxn id="16" idx="3"/>
          </p:cNvCxnSpPr>
          <p:nvPr/>
        </p:nvCxnSpPr>
        <p:spPr>
          <a:xfrm flipV="1">
            <a:off x="6359511" y="3891165"/>
            <a:ext cx="976354" cy="92521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7" name="正方形/長方形 46"/>
          <p:cNvSpPr/>
          <p:nvPr/>
        </p:nvSpPr>
        <p:spPr>
          <a:xfrm>
            <a:off x="6387411" y="2544980"/>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rgbClr val="000000"/>
              </a:solidFill>
            </a:endParaRPr>
          </a:p>
        </p:txBody>
      </p:sp>
      <p:sp>
        <p:nvSpPr>
          <p:cNvPr id="50" name="正方形/長方形 49"/>
          <p:cNvSpPr/>
          <p:nvPr/>
        </p:nvSpPr>
        <p:spPr>
          <a:xfrm>
            <a:off x="6387411" y="4140858"/>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800" dirty="0">
              <a:solidFill>
                <a:srgbClr val="000000"/>
              </a:solidFill>
            </a:endParaRPr>
          </a:p>
        </p:txBody>
      </p:sp>
      <p:cxnSp>
        <p:nvCxnSpPr>
          <p:cNvPr id="51" name="直線矢印コネクタ 50"/>
          <p:cNvCxnSpPr/>
          <p:nvPr/>
        </p:nvCxnSpPr>
        <p:spPr>
          <a:xfrm>
            <a:off x="8098394" y="3557541"/>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8233632" y="3840082"/>
            <a:ext cx="351378" cy="523220"/>
          </a:xfrm>
          <a:prstGeom prst="rect">
            <a:avLst/>
          </a:prstGeom>
          <a:noFill/>
        </p:spPr>
        <p:txBody>
          <a:bodyPr wrap="none" rtlCol="0">
            <a:spAutoFit/>
          </a:bodyPr>
          <a:lstStyle/>
          <a:p>
            <a:r>
              <a:rPr kumimoji="1" lang="en-US" altLang="ja-JP" sz="2800" dirty="0" smtClean="0"/>
              <a:t>y</a:t>
            </a:r>
            <a:endParaRPr kumimoji="1" lang="ja-JP" altLang="en-US" sz="2800" dirty="0"/>
          </a:p>
        </p:txBody>
      </p:sp>
      <p:sp>
        <p:nvSpPr>
          <p:cNvPr id="53" name="テキスト ボックス 52"/>
          <p:cNvSpPr txBox="1"/>
          <p:nvPr/>
        </p:nvSpPr>
        <p:spPr>
          <a:xfrm>
            <a:off x="5696942" y="2088925"/>
            <a:ext cx="366657" cy="523220"/>
          </a:xfrm>
          <a:prstGeom prst="rect">
            <a:avLst/>
          </a:prstGeom>
          <a:noFill/>
        </p:spPr>
        <p:txBody>
          <a:bodyPr wrap="none" rtlCol="0">
            <a:spAutoFit/>
          </a:bodyPr>
          <a:lstStyle/>
          <a:p>
            <a:r>
              <a:rPr lang="en-US" altLang="ja-JP" sz="2800" dirty="0" smtClean="0">
                <a:solidFill>
                  <a:srgbClr val="000000"/>
                </a:solidFill>
              </a:rPr>
              <a:t>1</a:t>
            </a:r>
          </a:p>
        </p:txBody>
      </p:sp>
      <p:sp>
        <p:nvSpPr>
          <p:cNvPr id="54" name="テキスト ボックス 53"/>
          <p:cNvSpPr txBox="1"/>
          <p:nvPr/>
        </p:nvSpPr>
        <p:spPr>
          <a:xfrm>
            <a:off x="5696942" y="4571407"/>
            <a:ext cx="366657" cy="523220"/>
          </a:xfrm>
          <a:prstGeom prst="rect">
            <a:avLst/>
          </a:prstGeom>
          <a:noFill/>
        </p:spPr>
        <p:txBody>
          <a:bodyPr wrap="none" rtlCol="0">
            <a:spAutoFit/>
          </a:bodyPr>
          <a:lstStyle/>
          <a:p>
            <a:r>
              <a:rPr lang="en-US" altLang="ja-JP" sz="2800" dirty="0" smtClean="0">
                <a:solidFill>
                  <a:srgbClr val="000000"/>
                </a:solidFill>
              </a:rPr>
              <a:t>1</a:t>
            </a:r>
          </a:p>
        </p:txBody>
      </p:sp>
      <p:sp>
        <p:nvSpPr>
          <p:cNvPr id="55" name="テキスト ボックス 54"/>
          <p:cNvSpPr txBox="1"/>
          <p:nvPr/>
        </p:nvSpPr>
        <p:spPr>
          <a:xfrm>
            <a:off x="7472608" y="3360604"/>
            <a:ext cx="366657" cy="523220"/>
          </a:xfrm>
          <a:prstGeom prst="rect">
            <a:avLst/>
          </a:prstGeom>
          <a:noFill/>
        </p:spPr>
        <p:txBody>
          <a:bodyPr wrap="none" rtlCol="0">
            <a:spAutoFit/>
          </a:bodyPr>
          <a:lstStyle/>
          <a:p>
            <a:r>
              <a:rPr lang="en-US" altLang="ja-JP" sz="2800" dirty="0" smtClean="0">
                <a:solidFill>
                  <a:srgbClr val="000000"/>
                </a:solidFill>
              </a:rPr>
              <a:t>1</a:t>
            </a:r>
          </a:p>
        </p:txBody>
      </p:sp>
      <p:pic>
        <p:nvPicPr>
          <p:cNvPr id="61" name="図 60"/>
          <p:cNvPicPr>
            <a:picLocks noChangeAspect="1"/>
          </p:cNvPicPr>
          <p:nvPr/>
        </p:nvPicPr>
        <p:blipFill>
          <a:blip r:embed="rId2"/>
          <a:stretch>
            <a:fillRect/>
          </a:stretch>
        </p:blipFill>
        <p:spPr>
          <a:xfrm>
            <a:off x="553821" y="5023014"/>
            <a:ext cx="2091148" cy="1738835"/>
          </a:xfrm>
          <a:prstGeom prst="rect">
            <a:avLst/>
          </a:prstGeom>
        </p:spPr>
      </p:pic>
      <p:sp>
        <p:nvSpPr>
          <p:cNvPr id="62" name="円/楕円 61"/>
          <p:cNvSpPr/>
          <p:nvPr/>
        </p:nvSpPr>
        <p:spPr>
          <a:xfrm>
            <a:off x="4921949" y="5552330"/>
            <a:ext cx="293617" cy="29555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4886583" y="6187855"/>
            <a:ext cx="364349" cy="27239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p:cNvSpPr txBox="1"/>
          <p:nvPr/>
        </p:nvSpPr>
        <p:spPr>
          <a:xfrm>
            <a:off x="5304125" y="5392824"/>
            <a:ext cx="1193506" cy="523220"/>
          </a:xfrm>
          <a:prstGeom prst="rect">
            <a:avLst/>
          </a:prstGeom>
          <a:noFill/>
        </p:spPr>
        <p:txBody>
          <a:bodyPr wrap="none" rtlCol="0">
            <a:spAutoFit/>
          </a:bodyPr>
          <a:lstStyle/>
          <a:p>
            <a:r>
              <a:rPr kumimoji="1" lang="ja-JP" altLang="en-US" sz="2800" dirty="0" smtClean="0"/>
              <a:t>閾値 </a:t>
            </a:r>
            <a:r>
              <a:rPr lang="en-US" altLang="ja-JP" sz="2800" dirty="0" err="1" smtClean="0"/>
              <a:t>θ</a:t>
            </a:r>
            <a:endParaRPr kumimoji="1" lang="ja-JP" altLang="en-US" sz="2800" dirty="0"/>
          </a:p>
        </p:txBody>
      </p:sp>
      <p:sp>
        <p:nvSpPr>
          <p:cNvPr id="65" name="テキスト ボックス 64"/>
          <p:cNvSpPr txBox="1"/>
          <p:nvPr/>
        </p:nvSpPr>
        <p:spPr>
          <a:xfrm>
            <a:off x="5368768" y="6007613"/>
            <a:ext cx="1980029" cy="523220"/>
          </a:xfrm>
          <a:prstGeom prst="rect">
            <a:avLst/>
          </a:prstGeom>
          <a:noFill/>
        </p:spPr>
        <p:txBody>
          <a:bodyPr wrap="none" rtlCol="0">
            <a:spAutoFit/>
          </a:bodyPr>
          <a:lstStyle/>
          <a:p>
            <a:r>
              <a:rPr kumimoji="1" lang="ja-JP" altLang="en-US" sz="2800" dirty="0" smtClean="0"/>
              <a:t>結合荷重</a:t>
            </a:r>
            <a:r>
              <a:rPr lang="ja-JP" altLang="en-US" sz="2800" dirty="0" smtClean="0"/>
              <a:t> </a:t>
            </a:r>
            <a:r>
              <a:rPr lang="en-US" altLang="ja-JP" sz="2800" dirty="0" smtClean="0"/>
              <a:t>w</a:t>
            </a:r>
            <a:endParaRPr kumimoji="1" lang="en-US" altLang="ja-JP" sz="2800" dirty="0" smtClean="0"/>
          </a:p>
        </p:txBody>
      </p:sp>
    </p:spTree>
    <p:extLst>
      <p:ext uri="{BB962C8B-B14F-4D97-AF65-F5344CB8AC3E}">
        <p14:creationId xmlns:p14="http://schemas.microsoft.com/office/powerpoint/2010/main" val="14081812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発表の流れ</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自己紹介</a:t>
            </a:r>
            <a:endParaRPr kumimoji="1" lang="en-US" altLang="ja-JP" dirty="0" smtClean="0"/>
          </a:p>
          <a:p>
            <a:r>
              <a:rPr lang="ja-JP" altLang="en-US" dirty="0" smtClean="0">
                <a:solidFill>
                  <a:srgbClr val="FF0000"/>
                </a:solidFill>
              </a:rPr>
              <a:t>人間の脳とは</a:t>
            </a:r>
            <a:endParaRPr lang="en-US" altLang="ja-JP" dirty="0" smtClean="0">
              <a:solidFill>
                <a:srgbClr val="FF0000"/>
              </a:solidFill>
            </a:endParaRPr>
          </a:p>
          <a:p>
            <a:r>
              <a:rPr lang="ja-JP" altLang="en-US" dirty="0" smtClean="0"/>
              <a:t>ニューラルネットワーク入門</a:t>
            </a:r>
            <a:endParaRPr lang="en-US" altLang="ja-JP" dirty="0" smtClean="0"/>
          </a:p>
          <a:p>
            <a:r>
              <a:rPr lang="ja-JP" altLang="en-US" dirty="0" smtClean="0"/>
              <a:t>演習</a:t>
            </a:r>
            <a:endParaRPr lang="en-US" altLang="ja-JP" dirty="0" smtClean="0"/>
          </a:p>
          <a:p>
            <a:r>
              <a:rPr lang="ja-JP" altLang="en-US" dirty="0" smtClean="0"/>
              <a:t>ディープラーニング入門</a:t>
            </a:r>
            <a:endParaRPr lang="en-US" altLang="ja-JP" dirty="0" smtClean="0"/>
          </a:p>
          <a:p>
            <a:r>
              <a:rPr lang="ja-JP" altLang="en-US" dirty="0" smtClean="0"/>
              <a:t>卒業研究紹介</a:t>
            </a:r>
            <a:endParaRPr lang="en-US" altLang="ja-JP" dirty="0" smtClean="0"/>
          </a:p>
          <a:p>
            <a:endParaRPr kumimoji="1" lang="ja-JP" altLang="en-US" dirty="0"/>
          </a:p>
        </p:txBody>
      </p:sp>
    </p:spTree>
    <p:extLst>
      <p:ext uri="{BB962C8B-B14F-4D97-AF65-F5344CB8AC3E}">
        <p14:creationId xmlns:p14="http://schemas.microsoft.com/office/powerpoint/2010/main" val="12536418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演習（</a:t>
            </a:r>
            <a:r>
              <a:rPr kumimoji="1" lang="en-US" altLang="ja-JP" dirty="0" smtClean="0"/>
              <a:t>2</a:t>
            </a:r>
            <a:r>
              <a:rPr kumimoji="1" lang="ja-JP" altLang="en-US" dirty="0" smtClean="0"/>
              <a:t>入力の </a:t>
            </a:r>
            <a:r>
              <a:rPr kumimoji="1" lang="en-US" altLang="ja-JP" dirty="0" smtClean="0"/>
              <a:t>XOR</a:t>
            </a:r>
            <a:r>
              <a:rPr kumimoji="1" lang="ja-JP" altLang="en-US" dirty="0" smtClean="0"/>
              <a:t>を解く）</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dirty="0" smtClean="0"/>
              <a:t>入力</a:t>
            </a:r>
            <a:r>
              <a:rPr kumimoji="1" lang="en-US" altLang="ja-JP" dirty="0" smtClean="0"/>
              <a:t>    </a:t>
            </a:r>
            <a:r>
              <a:rPr lang="ja-JP" altLang="en-US" dirty="0" smtClean="0"/>
              <a:t>出力</a:t>
            </a:r>
            <a:endParaRPr kumimoji="1" lang="en-US" altLang="ja-JP" dirty="0" smtClean="0"/>
          </a:p>
          <a:p>
            <a:pPr marL="0" indent="0">
              <a:buNone/>
            </a:pPr>
            <a:r>
              <a:rPr lang="en-US" altLang="ja-JP" dirty="0" smtClean="0"/>
              <a:t>x1   x2    </a:t>
            </a:r>
            <a:r>
              <a:rPr lang="en-US" altLang="ja-JP" dirty="0"/>
              <a:t> </a:t>
            </a:r>
            <a:r>
              <a:rPr lang="en-US" altLang="ja-JP" dirty="0" smtClean="0"/>
              <a:t>y</a:t>
            </a:r>
          </a:p>
          <a:p>
            <a:pPr marL="0" indent="0">
              <a:buNone/>
            </a:pPr>
            <a:r>
              <a:rPr kumimoji="1" lang="en-US" altLang="ja-JP" dirty="0" smtClean="0"/>
              <a:t>0      0      0</a:t>
            </a:r>
          </a:p>
          <a:p>
            <a:pPr marL="0" indent="0">
              <a:buNone/>
            </a:pPr>
            <a:r>
              <a:rPr lang="en-US" altLang="ja-JP" dirty="0" smtClean="0"/>
              <a:t>1      0      1</a:t>
            </a:r>
          </a:p>
          <a:p>
            <a:pPr marL="0" indent="0">
              <a:buNone/>
            </a:pPr>
            <a:r>
              <a:rPr kumimoji="1" lang="en-US" altLang="ja-JP" dirty="0" smtClean="0"/>
              <a:t>0      1      1</a:t>
            </a:r>
          </a:p>
          <a:p>
            <a:pPr marL="0" indent="0">
              <a:buNone/>
            </a:pPr>
            <a:r>
              <a:rPr lang="en-US" altLang="ja-JP" dirty="0" smtClean="0"/>
              <a:t>1      1      0</a:t>
            </a:r>
            <a:endParaRPr kumimoji="1" lang="ja-JP" altLang="en-US" dirty="0"/>
          </a:p>
        </p:txBody>
      </p:sp>
      <p:cxnSp>
        <p:nvCxnSpPr>
          <p:cNvPr id="5" name="直線コネクタ 4"/>
          <p:cNvCxnSpPr/>
          <p:nvPr/>
        </p:nvCxnSpPr>
        <p:spPr>
          <a:xfrm>
            <a:off x="334202" y="2816721"/>
            <a:ext cx="2310767" cy="19097"/>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6" name="直線コネクタ 5"/>
          <p:cNvCxnSpPr/>
          <p:nvPr/>
        </p:nvCxnSpPr>
        <p:spPr>
          <a:xfrm>
            <a:off x="1785594" y="2367956"/>
            <a:ext cx="0" cy="2721239"/>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9" name="円/楕円 8"/>
          <p:cNvSpPr/>
          <p:nvPr/>
        </p:nvSpPr>
        <p:spPr>
          <a:xfrm>
            <a:off x="5466153" y="4389665"/>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p:cNvCxnSpPr>
            <a:endCxn id="9" idx="1"/>
          </p:cNvCxnSpPr>
          <p:nvPr/>
        </p:nvCxnSpPr>
        <p:spPr>
          <a:xfrm>
            <a:off x="4107615" y="2409665"/>
            <a:ext cx="1489367" cy="210498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4107615" y="4816375"/>
            <a:ext cx="1358538"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4264898" y="4698339"/>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000000"/>
                </a:solidFill>
              </a:rPr>
              <a:t>2</a:t>
            </a:r>
            <a:endParaRPr kumimoji="1" lang="ja-JP" altLang="en-US" sz="2800" dirty="0">
              <a:solidFill>
                <a:srgbClr val="000000"/>
              </a:solidFill>
            </a:endParaRPr>
          </a:p>
        </p:txBody>
      </p:sp>
      <p:sp>
        <p:nvSpPr>
          <p:cNvPr id="15" name="円/楕円 14"/>
          <p:cNvSpPr/>
          <p:nvPr/>
        </p:nvSpPr>
        <p:spPr>
          <a:xfrm>
            <a:off x="5440013" y="1966313"/>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7205036" y="3162725"/>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矢印コネクタ 16"/>
          <p:cNvCxnSpPr/>
          <p:nvPr/>
        </p:nvCxnSpPr>
        <p:spPr>
          <a:xfrm>
            <a:off x="3382021" y="2393023"/>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3411951" y="1827315"/>
            <a:ext cx="522173" cy="523220"/>
          </a:xfrm>
          <a:prstGeom prst="rect">
            <a:avLst/>
          </a:prstGeom>
          <a:noFill/>
        </p:spPr>
        <p:txBody>
          <a:bodyPr wrap="none" rtlCol="0">
            <a:spAutoFit/>
          </a:bodyPr>
          <a:lstStyle/>
          <a:p>
            <a:r>
              <a:rPr kumimoji="1" lang="en-US" altLang="ja-JP" sz="2800" dirty="0" smtClean="0"/>
              <a:t>x1</a:t>
            </a:r>
            <a:endParaRPr kumimoji="1" lang="ja-JP" altLang="en-US" sz="2800" dirty="0"/>
          </a:p>
        </p:txBody>
      </p:sp>
      <p:cxnSp>
        <p:nvCxnSpPr>
          <p:cNvPr id="22" name="直線矢印コネクタ 21"/>
          <p:cNvCxnSpPr/>
          <p:nvPr/>
        </p:nvCxnSpPr>
        <p:spPr>
          <a:xfrm>
            <a:off x="3382021" y="4816375"/>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3285203" y="4833017"/>
            <a:ext cx="522173" cy="523220"/>
          </a:xfrm>
          <a:prstGeom prst="rect">
            <a:avLst/>
          </a:prstGeom>
          <a:noFill/>
        </p:spPr>
        <p:txBody>
          <a:bodyPr wrap="none" rtlCol="0">
            <a:spAutoFit/>
          </a:bodyPr>
          <a:lstStyle/>
          <a:p>
            <a:r>
              <a:rPr kumimoji="1" lang="en-US" altLang="ja-JP" sz="2800" dirty="0" smtClean="0"/>
              <a:t>x2</a:t>
            </a:r>
            <a:endParaRPr kumimoji="1" lang="ja-JP" altLang="en-US" sz="2800" dirty="0"/>
          </a:p>
        </p:txBody>
      </p:sp>
      <p:cxnSp>
        <p:nvCxnSpPr>
          <p:cNvPr id="25" name="直線矢印コネクタ 24"/>
          <p:cNvCxnSpPr>
            <a:endCxn id="15" idx="2"/>
          </p:cNvCxnSpPr>
          <p:nvPr/>
        </p:nvCxnSpPr>
        <p:spPr>
          <a:xfrm>
            <a:off x="4107615" y="2393023"/>
            <a:ext cx="1332398"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15" idx="3"/>
          </p:cNvCxnSpPr>
          <p:nvPr/>
        </p:nvCxnSpPr>
        <p:spPr>
          <a:xfrm flipV="1">
            <a:off x="4107615" y="2694753"/>
            <a:ext cx="1463227" cy="201166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a:xfrm>
            <a:off x="4264898" y="1958481"/>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000000"/>
                </a:solidFill>
              </a:rPr>
              <a:t>2</a:t>
            </a:r>
            <a:endParaRPr kumimoji="1" lang="ja-JP" altLang="en-US" sz="2800" dirty="0">
              <a:solidFill>
                <a:srgbClr val="000000"/>
              </a:solidFill>
            </a:endParaRPr>
          </a:p>
        </p:txBody>
      </p:sp>
      <p:sp>
        <p:nvSpPr>
          <p:cNvPr id="39" name="正方形/長方形 38"/>
          <p:cNvSpPr/>
          <p:nvPr/>
        </p:nvSpPr>
        <p:spPr>
          <a:xfrm>
            <a:off x="3790671" y="2653899"/>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solidFill>
                  <a:srgbClr val="000000"/>
                </a:solidFill>
              </a:rPr>
              <a:t>-2</a:t>
            </a:r>
            <a:endParaRPr kumimoji="1" lang="ja-JP" altLang="en-US" sz="2800" dirty="0">
              <a:solidFill>
                <a:srgbClr val="000000"/>
              </a:solidFill>
            </a:endParaRPr>
          </a:p>
        </p:txBody>
      </p:sp>
      <p:sp>
        <p:nvSpPr>
          <p:cNvPr id="40" name="正方形/長方形 39"/>
          <p:cNvSpPr/>
          <p:nvPr/>
        </p:nvSpPr>
        <p:spPr>
          <a:xfrm>
            <a:off x="3790671" y="3813797"/>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solidFill>
                  <a:srgbClr val="000000"/>
                </a:solidFill>
              </a:rPr>
              <a:t>-2</a:t>
            </a:r>
            <a:endParaRPr kumimoji="1" lang="ja-JP" altLang="en-US" sz="2800" dirty="0">
              <a:solidFill>
                <a:srgbClr val="000000"/>
              </a:solidFill>
            </a:endParaRPr>
          </a:p>
        </p:txBody>
      </p:sp>
      <p:cxnSp>
        <p:nvCxnSpPr>
          <p:cNvPr id="43" name="直線矢印コネクタ 42"/>
          <p:cNvCxnSpPr>
            <a:stCxn id="15" idx="6"/>
            <a:endCxn id="16" idx="1"/>
          </p:cNvCxnSpPr>
          <p:nvPr/>
        </p:nvCxnSpPr>
        <p:spPr>
          <a:xfrm>
            <a:off x="6333371" y="2393023"/>
            <a:ext cx="1002494" cy="89468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a:stCxn id="9" idx="6"/>
            <a:endCxn id="16" idx="3"/>
          </p:cNvCxnSpPr>
          <p:nvPr/>
        </p:nvCxnSpPr>
        <p:spPr>
          <a:xfrm flipV="1">
            <a:off x="6359511" y="3891165"/>
            <a:ext cx="976354" cy="92521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7" name="正方形/長方形 46"/>
          <p:cNvSpPr/>
          <p:nvPr/>
        </p:nvSpPr>
        <p:spPr>
          <a:xfrm>
            <a:off x="6387411" y="2544980"/>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000000"/>
                </a:solidFill>
              </a:rPr>
              <a:t>2</a:t>
            </a:r>
            <a:endParaRPr kumimoji="1" lang="ja-JP" altLang="en-US" sz="2800" dirty="0">
              <a:solidFill>
                <a:srgbClr val="000000"/>
              </a:solidFill>
            </a:endParaRPr>
          </a:p>
        </p:txBody>
      </p:sp>
      <p:sp>
        <p:nvSpPr>
          <p:cNvPr id="50" name="正方形/長方形 49"/>
          <p:cNvSpPr/>
          <p:nvPr/>
        </p:nvSpPr>
        <p:spPr>
          <a:xfrm>
            <a:off x="6387411" y="4140858"/>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000000"/>
                </a:solidFill>
              </a:rPr>
              <a:t>2</a:t>
            </a:r>
            <a:endParaRPr kumimoji="1" lang="ja-JP" altLang="en-US" sz="2800" dirty="0">
              <a:solidFill>
                <a:srgbClr val="000000"/>
              </a:solidFill>
            </a:endParaRPr>
          </a:p>
        </p:txBody>
      </p:sp>
      <p:cxnSp>
        <p:nvCxnSpPr>
          <p:cNvPr id="51" name="直線矢印コネクタ 50"/>
          <p:cNvCxnSpPr/>
          <p:nvPr/>
        </p:nvCxnSpPr>
        <p:spPr>
          <a:xfrm>
            <a:off x="8098394" y="3557541"/>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8233632" y="3840082"/>
            <a:ext cx="351378" cy="523220"/>
          </a:xfrm>
          <a:prstGeom prst="rect">
            <a:avLst/>
          </a:prstGeom>
          <a:noFill/>
        </p:spPr>
        <p:txBody>
          <a:bodyPr wrap="none" rtlCol="0">
            <a:spAutoFit/>
          </a:bodyPr>
          <a:lstStyle/>
          <a:p>
            <a:r>
              <a:rPr kumimoji="1" lang="en-US" altLang="ja-JP" sz="2800" dirty="0" smtClean="0"/>
              <a:t>y</a:t>
            </a:r>
            <a:endParaRPr kumimoji="1" lang="ja-JP" altLang="en-US" sz="2800" dirty="0"/>
          </a:p>
        </p:txBody>
      </p:sp>
      <p:sp>
        <p:nvSpPr>
          <p:cNvPr id="53" name="テキスト ボックス 52"/>
          <p:cNvSpPr txBox="1"/>
          <p:nvPr/>
        </p:nvSpPr>
        <p:spPr>
          <a:xfrm>
            <a:off x="5696942" y="2088925"/>
            <a:ext cx="366657" cy="523220"/>
          </a:xfrm>
          <a:prstGeom prst="rect">
            <a:avLst/>
          </a:prstGeom>
          <a:noFill/>
        </p:spPr>
        <p:txBody>
          <a:bodyPr wrap="none" rtlCol="0">
            <a:spAutoFit/>
          </a:bodyPr>
          <a:lstStyle/>
          <a:p>
            <a:r>
              <a:rPr lang="en-US" altLang="ja-JP" sz="2800" dirty="0" smtClean="0">
                <a:solidFill>
                  <a:srgbClr val="000000"/>
                </a:solidFill>
              </a:rPr>
              <a:t>1</a:t>
            </a:r>
          </a:p>
        </p:txBody>
      </p:sp>
      <p:sp>
        <p:nvSpPr>
          <p:cNvPr id="54" name="テキスト ボックス 53"/>
          <p:cNvSpPr txBox="1"/>
          <p:nvPr/>
        </p:nvSpPr>
        <p:spPr>
          <a:xfrm>
            <a:off x="5696942" y="4571407"/>
            <a:ext cx="366657" cy="523220"/>
          </a:xfrm>
          <a:prstGeom prst="rect">
            <a:avLst/>
          </a:prstGeom>
          <a:noFill/>
        </p:spPr>
        <p:txBody>
          <a:bodyPr wrap="none" rtlCol="0">
            <a:spAutoFit/>
          </a:bodyPr>
          <a:lstStyle/>
          <a:p>
            <a:r>
              <a:rPr lang="en-US" altLang="ja-JP" sz="2800" dirty="0" smtClean="0">
                <a:solidFill>
                  <a:srgbClr val="000000"/>
                </a:solidFill>
              </a:rPr>
              <a:t>1</a:t>
            </a:r>
          </a:p>
        </p:txBody>
      </p:sp>
      <p:sp>
        <p:nvSpPr>
          <p:cNvPr id="55" name="テキスト ボックス 54"/>
          <p:cNvSpPr txBox="1"/>
          <p:nvPr/>
        </p:nvSpPr>
        <p:spPr>
          <a:xfrm>
            <a:off x="7472608" y="3360604"/>
            <a:ext cx="366657" cy="523220"/>
          </a:xfrm>
          <a:prstGeom prst="rect">
            <a:avLst/>
          </a:prstGeom>
          <a:noFill/>
        </p:spPr>
        <p:txBody>
          <a:bodyPr wrap="none" rtlCol="0">
            <a:spAutoFit/>
          </a:bodyPr>
          <a:lstStyle/>
          <a:p>
            <a:r>
              <a:rPr lang="en-US" altLang="ja-JP" sz="2800" dirty="0" smtClean="0">
                <a:solidFill>
                  <a:srgbClr val="000000"/>
                </a:solidFill>
              </a:rPr>
              <a:t>1</a:t>
            </a:r>
          </a:p>
        </p:txBody>
      </p:sp>
      <p:pic>
        <p:nvPicPr>
          <p:cNvPr id="61" name="図 60"/>
          <p:cNvPicPr>
            <a:picLocks noChangeAspect="1"/>
          </p:cNvPicPr>
          <p:nvPr/>
        </p:nvPicPr>
        <p:blipFill>
          <a:blip r:embed="rId2"/>
          <a:stretch>
            <a:fillRect/>
          </a:stretch>
        </p:blipFill>
        <p:spPr>
          <a:xfrm>
            <a:off x="553821" y="5023014"/>
            <a:ext cx="2091148" cy="1738835"/>
          </a:xfrm>
          <a:prstGeom prst="rect">
            <a:avLst/>
          </a:prstGeom>
        </p:spPr>
      </p:pic>
      <p:sp>
        <p:nvSpPr>
          <p:cNvPr id="62" name="円/楕円 61"/>
          <p:cNvSpPr/>
          <p:nvPr/>
        </p:nvSpPr>
        <p:spPr>
          <a:xfrm>
            <a:off x="4921949" y="5552330"/>
            <a:ext cx="293617" cy="29555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4886583" y="6187855"/>
            <a:ext cx="364349" cy="27239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p:cNvSpPr txBox="1"/>
          <p:nvPr/>
        </p:nvSpPr>
        <p:spPr>
          <a:xfrm>
            <a:off x="5304125" y="5392824"/>
            <a:ext cx="1193506" cy="523220"/>
          </a:xfrm>
          <a:prstGeom prst="rect">
            <a:avLst/>
          </a:prstGeom>
          <a:noFill/>
        </p:spPr>
        <p:txBody>
          <a:bodyPr wrap="none" rtlCol="0">
            <a:spAutoFit/>
          </a:bodyPr>
          <a:lstStyle/>
          <a:p>
            <a:r>
              <a:rPr kumimoji="1" lang="ja-JP" altLang="en-US" sz="2800" dirty="0" smtClean="0"/>
              <a:t>閾値 </a:t>
            </a:r>
            <a:r>
              <a:rPr lang="en-US" altLang="ja-JP" sz="2800" dirty="0" err="1" smtClean="0"/>
              <a:t>θ</a:t>
            </a:r>
            <a:endParaRPr kumimoji="1" lang="ja-JP" altLang="en-US" sz="2800" dirty="0"/>
          </a:p>
        </p:txBody>
      </p:sp>
      <p:sp>
        <p:nvSpPr>
          <p:cNvPr id="65" name="テキスト ボックス 64"/>
          <p:cNvSpPr txBox="1"/>
          <p:nvPr/>
        </p:nvSpPr>
        <p:spPr>
          <a:xfrm>
            <a:off x="5368768" y="6007613"/>
            <a:ext cx="1980029" cy="523220"/>
          </a:xfrm>
          <a:prstGeom prst="rect">
            <a:avLst/>
          </a:prstGeom>
          <a:noFill/>
        </p:spPr>
        <p:txBody>
          <a:bodyPr wrap="none" rtlCol="0">
            <a:spAutoFit/>
          </a:bodyPr>
          <a:lstStyle/>
          <a:p>
            <a:r>
              <a:rPr kumimoji="1" lang="ja-JP" altLang="en-US" sz="2800" dirty="0" smtClean="0"/>
              <a:t>結合荷重</a:t>
            </a:r>
            <a:r>
              <a:rPr lang="ja-JP" altLang="en-US" sz="2800" dirty="0" smtClean="0"/>
              <a:t> </a:t>
            </a:r>
            <a:r>
              <a:rPr lang="en-US" altLang="ja-JP" sz="2800" dirty="0" smtClean="0"/>
              <a:t>w</a:t>
            </a:r>
            <a:endParaRPr kumimoji="1" lang="en-US" altLang="ja-JP" sz="2800" dirty="0" smtClean="0"/>
          </a:p>
        </p:txBody>
      </p:sp>
    </p:spTree>
    <p:extLst>
      <p:ext uri="{BB962C8B-B14F-4D97-AF65-F5344CB8AC3E}">
        <p14:creationId xmlns:p14="http://schemas.microsoft.com/office/powerpoint/2010/main" val="23164878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演習（</a:t>
            </a:r>
            <a:r>
              <a:rPr kumimoji="1" lang="en-US" altLang="ja-JP" dirty="0" smtClean="0"/>
              <a:t>2</a:t>
            </a:r>
            <a:r>
              <a:rPr kumimoji="1" lang="ja-JP" altLang="en-US" dirty="0" smtClean="0"/>
              <a:t>入力の </a:t>
            </a:r>
            <a:r>
              <a:rPr kumimoji="1" lang="en-US" altLang="ja-JP" dirty="0" smtClean="0"/>
              <a:t>XOR</a:t>
            </a:r>
            <a:r>
              <a:rPr kumimoji="1" lang="ja-JP" altLang="en-US" dirty="0" smtClean="0"/>
              <a:t>を解く）</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dirty="0" smtClean="0"/>
              <a:t>入力</a:t>
            </a:r>
            <a:r>
              <a:rPr kumimoji="1" lang="en-US" altLang="ja-JP" dirty="0" smtClean="0"/>
              <a:t>    </a:t>
            </a:r>
            <a:r>
              <a:rPr lang="ja-JP" altLang="en-US" dirty="0" smtClean="0"/>
              <a:t>出力</a:t>
            </a:r>
            <a:endParaRPr kumimoji="1" lang="en-US" altLang="ja-JP" dirty="0" smtClean="0"/>
          </a:p>
          <a:p>
            <a:pPr marL="0" indent="0">
              <a:buNone/>
            </a:pPr>
            <a:r>
              <a:rPr lang="en-US" altLang="ja-JP" dirty="0" smtClean="0"/>
              <a:t>x1   x2    </a:t>
            </a:r>
            <a:r>
              <a:rPr lang="en-US" altLang="ja-JP" dirty="0"/>
              <a:t> </a:t>
            </a:r>
            <a:r>
              <a:rPr lang="en-US" altLang="ja-JP" dirty="0" smtClean="0"/>
              <a:t>y</a:t>
            </a:r>
          </a:p>
          <a:p>
            <a:pPr marL="0" indent="0">
              <a:buNone/>
            </a:pPr>
            <a:r>
              <a:rPr kumimoji="1" lang="en-US" altLang="ja-JP" dirty="0" smtClean="0"/>
              <a:t>0      0      0</a:t>
            </a:r>
          </a:p>
          <a:p>
            <a:pPr marL="0" indent="0">
              <a:buNone/>
            </a:pPr>
            <a:r>
              <a:rPr lang="en-US" altLang="ja-JP" dirty="0" smtClean="0">
                <a:solidFill>
                  <a:srgbClr val="FF0000"/>
                </a:solidFill>
              </a:rPr>
              <a:t>1      0</a:t>
            </a:r>
            <a:r>
              <a:rPr lang="en-US" altLang="ja-JP" dirty="0" smtClean="0"/>
              <a:t>      1</a:t>
            </a:r>
          </a:p>
          <a:p>
            <a:pPr marL="0" indent="0">
              <a:buNone/>
            </a:pPr>
            <a:r>
              <a:rPr kumimoji="1" lang="en-US" altLang="ja-JP" dirty="0" smtClean="0"/>
              <a:t>0      1      1</a:t>
            </a:r>
          </a:p>
          <a:p>
            <a:pPr marL="0" indent="0">
              <a:buNone/>
            </a:pPr>
            <a:r>
              <a:rPr lang="en-US" altLang="ja-JP" dirty="0" smtClean="0"/>
              <a:t>1      1      0</a:t>
            </a:r>
            <a:endParaRPr kumimoji="1" lang="ja-JP" altLang="en-US" dirty="0"/>
          </a:p>
        </p:txBody>
      </p:sp>
      <p:cxnSp>
        <p:nvCxnSpPr>
          <p:cNvPr id="5" name="直線コネクタ 4"/>
          <p:cNvCxnSpPr/>
          <p:nvPr/>
        </p:nvCxnSpPr>
        <p:spPr>
          <a:xfrm>
            <a:off x="334202" y="2816721"/>
            <a:ext cx="2310767" cy="19097"/>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6" name="直線コネクタ 5"/>
          <p:cNvCxnSpPr/>
          <p:nvPr/>
        </p:nvCxnSpPr>
        <p:spPr>
          <a:xfrm>
            <a:off x="1785594" y="2367956"/>
            <a:ext cx="0" cy="2721239"/>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9" name="円/楕円 8"/>
          <p:cNvSpPr/>
          <p:nvPr/>
        </p:nvSpPr>
        <p:spPr>
          <a:xfrm>
            <a:off x="5466153" y="4389665"/>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p:cNvCxnSpPr>
            <a:endCxn id="9" idx="1"/>
          </p:cNvCxnSpPr>
          <p:nvPr/>
        </p:nvCxnSpPr>
        <p:spPr>
          <a:xfrm>
            <a:off x="4107615" y="2409665"/>
            <a:ext cx="1489367" cy="21049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4107615" y="4816375"/>
            <a:ext cx="1358538"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4264898" y="4698339"/>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000000"/>
                </a:solidFill>
              </a:rPr>
              <a:t>2</a:t>
            </a:r>
            <a:endParaRPr kumimoji="1" lang="ja-JP" altLang="en-US" sz="2800" dirty="0">
              <a:solidFill>
                <a:srgbClr val="000000"/>
              </a:solidFill>
            </a:endParaRPr>
          </a:p>
        </p:txBody>
      </p:sp>
      <p:sp>
        <p:nvSpPr>
          <p:cNvPr id="15" name="円/楕円 14"/>
          <p:cNvSpPr/>
          <p:nvPr/>
        </p:nvSpPr>
        <p:spPr>
          <a:xfrm>
            <a:off x="5440013" y="1966313"/>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7205036" y="3162725"/>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矢印コネクタ 16"/>
          <p:cNvCxnSpPr/>
          <p:nvPr/>
        </p:nvCxnSpPr>
        <p:spPr>
          <a:xfrm>
            <a:off x="3382021" y="2393023"/>
            <a:ext cx="681788" cy="166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3411951" y="1827315"/>
            <a:ext cx="522173" cy="523220"/>
          </a:xfrm>
          <a:prstGeom prst="rect">
            <a:avLst/>
          </a:prstGeom>
          <a:noFill/>
        </p:spPr>
        <p:txBody>
          <a:bodyPr wrap="none" rtlCol="0">
            <a:spAutoFit/>
          </a:bodyPr>
          <a:lstStyle/>
          <a:p>
            <a:r>
              <a:rPr kumimoji="1" lang="en-US" altLang="ja-JP" sz="2800" dirty="0" smtClean="0"/>
              <a:t>x1</a:t>
            </a:r>
            <a:endParaRPr kumimoji="1" lang="ja-JP" altLang="en-US" sz="2800" dirty="0"/>
          </a:p>
        </p:txBody>
      </p:sp>
      <p:cxnSp>
        <p:nvCxnSpPr>
          <p:cNvPr id="22" name="直線矢印コネクタ 21"/>
          <p:cNvCxnSpPr/>
          <p:nvPr/>
        </p:nvCxnSpPr>
        <p:spPr>
          <a:xfrm>
            <a:off x="3382021" y="4816375"/>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3285203" y="4833017"/>
            <a:ext cx="522173" cy="523220"/>
          </a:xfrm>
          <a:prstGeom prst="rect">
            <a:avLst/>
          </a:prstGeom>
          <a:noFill/>
        </p:spPr>
        <p:txBody>
          <a:bodyPr wrap="none" rtlCol="0">
            <a:spAutoFit/>
          </a:bodyPr>
          <a:lstStyle/>
          <a:p>
            <a:r>
              <a:rPr kumimoji="1" lang="en-US" altLang="ja-JP" sz="2800" dirty="0" smtClean="0"/>
              <a:t>x2</a:t>
            </a:r>
            <a:endParaRPr kumimoji="1" lang="ja-JP" altLang="en-US" sz="2800" dirty="0"/>
          </a:p>
        </p:txBody>
      </p:sp>
      <p:cxnSp>
        <p:nvCxnSpPr>
          <p:cNvPr id="25" name="直線矢印コネクタ 24"/>
          <p:cNvCxnSpPr>
            <a:endCxn id="15" idx="2"/>
          </p:cNvCxnSpPr>
          <p:nvPr/>
        </p:nvCxnSpPr>
        <p:spPr>
          <a:xfrm>
            <a:off x="4107615" y="2393023"/>
            <a:ext cx="133239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15" idx="3"/>
          </p:cNvCxnSpPr>
          <p:nvPr/>
        </p:nvCxnSpPr>
        <p:spPr>
          <a:xfrm flipV="1">
            <a:off x="4107615" y="2694753"/>
            <a:ext cx="1463227" cy="201166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a:xfrm>
            <a:off x="4264898" y="1958481"/>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000000"/>
                </a:solidFill>
              </a:rPr>
              <a:t>2</a:t>
            </a:r>
            <a:endParaRPr kumimoji="1" lang="ja-JP" altLang="en-US" sz="2800" dirty="0">
              <a:solidFill>
                <a:srgbClr val="000000"/>
              </a:solidFill>
            </a:endParaRPr>
          </a:p>
        </p:txBody>
      </p:sp>
      <p:sp>
        <p:nvSpPr>
          <p:cNvPr id="39" name="正方形/長方形 38"/>
          <p:cNvSpPr/>
          <p:nvPr/>
        </p:nvSpPr>
        <p:spPr>
          <a:xfrm>
            <a:off x="3790671" y="2653899"/>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solidFill>
                  <a:srgbClr val="000000"/>
                </a:solidFill>
              </a:rPr>
              <a:t>-2</a:t>
            </a:r>
            <a:endParaRPr kumimoji="1" lang="ja-JP" altLang="en-US" sz="2800" dirty="0">
              <a:solidFill>
                <a:srgbClr val="000000"/>
              </a:solidFill>
            </a:endParaRPr>
          </a:p>
        </p:txBody>
      </p:sp>
      <p:sp>
        <p:nvSpPr>
          <p:cNvPr id="40" name="正方形/長方形 39"/>
          <p:cNvSpPr/>
          <p:nvPr/>
        </p:nvSpPr>
        <p:spPr>
          <a:xfrm>
            <a:off x="3790671" y="3813797"/>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solidFill>
                  <a:srgbClr val="000000"/>
                </a:solidFill>
              </a:rPr>
              <a:t>-2</a:t>
            </a:r>
            <a:endParaRPr kumimoji="1" lang="ja-JP" altLang="en-US" sz="2800" dirty="0">
              <a:solidFill>
                <a:srgbClr val="000000"/>
              </a:solidFill>
            </a:endParaRPr>
          </a:p>
        </p:txBody>
      </p:sp>
      <p:cxnSp>
        <p:nvCxnSpPr>
          <p:cNvPr id="43" name="直線矢印コネクタ 42"/>
          <p:cNvCxnSpPr>
            <a:stCxn id="15" idx="6"/>
            <a:endCxn id="16" idx="1"/>
          </p:cNvCxnSpPr>
          <p:nvPr/>
        </p:nvCxnSpPr>
        <p:spPr>
          <a:xfrm>
            <a:off x="6333371" y="2393023"/>
            <a:ext cx="1002494" cy="89468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a:stCxn id="9" idx="6"/>
            <a:endCxn id="16" idx="3"/>
          </p:cNvCxnSpPr>
          <p:nvPr/>
        </p:nvCxnSpPr>
        <p:spPr>
          <a:xfrm flipV="1">
            <a:off x="6359511" y="3891165"/>
            <a:ext cx="976354" cy="92521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7" name="正方形/長方形 46"/>
          <p:cNvSpPr/>
          <p:nvPr/>
        </p:nvSpPr>
        <p:spPr>
          <a:xfrm>
            <a:off x="6387411" y="2544980"/>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000000"/>
                </a:solidFill>
              </a:rPr>
              <a:t>2</a:t>
            </a:r>
            <a:endParaRPr kumimoji="1" lang="ja-JP" altLang="en-US" sz="2800" dirty="0">
              <a:solidFill>
                <a:srgbClr val="000000"/>
              </a:solidFill>
            </a:endParaRPr>
          </a:p>
        </p:txBody>
      </p:sp>
      <p:sp>
        <p:nvSpPr>
          <p:cNvPr id="50" name="正方形/長方形 49"/>
          <p:cNvSpPr/>
          <p:nvPr/>
        </p:nvSpPr>
        <p:spPr>
          <a:xfrm>
            <a:off x="6387411" y="4140858"/>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000000"/>
                </a:solidFill>
              </a:rPr>
              <a:t>2</a:t>
            </a:r>
            <a:endParaRPr kumimoji="1" lang="ja-JP" altLang="en-US" sz="2800" dirty="0">
              <a:solidFill>
                <a:srgbClr val="000000"/>
              </a:solidFill>
            </a:endParaRPr>
          </a:p>
        </p:txBody>
      </p:sp>
      <p:cxnSp>
        <p:nvCxnSpPr>
          <p:cNvPr id="51" name="直線矢印コネクタ 50"/>
          <p:cNvCxnSpPr/>
          <p:nvPr/>
        </p:nvCxnSpPr>
        <p:spPr>
          <a:xfrm>
            <a:off x="8098394" y="3557541"/>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8233632" y="3840082"/>
            <a:ext cx="351378" cy="523220"/>
          </a:xfrm>
          <a:prstGeom prst="rect">
            <a:avLst/>
          </a:prstGeom>
          <a:noFill/>
        </p:spPr>
        <p:txBody>
          <a:bodyPr wrap="none" rtlCol="0">
            <a:spAutoFit/>
          </a:bodyPr>
          <a:lstStyle/>
          <a:p>
            <a:r>
              <a:rPr kumimoji="1" lang="en-US" altLang="ja-JP" sz="2800" dirty="0" smtClean="0"/>
              <a:t>y</a:t>
            </a:r>
            <a:endParaRPr kumimoji="1" lang="ja-JP" altLang="en-US" sz="2800" dirty="0"/>
          </a:p>
        </p:txBody>
      </p:sp>
      <p:sp>
        <p:nvSpPr>
          <p:cNvPr id="53" name="テキスト ボックス 52"/>
          <p:cNvSpPr txBox="1"/>
          <p:nvPr/>
        </p:nvSpPr>
        <p:spPr>
          <a:xfrm>
            <a:off x="5696942" y="2088925"/>
            <a:ext cx="366657" cy="523220"/>
          </a:xfrm>
          <a:prstGeom prst="rect">
            <a:avLst/>
          </a:prstGeom>
          <a:noFill/>
        </p:spPr>
        <p:txBody>
          <a:bodyPr wrap="none" rtlCol="0">
            <a:spAutoFit/>
          </a:bodyPr>
          <a:lstStyle/>
          <a:p>
            <a:r>
              <a:rPr lang="en-US" altLang="ja-JP" sz="2800" dirty="0" smtClean="0">
                <a:solidFill>
                  <a:srgbClr val="000000"/>
                </a:solidFill>
              </a:rPr>
              <a:t>1</a:t>
            </a:r>
          </a:p>
        </p:txBody>
      </p:sp>
      <p:sp>
        <p:nvSpPr>
          <p:cNvPr id="54" name="テキスト ボックス 53"/>
          <p:cNvSpPr txBox="1"/>
          <p:nvPr/>
        </p:nvSpPr>
        <p:spPr>
          <a:xfrm>
            <a:off x="5696942" y="4571407"/>
            <a:ext cx="366657" cy="523220"/>
          </a:xfrm>
          <a:prstGeom prst="rect">
            <a:avLst/>
          </a:prstGeom>
          <a:noFill/>
        </p:spPr>
        <p:txBody>
          <a:bodyPr wrap="none" rtlCol="0">
            <a:spAutoFit/>
          </a:bodyPr>
          <a:lstStyle/>
          <a:p>
            <a:r>
              <a:rPr lang="en-US" altLang="ja-JP" sz="2800" dirty="0" smtClean="0">
                <a:solidFill>
                  <a:srgbClr val="000000"/>
                </a:solidFill>
              </a:rPr>
              <a:t>1</a:t>
            </a:r>
          </a:p>
        </p:txBody>
      </p:sp>
      <p:sp>
        <p:nvSpPr>
          <p:cNvPr id="55" name="テキスト ボックス 54"/>
          <p:cNvSpPr txBox="1"/>
          <p:nvPr/>
        </p:nvSpPr>
        <p:spPr>
          <a:xfrm>
            <a:off x="7472608" y="3360604"/>
            <a:ext cx="366657" cy="523220"/>
          </a:xfrm>
          <a:prstGeom prst="rect">
            <a:avLst/>
          </a:prstGeom>
          <a:noFill/>
        </p:spPr>
        <p:txBody>
          <a:bodyPr wrap="none" rtlCol="0">
            <a:spAutoFit/>
          </a:bodyPr>
          <a:lstStyle/>
          <a:p>
            <a:r>
              <a:rPr lang="en-US" altLang="ja-JP" sz="2800" dirty="0" smtClean="0">
                <a:solidFill>
                  <a:srgbClr val="000000"/>
                </a:solidFill>
              </a:rPr>
              <a:t>1</a:t>
            </a:r>
          </a:p>
        </p:txBody>
      </p:sp>
      <p:pic>
        <p:nvPicPr>
          <p:cNvPr id="61" name="図 60"/>
          <p:cNvPicPr>
            <a:picLocks noChangeAspect="1"/>
          </p:cNvPicPr>
          <p:nvPr/>
        </p:nvPicPr>
        <p:blipFill>
          <a:blip r:embed="rId2"/>
          <a:stretch>
            <a:fillRect/>
          </a:stretch>
        </p:blipFill>
        <p:spPr>
          <a:xfrm>
            <a:off x="553821" y="5023014"/>
            <a:ext cx="2091148" cy="1738835"/>
          </a:xfrm>
          <a:prstGeom prst="rect">
            <a:avLst/>
          </a:prstGeom>
        </p:spPr>
      </p:pic>
      <p:sp>
        <p:nvSpPr>
          <p:cNvPr id="62" name="円/楕円 61"/>
          <p:cNvSpPr/>
          <p:nvPr/>
        </p:nvSpPr>
        <p:spPr>
          <a:xfrm>
            <a:off x="4921949" y="5552330"/>
            <a:ext cx="293617" cy="29555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4886583" y="6187855"/>
            <a:ext cx="364349" cy="27239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p:cNvSpPr txBox="1"/>
          <p:nvPr/>
        </p:nvSpPr>
        <p:spPr>
          <a:xfrm>
            <a:off x="5304125" y="5392824"/>
            <a:ext cx="1193506" cy="523220"/>
          </a:xfrm>
          <a:prstGeom prst="rect">
            <a:avLst/>
          </a:prstGeom>
          <a:noFill/>
        </p:spPr>
        <p:txBody>
          <a:bodyPr wrap="none" rtlCol="0">
            <a:spAutoFit/>
          </a:bodyPr>
          <a:lstStyle/>
          <a:p>
            <a:r>
              <a:rPr kumimoji="1" lang="ja-JP" altLang="en-US" sz="2800" dirty="0" smtClean="0"/>
              <a:t>閾値 </a:t>
            </a:r>
            <a:r>
              <a:rPr lang="en-US" altLang="ja-JP" sz="2800" dirty="0" err="1" smtClean="0"/>
              <a:t>θ</a:t>
            </a:r>
            <a:endParaRPr kumimoji="1" lang="ja-JP" altLang="en-US" sz="2800" dirty="0"/>
          </a:p>
        </p:txBody>
      </p:sp>
      <p:sp>
        <p:nvSpPr>
          <p:cNvPr id="65" name="テキスト ボックス 64"/>
          <p:cNvSpPr txBox="1"/>
          <p:nvPr/>
        </p:nvSpPr>
        <p:spPr>
          <a:xfrm>
            <a:off x="5368768" y="6007613"/>
            <a:ext cx="1980029" cy="523220"/>
          </a:xfrm>
          <a:prstGeom prst="rect">
            <a:avLst/>
          </a:prstGeom>
          <a:noFill/>
        </p:spPr>
        <p:txBody>
          <a:bodyPr wrap="none" rtlCol="0">
            <a:spAutoFit/>
          </a:bodyPr>
          <a:lstStyle/>
          <a:p>
            <a:r>
              <a:rPr kumimoji="1" lang="ja-JP" altLang="en-US" sz="2800" dirty="0" smtClean="0"/>
              <a:t>結合荷重</a:t>
            </a:r>
            <a:r>
              <a:rPr lang="ja-JP" altLang="en-US" sz="2800" dirty="0" smtClean="0"/>
              <a:t> </a:t>
            </a:r>
            <a:r>
              <a:rPr lang="en-US" altLang="ja-JP" sz="2800" dirty="0" smtClean="0"/>
              <a:t>w</a:t>
            </a:r>
            <a:endParaRPr kumimoji="1" lang="en-US" altLang="ja-JP" sz="2800" dirty="0" smtClean="0"/>
          </a:p>
        </p:txBody>
      </p:sp>
    </p:spTree>
    <p:extLst>
      <p:ext uri="{BB962C8B-B14F-4D97-AF65-F5344CB8AC3E}">
        <p14:creationId xmlns:p14="http://schemas.microsoft.com/office/powerpoint/2010/main" val="26200258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演習（</a:t>
            </a:r>
            <a:r>
              <a:rPr kumimoji="1" lang="en-US" altLang="ja-JP" dirty="0" smtClean="0"/>
              <a:t>2</a:t>
            </a:r>
            <a:r>
              <a:rPr kumimoji="1" lang="ja-JP" altLang="en-US" dirty="0" smtClean="0"/>
              <a:t>入力の </a:t>
            </a:r>
            <a:r>
              <a:rPr kumimoji="1" lang="en-US" altLang="ja-JP" dirty="0" smtClean="0"/>
              <a:t>XOR</a:t>
            </a:r>
            <a:r>
              <a:rPr kumimoji="1" lang="ja-JP" altLang="en-US" dirty="0" smtClean="0"/>
              <a:t>を解く）</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dirty="0" smtClean="0"/>
              <a:t>入力</a:t>
            </a:r>
            <a:r>
              <a:rPr kumimoji="1" lang="en-US" altLang="ja-JP" dirty="0" smtClean="0"/>
              <a:t>    </a:t>
            </a:r>
            <a:r>
              <a:rPr lang="ja-JP" altLang="en-US" dirty="0" smtClean="0"/>
              <a:t>出力</a:t>
            </a:r>
            <a:endParaRPr kumimoji="1" lang="en-US" altLang="ja-JP" dirty="0" smtClean="0"/>
          </a:p>
          <a:p>
            <a:pPr marL="0" indent="0">
              <a:buNone/>
            </a:pPr>
            <a:r>
              <a:rPr lang="en-US" altLang="ja-JP" dirty="0" smtClean="0"/>
              <a:t>x1   x2    </a:t>
            </a:r>
            <a:r>
              <a:rPr lang="en-US" altLang="ja-JP" dirty="0"/>
              <a:t> </a:t>
            </a:r>
            <a:r>
              <a:rPr lang="en-US" altLang="ja-JP" dirty="0" smtClean="0"/>
              <a:t>y</a:t>
            </a:r>
          </a:p>
          <a:p>
            <a:pPr marL="0" indent="0">
              <a:buNone/>
            </a:pPr>
            <a:r>
              <a:rPr kumimoji="1" lang="en-US" altLang="ja-JP" dirty="0" smtClean="0"/>
              <a:t>0      0      0</a:t>
            </a:r>
          </a:p>
          <a:p>
            <a:pPr marL="0" indent="0">
              <a:buNone/>
            </a:pPr>
            <a:r>
              <a:rPr lang="en-US" altLang="ja-JP" dirty="0" smtClean="0">
                <a:solidFill>
                  <a:srgbClr val="FF0000"/>
                </a:solidFill>
              </a:rPr>
              <a:t>1      0</a:t>
            </a:r>
            <a:r>
              <a:rPr lang="en-US" altLang="ja-JP" dirty="0" smtClean="0"/>
              <a:t>      1</a:t>
            </a:r>
          </a:p>
          <a:p>
            <a:pPr marL="0" indent="0">
              <a:buNone/>
            </a:pPr>
            <a:r>
              <a:rPr kumimoji="1" lang="en-US" altLang="ja-JP" dirty="0" smtClean="0"/>
              <a:t>0      1      1</a:t>
            </a:r>
          </a:p>
          <a:p>
            <a:pPr marL="0" indent="0">
              <a:buNone/>
            </a:pPr>
            <a:r>
              <a:rPr lang="en-US" altLang="ja-JP" dirty="0" smtClean="0"/>
              <a:t>1      1      0</a:t>
            </a:r>
            <a:endParaRPr kumimoji="1" lang="ja-JP" altLang="en-US" dirty="0"/>
          </a:p>
        </p:txBody>
      </p:sp>
      <p:cxnSp>
        <p:nvCxnSpPr>
          <p:cNvPr id="5" name="直線コネクタ 4"/>
          <p:cNvCxnSpPr/>
          <p:nvPr/>
        </p:nvCxnSpPr>
        <p:spPr>
          <a:xfrm>
            <a:off x="334202" y="2816721"/>
            <a:ext cx="2310767" cy="19097"/>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6" name="直線コネクタ 5"/>
          <p:cNvCxnSpPr/>
          <p:nvPr/>
        </p:nvCxnSpPr>
        <p:spPr>
          <a:xfrm>
            <a:off x="1785594" y="2367956"/>
            <a:ext cx="0" cy="2721239"/>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9" name="円/楕円 8"/>
          <p:cNvSpPr/>
          <p:nvPr/>
        </p:nvSpPr>
        <p:spPr>
          <a:xfrm>
            <a:off x="5466153" y="4389665"/>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p:cNvCxnSpPr>
            <a:endCxn id="9" idx="1"/>
          </p:cNvCxnSpPr>
          <p:nvPr/>
        </p:nvCxnSpPr>
        <p:spPr>
          <a:xfrm>
            <a:off x="4107615" y="2409665"/>
            <a:ext cx="1489367" cy="21049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4107615" y="4816375"/>
            <a:ext cx="1358538"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4264898" y="4698339"/>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000000"/>
                </a:solidFill>
              </a:rPr>
              <a:t>2</a:t>
            </a:r>
            <a:endParaRPr kumimoji="1" lang="ja-JP" altLang="en-US" sz="2800" dirty="0">
              <a:solidFill>
                <a:srgbClr val="000000"/>
              </a:solidFill>
            </a:endParaRPr>
          </a:p>
        </p:txBody>
      </p:sp>
      <p:sp>
        <p:nvSpPr>
          <p:cNvPr id="15" name="円/楕円 14"/>
          <p:cNvSpPr/>
          <p:nvPr/>
        </p:nvSpPr>
        <p:spPr>
          <a:xfrm>
            <a:off x="5440013" y="1966313"/>
            <a:ext cx="893358" cy="853420"/>
          </a:xfrm>
          <a:prstGeom prst="ellipse">
            <a:avLst/>
          </a:prstGeom>
          <a:solidFill>
            <a:srgbClr val="FF0000">
              <a:alpha val="10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7205036" y="3162725"/>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矢印コネクタ 16"/>
          <p:cNvCxnSpPr/>
          <p:nvPr/>
        </p:nvCxnSpPr>
        <p:spPr>
          <a:xfrm>
            <a:off x="3382021" y="2393023"/>
            <a:ext cx="681788" cy="166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3411951" y="1827315"/>
            <a:ext cx="522173" cy="523220"/>
          </a:xfrm>
          <a:prstGeom prst="rect">
            <a:avLst/>
          </a:prstGeom>
          <a:noFill/>
        </p:spPr>
        <p:txBody>
          <a:bodyPr wrap="none" rtlCol="0">
            <a:spAutoFit/>
          </a:bodyPr>
          <a:lstStyle/>
          <a:p>
            <a:r>
              <a:rPr kumimoji="1" lang="en-US" altLang="ja-JP" sz="2800" dirty="0" smtClean="0"/>
              <a:t>x1</a:t>
            </a:r>
            <a:endParaRPr kumimoji="1" lang="ja-JP" altLang="en-US" sz="2800" dirty="0"/>
          </a:p>
        </p:txBody>
      </p:sp>
      <p:cxnSp>
        <p:nvCxnSpPr>
          <p:cNvPr id="22" name="直線矢印コネクタ 21"/>
          <p:cNvCxnSpPr/>
          <p:nvPr/>
        </p:nvCxnSpPr>
        <p:spPr>
          <a:xfrm>
            <a:off x="3382021" y="4816375"/>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3285203" y="4833017"/>
            <a:ext cx="522173" cy="523220"/>
          </a:xfrm>
          <a:prstGeom prst="rect">
            <a:avLst/>
          </a:prstGeom>
          <a:noFill/>
        </p:spPr>
        <p:txBody>
          <a:bodyPr wrap="none" rtlCol="0">
            <a:spAutoFit/>
          </a:bodyPr>
          <a:lstStyle/>
          <a:p>
            <a:r>
              <a:rPr kumimoji="1" lang="en-US" altLang="ja-JP" sz="2800" dirty="0" smtClean="0"/>
              <a:t>x2</a:t>
            </a:r>
            <a:endParaRPr kumimoji="1" lang="ja-JP" altLang="en-US" sz="2800" dirty="0"/>
          </a:p>
        </p:txBody>
      </p:sp>
      <p:cxnSp>
        <p:nvCxnSpPr>
          <p:cNvPr id="25" name="直線矢印コネクタ 24"/>
          <p:cNvCxnSpPr>
            <a:endCxn id="15" idx="2"/>
          </p:cNvCxnSpPr>
          <p:nvPr/>
        </p:nvCxnSpPr>
        <p:spPr>
          <a:xfrm>
            <a:off x="4107615" y="2393023"/>
            <a:ext cx="133239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15" idx="3"/>
          </p:cNvCxnSpPr>
          <p:nvPr/>
        </p:nvCxnSpPr>
        <p:spPr>
          <a:xfrm flipV="1">
            <a:off x="4107615" y="2694753"/>
            <a:ext cx="1463227" cy="201166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a:xfrm>
            <a:off x="4264898" y="1958481"/>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000000"/>
                </a:solidFill>
              </a:rPr>
              <a:t>2</a:t>
            </a:r>
            <a:endParaRPr kumimoji="1" lang="ja-JP" altLang="en-US" sz="2800" dirty="0">
              <a:solidFill>
                <a:srgbClr val="000000"/>
              </a:solidFill>
            </a:endParaRPr>
          </a:p>
        </p:txBody>
      </p:sp>
      <p:sp>
        <p:nvSpPr>
          <p:cNvPr id="39" name="正方形/長方形 38"/>
          <p:cNvSpPr/>
          <p:nvPr/>
        </p:nvSpPr>
        <p:spPr>
          <a:xfrm>
            <a:off x="3790671" y="2653899"/>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solidFill>
                  <a:srgbClr val="000000"/>
                </a:solidFill>
              </a:rPr>
              <a:t>-2</a:t>
            </a:r>
            <a:endParaRPr kumimoji="1" lang="ja-JP" altLang="en-US" sz="2800" dirty="0">
              <a:solidFill>
                <a:srgbClr val="000000"/>
              </a:solidFill>
            </a:endParaRPr>
          </a:p>
        </p:txBody>
      </p:sp>
      <p:sp>
        <p:nvSpPr>
          <p:cNvPr id="40" name="正方形/長方形 39"/>
          <p:cNvSpPr/>
          <p:nvPr/>
        </p:nvSpPr>
        <p:spPr>
          <a:xfrm>
            <a:off x="3790671" y="3813797"/>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solidFill>
                  <a:srgbClr val="000000"/>
                </a:solidFill>
              </a:rPr>
              <a:t>-2</a:t>
            </a:r>
            <a:endParaRPr kumimoji="1" lang="ja-JP" altLang="en-US" sz="2800" dirty="0">
              <a:solidFill>
                <a:srgbClr val="000000"/>
              </a:solidFill>
            </a:endParaRPr>
          </a:p>
        </p:txBody>
      </p:sp>
      <p:cxnSp>
        <p:nvCxnSpPr>
          <p:cNvPr id="43" name="直線矢印コネクタ 42"/>
          <p:cNvCxnSpPr>
            <a:stCxn id="15" idx="6"/>
            <a:endCxn id="16" idx="1"/>
          </p:cNvCxnSpPr>
          <p:nvPr/>
        </p:nvCxnSpPr>
        <p:spPr>
          <a:xfrm>
            <a:off x="6333371" y="2393023"/>
            <a:ext cx="1002494" cy="89468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a:stCxn id="9" idx="6"/>
            <a:endCxn id="16" idx="3"/>
          </p:cNvCxnSpPr>
          <p:nvPr/>
        </p:nvCxnSpPr>
        <p:spPr>
          <a:xfrm flipV="1">
            <a:off x="6359511" y="3891165"/>
            <a:ext cx="976354" cy="92521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7" name="正方形/長方形 46"/>
          <p:cNvSpPr/>
          <p:nvPr/>
        </p:nvSpPr>
        <p:spPr>
          <a:xfrm>
            <a:off x="6387411" y="2544980"/>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000000"/>
                </a:solidFill>
              </a:rPr>
              <a:t>2</a:t>
            </a:r>
            <a:endParaRPr kumimoji="1" lang="ja-JP" altLang="en-US" sz="2800" dirty="0">
              <a:solidFill>
                <a:srgbClr val="000000"/>
              </a:solidFill>
            </a:endParaRPr>
          </a:p>
        </p:txBody>
      </p:sp>
      <p:sp>
        <p:nvSpPr>
          <p:cNvPr id="50" name="正方形/長方形 49"/>
          <p:cNvSpPr/>
          <p:nvPr/>
        </p:nvSpPr>
        <p:spPr>
          <a:xfrm>
            <a:off x="6387411" y="4140858"/>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000000"/>
                </a:solidFill>
              </a:rPr>
              <a:t>2</a:t>
            </a:r>
            <a:endParaRPr kumimoji="1" lang="ja-JP" altLang="en-US" sz="2800" dirty="0">
              <a:solidFill>
                <a:srgbClr val="000000"/>
              </a:solidFill>
            </a:endParaRPr>
          </a:p>
        </p:txBody>
      </p:sp>
      <p:cxnSp>
        <p:nvCxnSpPr>
          <p:cNvPr id="51" name="直線矢印コネクタ 50"/>
          <p:cNvCxnSpPr/>
          <p:nvPr/>
        </p:nvCxnSpPr>
        <p:spPr>
          <a:xfrm>
            <a:off x="8098394" y="3557541"/>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8233632" y="3840082"/>
            <a:ext cx="351378" cy="523220"/>
          </a:xfrm>
          <a:prstGeom prst="rect">
            <a:avLst/>
          </a:prstGeom>
          <a:noFill/>
        </p:spPr>
        <p:txBody>
          <a:bodyPr wrap="none" rtlCol="0">
            <a:spAutoFit/>
          </a:bodyPr>
          <a:lstStyle/>
          <a:p>
            <a:r>
              <a:rPr kumimoji="1" lang="en-US" altLang="ja-JP" sz="2800" dirty="0" smtClean="0"/>
              <a:t>y</a:t>
            </a:r>
            <a:endParaRPr kumimoji="1" lang="ja-JP" altLang="en-US" sz="2800" dirty="0"/>
          </a:p>
        </p:txBody>
      </p:sp>
      <p:sp>
        <p:nvSpPr>
          <p:cNvPr id="53" name="テキスト ボックス 52"/>
          <p:cNvSpPr txBox="1"/>
          <p:nvPr/>
        </p:nvSpPr>
        <p:spPr>
          <a:xfrm>
            <a:off x="5696942" y="2088925"/>
            <a:ext cx="366657" cy="523220"/>
          </a:xfrm>
          <a:prstGeom prst="rect">
            <a:avLst/>
          </a:prstGeom>
          <a:noFill/>
        </p:spPr>
        <p:txBody>
          <a:bodyPr wrap="none" rtlCol="0">
            <a:spAutoFit/>
          </a:bodyPr>
          <a:lstStyle/>
          <a:p>
            <a:r>
              <a:rPr lang="en-US" altLang="ja-JP" sz="2800" dirty="0" smtClean="0">
                <a:solidFill>
                  <a:srgbClr val="000000"/>
                </a:solidFill>
              </a:rPr>
              <a:t>1</a:t>
            </a:r>
          </a:p>
        </p:txBody>
      </p:sp>
      <p:sp>
        <p:nvSpPr>
          <p:cNvPr id="54" name="テキスト ボックス 53"/>
          <p:cNvSpPr txBox="1"/>
          <p:nvPr/>
        </p:nvSpPr>
        <p:spPr>
          <a:xfrm>
            <a:off x="5696942" y="4571407"/>
            <a:ext cx="366657" cy="523220"/>
          </a:xfrm>
          <a:prstGeom prst="rect">
            <a:avLst/>
          </a:prstGeom>
          <a:noFill/>
        </p:spPr>
        <p:txBody>
          <a:bodyPr wrap="none" rtlCol="0">
            <a:spAutoFit/>
          </a:bodyPr>
          <a:lstStyle/>
          <a:p>
            <a:r>
              <a:rPr lang="en-US" altLang="ja-JP" sz="2800" dirty="0" smtClean="0">
                <a:solidFill>
                  <a:srgbClr val="000000"/>
                </a:solidFill>
              </a:rPr>
              <a:t>1</a:t>
            </a:r>
          </a:p>
        </p:txBody>
      </p:sp>
      <p:sp>
        <p:nvSpPr>
          <p:cNvPr id="55" name="テキスト ボックス 54"/>
          <p:cNvSpPr txBox="1"/>
          <p:nvPr/>
        </p:nvSpPr>
        <p:spPr>
          <a:xfrm>
            <a:off x="7472608" y="3360604"/>
            <a:ext cx="366657" cy="523220"/>
          </a:xfrm>
          <a:prstGeom prst="rect">
            <a:avLst/>
          </a:prstGeom>
          <a:noFill/>
        </p:spPr>
        <p:txBody>
          <a:bodyPr wrap="none" rtlCol="0">
            <a:spAutoFit/>
          </a:bodyPr>
          <a:lstStyle/>
          <a:p>
            <a:r>
              <a:rPr lang="en-US" altLang="ja-JP" sz="2800" dirty="0" smtClean="0">
                <a:solidFill>
                  <a:srgbClr val="000000"/>
                </a:solidFill>
              </a:rPr>
              <a:t>1</a:t>
            </a:r>
          </a:p>
        </p:txBody>
      </p:sp>
      <p:pic>
        <p:nvPicPr>
          <p:cNvPr id="61" name="図 60"/>
          <p:cNvPicPr>
            <a:picLocks noChangeAspect="1"/>
          </p:cNvPicPr>
          <p:nvPr/>
        </p:nvPicPr>
        <p:blipFill>
          <a:blip r:embed="rId2"/>
          <a:stretch>
            <a:fillRect/>
          </a:stretch>
        </p:blipFill>
        <p:spPr>
          <a:xfrm>
            <a:off x="553821" y="5023014"/>
            <a:ext cx="2091148" cy="1738835"/>
          </a:xfrm>
          <a:prstGeom prst="rect">
            <a:avLst/>
          </a:prstGeom>
        </p:spPr>
      </p:pic>
      <p:sp>
        <p:nvSpPr>
          <p:cNvPr id="62" name="円/楕円 61"/>
          <p:cNvSpPr/>
          <p:nvPr/>
        </p:nvSpPr>
        <p:spPr>
          <a:xfrm>
            <a:off x="4921949" y="5552330"/>
            <a:ext cx="293617" cy="29555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4886583" y="6187855"/>
            <a:ext cx="364349" cy="27239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p:cNvSpPr txBox="1"/>
          <p:nvPr/>
        </p:nvSpPr>
        <p:spPr>
          <a:xfrm>
            <a:off x="5304125" y="5392824"/>
            <a:ext cx="1193506" cy="523220"/>
          </a:xfrm>
          <a:prstGeom prst="rect">
            <a:avLst/>
          </a:prstGeom>
          <a:noFill/>
        </p:spPr>
        <p:txBody>
          <a:bodyPr wrap="none" rtlCol="0">
            <a:spAutoFit/>
          </a:bodyPr>
          <a:lstStyle/>
          <a:p>
            <a:r>
              <a:rPr kumimoji="1" lang="ja-JP" altLang="en-US" sz="2800" dirty="0" smtClean="0"/>
              <a:t>閾値 </a:t>
            </a:r>
            <a:r>
              <a:rPr lang="en-US" altLang="ja-JP" sz="2800" dirty="0" err="1" smtClean="0"/>
              <a:t>θ</a:t>
            </a:r>
            <a:endParaRPr kumimoji="1" lang="ja-JP" altLang="en-US" sz="2800" dirty="0"/>
          </a:p>
        </p:txBody>
      </p:sp>
      <p:sp>
        <p:nvSpPr>
          <p:cNvPr id="65" name="テキスト ボックス 64"/>
          <p:cNvSpPr txBox="1"/>
          <p:nvPr/>
        </p:nvSpPr>
        <p:spPr>
          <a:xfrm>
            <a:off x="5368768" y="6007613"/>
            <a:ext cx="1980029" cy="523220"/>
          </a:xfrm>
          <a:prstGeom prst="rect">
            <a:avLst/>
          </a:prstGeom>
          <a:noFill/>
        </p:spPr>
        <p:txBody>
          <a:bodyPr wrap="none" rtlCol="0">
            <a:spAutoFit/>
          </a:bodyPr>
          <a:lstStyle/>
          <a:p>
            <a:r>
              <a:rPr kumimoji="1" lang="ja-JP" altLang="en-US" sz="2800" dirty="0" smtClean="0"/>
              <a:t>結合荷重</a:t>
            </a:r>
            <a:r>
              <a:rPr lang="ja-JP" altLang="en-US" sz="2800" dirty="0" smtClean="0"/>
              <a:t> </a:t>
            </a:r>
            <a:r>
              <a:rPr lang="en-US" altLang="ja-JP" sz="2800" dirty="0" smtClean="0"/>
              <a:t>w</a:t>
            </a:r>
            <a:endParaRPr kumimoji="1" lang="en-US" altLang="ja-JP" sz="2800" dirty="0" smtClean="0"/>
          </a:p>
        </p:txBody>
      </p:sp>
    </p:spTree>
    <p:extLst>
      <p:ext uri="{BB962C8B-B14F-4D97-AF65-F5344CB8AC3E}">
        <p14:creationId xmlns:p14="http://schemas.microsoft.com/office/powerpoint/2010/main" val="13547080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演習（</a:t>
            </a:r>
            <a:r>
              <a:rPr kumimoji="1" lang="en-US" altLang="ja-JP" dirty="0" smtClean="0"/>
              <a:t>2</a:t>
            </a:r>
            <a:r>
              <a:rPr kumimoji="1" lang="ja-JP" altLang="en-US" dirty="0" smtClean="0"/>
              <a:t>入力の </a:t>
            </a:r>
            <a:r>
              <a:rPr kumimoji="1" lang="en-US" altLang="ja-JP" dirty="0" smtClean="0"/>
              <a:t>XOR</a:t>
            </a:r>
            <a:r>
              <a:rPr kumimoji="1" lang="ja-JP" altLang="en-US" dirty="0" smtClean="0"/>
              <a:t>を解く）</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dirty="0" smtClean="0"/>
              <a:t>入力</a:t>
            </a:r>
            <a:r>
              <a:rPr kumimoji="1" lang="en-US" altLang="ja-JP" dirty="0" smtClean="0"/>
              <a:t>    </a:t>
            </a:r>
            <a:r>
              <a:rPr lang="ja-JP" altLang="en-US" dirty="0" smtClean="0"/>
              <a:t>出力</a:t>
            </a:r>
            <a:endParaRPr kumimoji="1" lang="en-US" altLang="ja-JP" dirty="0" smtClean="0"/>
          </a:p>
          <a:p>
            <a:pPr marL="0" indent="0">
              <a:buNone/>
            </a:pPr>
            <a:r>
              <a:rPr lang="en-US" altLang="ja-JP" dirty="0" smtClean="0"/>
              <a:t>x1   x2    </a:t>
            </a:r>
            <a:r>
              <a:rPr lang="en-US" altLang="ja-JP" dirty="0"/>
              <a:t> </a:t>
            </a:r>
            <a:r>
              <a:rPr lang="en-US" altLang="ja-JP" dirty="0" smtClean="0"/>
              <a:t>y</a:t>
            </a:r>
          </a:p>
          <a:p>
            <a:pPr marL="0" indent="0">
              <a:buNone/>
            </a:pPr>
            <a:r>
              <a:rPr kumimoji="1" lang="en-US" altLang="ja-JP" dirty="0" smtClean="0"/>
              <a:t>0      0      0</a:t>
            </a:r>
          </a:p>
          <a:p>
            <a:pPr marL="0" indent="0">
              <a:buNone/>
            </a:pPr>
            <a:r>
              <a:rPr lang="en-US" altLang="ja-JP" dirty="0" smtClean="0">
                <a:solidFill>
                  <a:srgbClr val="FF0000"/>
                </a:solidFill>
              </a:rPr>
              <a:t>1      0</a:t>
            </a:r>
            <a:r>
              <a:rPr lang="en-US" altLang="ja-JP" dirty="0" smtClean="0"/>
              <a:t>      1</a:t>
            </a:r>
          </a:p>
          <a:p>
            <a:pPr marL="0" indent="0">
              <a:buNone/>
            </a:pPr>
            <a:r>
              <a:rPr kumimoji="1" lang="en-US" altLang="ja-JP" dirty="0" smtClean="0"/>
              <a:t>0      1      1</a:t>
            </a:r>
          </a:p>
          <a:p>
            <a:pPr marL="0" indent="0">
              <a:buNone/>
            </a:pPr>
            <a:r>
              <a:rPr lang="en-US" altLang="ja-JP" dirty="0" smtClean="0"/>
              <a:t>1      1      0</a:t>
            </a:r>
            <a:endParaRPr kumimoji="1" lang="ja-JP" altLang="en-US" dirty="0"/>
          </a:p>
        </p:txBody>
      </p:sp>
      <p:cxnSp>
        <p:nvCxnSpPr>
          <p:cNvPr id="5" name="直線コネクタ 4"/>
          <p:cNvCxnSpPr/>
          <p:nvPr/>
        </p:nvCxnSpPr>
        <p:spPr>
          <a:xfrm>
            <a:off x="334202" y="2816721"/>
            <a:ext cx="2310767" cy="19097"/>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6" name="直線コネクタ 5"/>
          <p:cNvCxnSpPr/>
          <p:nvPr/>
        </p:nvCxnSpPr>
        <p:spPr>
          <a:xfrm>
            <a:off x="1785594" y="2367956"/>
            <a:ext cx="0" cy="2721239"/>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9" name="円/楕円 8"/>
          <p:cNvSpPr/>
          <p:nvPr/>
        </p:nvSpPr>
        <p:spPr>
          <a:xfrm>
            <a:off x="5466153" y="4389665"/>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p:cNvCxnSpPr>
            <a:endCxn id="9" idx="1"/>
          </p:cNvCxnSpPr>
          <p:nvPr/>
        </p:nvCxnSpPr>
        <p:spPr>
          <a:xfrm>
            <a:off x="4107615" y="2409665"/>
            <a:ext cx="1489367" cy="21049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4107615" y="4816375"/>
            <a:ext cx="1358538"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4264898" y="4698339"/>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000000"/>
                </a:solidFill>
              </a:rPr>
              <a:t>2</a:t>
            </a:r>
            <a:endParaRPr kumimoji="1" lang="ja-JP" altLang="en-US" sz="2800" dirty="0">
              <a:solidFill>
                <a:srgbClr val="000000"/>
              </a:solidFill>
            </a:endParaRPr>
          </a:p>
        </p:txBody>
      </p:sp>
      <p:sp>
        <p:nvSpPr>
          <p:cNvPr id="15" name="円/楕円 14"/>
          <p:cNvSpPr/>
          <p:nvPr/>
        </p:nvSpPr>
        <p:spPr>
          <a:xfrm>
            <a:off x="5440013" y="1966313"/>
            <a:ext cx="893358" cy="853420"/>
          </a:xfrm>
          <a:prstGeom prst="ellipse">
            <a:avLst/>
          </a:prstGeom>
          <a:solidFill>
            <a:srgbClr val="FF0000">
              <a:alpha val="10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7205036" y="3162725"/>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矢印コネクタ 16"/>
          <p:cNvCxnSpPr/>
          <p:nvPr/>
        </p:nvCxnSpPr>
        <p:spPr>
          <a:xfrm>
            <a:off x="3382021" y="2393023"/>
            <a:ext cx="681788" cy="166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3411951" y="1827315"/>
            <a:ext cx="522173" cy="523220"/>
          </a:xfrm>
          <a:prstGeom prst="rect">
            <a:avLst/>
          </a:prstGeom>
          <a:noFill/>
        </p:spPr>
        <p:txBody>
          <a:bodyPr wrap="none" rtlCol="0">
            <a:spAutoFit/>
          </a:bodyPr>
          <a:lstStyle/>
          <a:p>
            <a:r>
              <a:rPr kumimoji="1" lang="en-US" altLang="ja-JP" sz="2800" dirty="0" smtClean="0"/>
              <a:t>x1</a:t>
            </a:r>
            <a:endParaRPr kumimoji="1" lang="ja-JP" altLang="en-US" sz="2800" dirty="0"/>
          </a:p>
        </p:txBody>
      </p:sp>
      <p:cxnSp>
        <p:nvCxnSpPr>
          <p:cNvPr id="22" name="直線矢印コネクタ 21"/>
          <p:cNvCxnSpPr/>
          <p:nvPr/>
        </p:nvCxnSpPr>
        <p:spPr>
          <a:xfrm>
            <a:off x="3382021" y="4816375"/>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3285203" y="4833017"/>
            <a:ext cx="522173" cy="523220"/>
          </a:xfrm>
          <a:prstGeom prst="rect">
            <a:avLst/>
          </a:prstGeom>
          <a:noFill/>
        </p:spPr>
        <p:txBody>
          <a:bodyPr wrap="none" rtlCol="0">
            <a:spAutoFit/>
          </a:bodyPr>
          <a:lstStyle/>
          <a:p>
            <a:r>
              <a:rPr kumimoji="1" lang="en-US" altLang="ja-JP" sz="2800" dirty="0" smtClean="0"/>
              <a:t>x2</a:t>
            </a:r>
            <a:endParaRPr kumimoji="1" lang="ja-JP" altLang="en-US" sz="2800" dirty="0"/>
          </a:p>
        </p:txBody>
      </p:sp>
      <p:cxnSp>
        <p:nvCxnSpPr>
          <p:cNvPr id="25" name="直線矢印コネクタ 24"/>
          <p:cNvCxnSpPr>
            <a:endCxn id="15" idx="2"/>
          </p:cNvCxnSpPr>
          <p:nvPr/>
        </p:nvCxnSpPr>
        <p:spPr>
          <a:xfrm>
            <a:off x="4107615" y="2393023"/>
            <a:ext cx="133239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15" idx="3"/>
          </p:cNvCxnSpPr>
          <p:nvPr/>
        </p:nvCxnSpPr>
        <p:spPr>
          <a:xfrm flipV="1">
            <a:off x="4107615" y="2694753"/>
            <a:ext cx="1463227" cy="201166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a:xfrm>
            <a:off x="4264898" y="1958481"/>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000000"/>
                </a:solidFill>
              </a:rPr>
              <a:t>2</a:t>
            </a:r>
            <a:endParaRPr kumimoji="1" lang="ja-JP" altLang="en-US" sz="2800" dirty="0">
              <a:solidFill>
                <a:srgbClr val="000000"/>
              </a:solidFill>
            </a:endParaRPr>
          </a:p>
        </p:txBody>
      </p:sp>
      <p:sp>
        <p:nvSpPr>
          <p:cNvPr id="39" name="正方形/長方形 38"/>
          <p:cNvSpPr/>
          <p:nvPr/>
        </p:nvSpPr>
        <p:spPr>
          <a:xfrm>
            <a:off x="3790671" y="2653899"/>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solidFill>
                  <a:srgbClr val="000000"/>
                </a:solidFill>
              </a:rPr>
              <a:t>-2</a:t>
            </a:r>
            <a:endParaRPr kumimoji="1" lang="ja-JP" altLang="en-US" sz="2800" dirty="0">
              <a:solidFill>
                <a:srgbClr val="000000"/>
              </a:solidFill>
            </a:endParaRPr>
          </a:p>
        </p:txBody>
      </p:sp>
      <p:sp>
        <p:nvSpPr>
          <p:cNvPr id="40" name="正方形/長方形 39"/>
          <p:cNvSpPr/>
          <p:nvPr/>
        </p:nvSpPr>
        <p:spPr>
          <a:xfrm>
            <a:off x="3790671" y="3813797"/>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solidFill>
                  <a:srgbClr val="000000"/>
                </a:solidFill>
              </a:rPr>
              <a:t>-2</a:t>
            </a:r>
            <a:endParaRPr kumimoji="1" lang="ja-JP" altLang="en-US" sz="2800" dirty="0">
              <a:solidFill>
                <a:srgbClr val="000000"/>
              </a:solidFill>
            </a:endParaRPr>
          </a:p>
        </p:txBody>
      </p:sp>
      <p:cxnSp>
        <p:nvCxnSpPr>
          <p:cNvPr id="43" name="直線矢印コネクタ 42"/>
          <p:cNvCxnSpPr>
            <a:stCxn id="15" idx="6"/>
            <a:endCxn id="16" idx="1"/>
          </p:cNvCxnSpPr>
          <p:nvPr/>
        </p:nvCxnSpPr>
        <p:spPr>
          <a:xfrm>
            <a:off x="6333371" y="2393023"/>
            <a:ext cx="1002494" cy="89468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a:stCxn id="9" idx="6"/>
            <a:endCxn id="16" idx="3"/>
          </p:cNvCxnSpPr>
          <p:nvPr/>
        </p:nvCxnSpPr>
        <p:spPr>
          <a:xfrm flipV="1">
            <a:off x="6359511" y="3891165"/>
            <a:ext cx="976354" cy="92521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7" name="正方形/長方形 46"/>
          <p:cNvSpPr/>
          <p:nvPr/>
        </p:nvSpPr>
        <p:spPr>
          <a:xfrm>
            <a:off x="6387411" y="2544980"/>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000000"/>
                </a:solidFill>
              </a:rPr>
              <a:t>2</a:t>
            </a:r>
            <a:endParaRPr kumimoji="1" lang="ja-JP" altLang="en-US" sz="2800" dirty="0">
              <a:solidFill>
                <a:srgbClr val="000000"/>
              </a:solidFill>
            </a:endParaRPr>
          </a:p>
        </p:txBody>
      </p:sp>
      <p:sp>
        <p:nvSpPr>
          <p:cNvPr id="50" name="正方形/長方形 49"/>
          <p:cNvSpPr/>
          <p:nvPr/>
        </p:nvSpPr>
        <p:spPr>
          <a:xfrm>
            <a:off x="6387411" y="4140858"/>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000000"/>
                </a:solidFill>
              </a:rPr>
              <a:t>2</a:t>
            </a:r>
            <a:endParaRPr kumimoji="1" lang="ja-JP" altLang="en-US" sz="2800" dirty="0">
              <a:solidFill>
                <a:srgbClr val="000000"/>
              </a:solidFill>
            </a:endParaRPr>
          </a:p>
        </p:txBody>
      </p:sp>
      <p:cxnSp>
        <p:nvCxnSpPr>
          <p:cNvPr id="51" name="直線矢印コネクタ 50"/>
          <p:cNvCxnSpPr/>
          <p:nvPr/>
        </p:nvCxnSpPr>
        <p:spPr>
          <a:xfrm>
            <a:off x="8098394" y="3557541"/>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8233632" y="3840082"/>
            <a:ext cx="351378" cy="523220"/>
          </a:xfrm>
          <a:prstGeom prst="rect">
            <a:avLst/>
          </a:prstGeom>
          <a:noFill/>
        </p:spPr>
        <p:txBody>
          <a:bodyPr wrap="none" rtlCol="0">
            <a:spAutoFit/>
          </a:bodyPr>
          <a:lstStyle/>
          <a:p>
            <a:r>
              <a:rPr kumimoji="1" lang="en-US" altLang="ja-JP" sz="2800" dirty="0" smtClean="0"/>
              <a:t>y</a:t>
            </a:r>
            <a:endParaRPr kumimoji="1" lang="ja-JP" altLang="en-US" sz="2800" dirty="0"/>
          </a:p>
        </p:txBody>
      </p:sp>
      <p:sp>
        <p:nvSpPr>
          <p:cNvPr id="53" name="テキスト ボックス 52"/>
          <p:cNvSpPr txBox="1"/>
          <p:nvPr/>
        </p:nvSpPr>
        <p:spPr>
          <a:xfrm>
            <a:off x="5696942" y="2088925"/>
            <a:ext cx="366657" cy="523220"/>
          </a:xfrm>
          <a:prstGeom prst="rect">
            <a:avLst/>
          </a:prstGeom>
          <a:noFill/>
        </p:spPr>
        <p:txBody>
          <a:bodyPr wrap="none" rtlCol="0">
            <a:spAutoFit/>
          </a:bodyPr>
          <a:lstStyle/>
          <a:p>
            <a:r>
              <a:rPr lang="en-US" altLang="ja-JP" sz="2800" dirty="0" smtClean="0">
                <a:solidFill>
                  <a:srgbClr val="000000"/>
                </a:solidFill>
              </a:rPr>
              <a:t>1</a:t>
            </a:r>
          </a:p>
        </p:txBody>
      </p:sp>
      <p:sp>
        <p:nvSpPr>
          <p:cNvPr id="54" name="テキスト ボックス 53"/>
          <p:cNvSpPr txBox="1"/>
          <p:nvPr/>
        </p:nvSpPr>
        <p:spPr>
          <a:xfrm>
            <a:off x="5696942" y="4571407"/>
            <a:ext cx="366657" cy="523220"/>
          </a:xfrm>
          <a:prstGeom prst="rect">
            <a:avLst/>
          </a:prstGeom>
          <a:noFill/>
        </p:spPr>
        <p:txBody>
          <a:bodyPr wrap="none" rtlCol="0">
            <a:spAutoFit/>
          </a:bodyPr>
          <a:lstStyle/>
          <a:p>
            <a:r>
              <a:rPr lang="en-US" altLang="ja-JP" sz="2800" dirty="0" smtClean="0">
                <a:solidFill>
                  <a:srgbClr val="000000"/>
                </a:solidFill>
              </a:rPr>
              <a:t>1</a:t>
            </a:r>
          </a:p>
        </p:txBody>
      </p:sp>
      <p:sp>
        <p:nvSpPr>
          <p:cNvPr id="55" name="テキスト ボックス 54"/>
          <p:cNvSpPr txBox="1"/>
          <p:nvPr/>
        </p:nvSpPr>
        <p:spPr>
          <a:xfrm>
            <a:off x="7472608" y="3360604"/>
            <a:ext cx="366657" cy="523220"/>
          </a:xfrm>
          <a:prstGeom prst="rect">
            <a:avLst/>
          </a:prstGeom>
          <a:noFill/>
        </p:spPr>
        <p:txBody>
          <a:bodyPr wrap="none" rtlCol="0">
            <a:spAutoFit/>
          </a:bodyPr>
          <a:lstStyle/>
          <a:p>
            <a:r>
              <a:rPr lang="en-US" altLang="ja-JP" sz="2800" dirty="0" smtClean="0">
                <a:solidFill>
                  <a:srgbClr val="000000"/>
                </a:solidFill>
              </a:rPr>
              <a:t>1</a:t>
            </a:r>
          </a:p>
        </p:txBody>
      </p:sp>
      <p:pic>
        <p:nvPicPr>
          <p:cNvPr id="61" name="図 60"/>
          <p:cNvPicPr>
            <a:picLocks noChangeAspect="1"/>
          </p:cNvPicPr>
          <p:nvPr/>
        </p:nvPicPr>
        <p:blipFill>
          <a:blip r:embed="rId2"/>
          <a:stretch>
            <a:fillRect/>
          </a:stretch>
        </p:blipFill>
        <p:spPr>
          <a:xfrm>
            <a:off x="553821" y="5023014"/>
            <a:ext cx="2091148" cy="1738835"/>
          </a:xfrm>
          <a:prstGeom prst="rect">
            <a:avLst/>
          </a:prstGeom>
        </p:spPr>
      </p:pic>
      <p:sp>
        <p:nvSpPr>
          <p:cNvPr id="62" name="円/楕円 61"/>
          <p:cNvSpPr/>
          <p:nvPr/>
        </p:nvSpPr>
        <p:spPr>
          <a:xfrm>
            <a:off x="4921949" y="5552330"/>
            <a:ext cx="293617" cy="29555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4886583" y="6187855"/>
            <a:ext cx="364349" cy="27239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p:cNvSpPr txBox="1"/>
          <p:nvPr/>
        </p:nvSpPr>
        <p:spPr>
          <a:xfrm>
            <a:off x="5304125" y="5392824"/>
            <a:ext cx="1193506" cy="523220"/>
          </a:xfrm>
          <a:prstGeom prst="rect">
            <a:avLst/>
          </a:prstGeom>
          <a:noFill/>
        </p:spPr>
        <p:txBody>
          <a:bodyPr wrap="none" rtlCol="0">
            <a:spAutoFit/>
          </a:bodyPr>
          <a:lstStyle/>
          <a:p>
            <a:r>
              <a:rPr kumimoji="1" lang="ja-JP" altLang="en-US" sz="2800" dirty="0" smtClean="0"/>
              <a:t>閾値 </a:t>
            </a:r>
            <a:r>
              <a:rPr lang="en-US" altLang="ja-JP" sz="2800" dirty="0" err="1" smtClean="0"/>
              <a:t>θ</a:t>
            </a:r>
            <a:endParaRPr kumimoji="1" lang="ja-JP" altLang="en-US" sz="2800" dirty="0"/>
          </a:p>
        </p:txBody>
      </p:sp>
      <p:sp>
        <p:nvSpPr>
          <p:cNvPr id="65" name="テキスト ボックス 64"/>
          <p:cNvSpPr txBox="1"/>
          <p:nvPr/>
        </p:nvSpPr>
        <p:spPr>
          <a:xfrm>
            <a:off x="5368768" y="6007613"/>
            <a:ext cx="1980029" cy="523220"/>
          </a:xfrm>
          <a:prstGeom prst="rect">
            <a:avLst/>
          </a:prstGeom>
          <a:noFill/>
        </p:spPr>
        <p:txBody>
          <a:bodyPr wrap="none" rtlCol="0">
            <a:spAutoFit/>
          </a:bodyPr>
          <a:lstStyle/>
          <a:p>
            <a:r>
              <a:rPr kumimoji="1" lang="ja-JP" altLang="en-US" sz="2800" dirty="0" smtClean="0"/>
              <a:t>結合荷重</a:t>
            </a:r>
            <a:r>
              <a:rPr lang="ja-JP" altLang="en-US" sz="2800" dirty="0" smtClean="0"/>
              <a:t> </a:t>
            </a:r>
            <a:r>
              <a:rPr lang="en-US" altLang="ja-JP" sz="2800" dirty="0" smtClean="0"/>
              <a:t>w</a:t>
            </a:r>
            <a:endParaRPr kumimoji="1" lang="en-US" altLang="ja-JP" sz="2800" dirty="0" smtClean="0"/>
          </a:p>
        </p:txBody>
      </p:sp>
    </p:spTree>
    <p:extLst>
      <p:ext uri="{BB962C8B-B14F-4D97-AF65-F5344CB8AC3E}">
        <p14:creationId xmlns:p14="http://schemas.microsoft.com/office/powerpoint/2010/main" val="15649918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演習（</a:t>
            </a:r>
            <a:r>
              <a:rPr kumimoji="1" lang="en-US" altLang="ja-JP" dirty="0" smtClean="0"/>
              <a:t>2</a:t>
            </a:r>
            <a:r>
              <a:rPr kumimoji="1" lang="ja-JP" altLang="en-US" dirty="0" smtClean="0"/>
              <a:t>入力の </a:t>
            </a:r>
            <a:r>
              <a:rPr kumimoji="1" lang="en-US" altLang="ja-JP" dirty="0" smtClean="0"/>
              <a:t>XOR</a:t>
            </a:r>
            <a:r>
              <a:rPr kumimoji="1" lang="ja-JP" altLang="en-US" dirty="0" smtClean="0"/>
              <a:t>を解く）</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dirty="0" smtClean="0"/>
              <a:t>入力</a:t>
            </a:r>
            <a:r>
              <a:rPr kumimoji="1" lang="en-US" altLang="ja-JP" dirty="0" smtClean="0"/>
              <a:t>    </a:t>
            </a:r>
            <a:r>
              <a:rPr lang="ja-JP" altLang="en-US" dirty="0" smtClean="0"/>
              <a:t>出力</a:t>
            </a:r>
            <a:endParaRPr kumimoji="1" lang="en-US" altLang="ja-JP" dirty="0" smtClean="0"/>
          </a:p>
          <a:p>
            <a:pPr marL="0" indent="0">
              <a:buNone/>
            </a:pPr>
            <a:r>
              <a:rPr lang="en-US" altLang="ja-JP" dirty="0" smtClean="0"/>
              <a:t>x1   x2    </a:t>
            </a:r>
            <a:r>
              <a:rPr lang="en-US" altLang="ja-JP" dirty="0"/>
              <a:t> </a:t>
            </a:r>
            <a:r>
              <a:rPr lang="en-US" altLang="ja-JP" dirty="0" smtClean="0"/>
              <a:t>y</a:t>
            </a:r>
          </a:p>
          <a:p>
            <a:pPr marL="0" indent="0">
              <a:buNone/>
            </a:pPr>
            <a:r>
              <a:rPr kumimoji="1" lang="en-US" altLang="ja-JP" dirty="0" smtClean="0"/>
              <a:t>0      0      0</a:t>
            </a:r>
          </a:p>
          <a:p>
            <a:pPr marL="0" indent="0">
              <a:buNone/>
            </a:pPr>
            <a:r>
              <a:rPr lang="en-US" altLang="ja-JP" dirty="0" smtClean="0">
                <a:solidFill>
                  <a:srgbClr val="FF0000"/>
                </a:solidFill>
              </a:rPr>
              <a:t>1      0</a:t>
            </a:r>
            <a:r>
              <a:rPr lang="en-US" altLang="ja-JP" dirty="0" smtClean="0"/>
              <a:t>      1</a:t>
            </a:r>
          </a:p>
          <a:p>
            <a:pPr marL="0" indent="0">
              <a:buNone/>
            </a:pPr>
            <a:r>
              <a:rPr kumimoji="1" lang="en-US" altLang="ja-JP" dirty="0" smtClean="0"/>
              <a:t>0      1      1</a:t>
            </a:r>
          </a:p>
          <a:p>
            <a:pPr marL="0" indent="0">
              <a:buNone/>
            </a:pPr>
            <a:r>
              <a:rPr lang="en-US" altLang="ja-JP" dirty="0" smtClean="0"/>
              <a:t>1      1      0</a:t>
            </a:r>
            <a:endParaRPr kumimoji="1" lang="ja-JP" altLang="en-US" dirty="0"/>
          </a:p>
        </p:txBody>
      </p:sp>
      <p:cxnSp>
        <p:nvCxnSpPr>
          <p:cNvPr id="5" name="直線コネクタ 4"/>
          <p:cNvCxnSpPr/>
          <p:nvPr/>
        </p:nvCxnSpPr>
        <p:spPr>
          <a:xfrm>
            <a:off x="334202" y="2816721"/>
            <a:ext cx="2310767" cy="19097"/>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6" name="直線コネクタ 5"/>
          <p:cNvCxnSpPr/>
          <p:nvPr/>
        </p:nvCxnSpPr>
        <p:spPr>
          <a:xfrm>
            <a:off x="1785594" y="2367956"/>
            <a:ext cx="0" cy="2721239"/>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9" name="円/楕円 8"/>
          <p:cNvSpPr/>
          <p:nvPr/>
        </p:nvSpPr>
        <p:spPr>
          <a:xfrm>
            <a:off x="5466153" y="4389665"/>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p:cNvCxnSpPr>
            <a:endCxn id="9" idx="1"/>
          </p:cNvCxnSpPr>
          <p:nvPr/>
        </p:nvCxnSpPr>
        <p:spPr>
          <a:xfrm>
            <a:off x="4107615" y="2409665"/>
            <a:ext cx="1489367" cy="21049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4107615" y="4816375"/>
            <a:ext cx="1358538"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4264898" y="4698339"/>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000000"/>
                </a:solidFill>
              </a:rPr>
              <a:t>2</a:t>
            </a:r>
            <a:endParaRPr kumimoji="1" lang="ja-JP" altLang="en-US" sz="2800" dirty="0">
              <a:solidFill>
                <a:srgbClr val="000000"/>
              </a:solidFill>
            </a:endParaRPr>
          </a:p>
        </p:txBody>
      </p:sp>
      <p:sp>
        <p:nvSpPr>
          <p:cNvPr id="15" name="円/楕円 14"/>
          <p:cNvSpPr/>
          <p:nvPr/>
        </p:nvSpPr>
        <p:spPr>
          <a:xfrm>
            <a:off x="5440013" y="1966313"/>
            <a:ext cx="893358" cy="853420"/>
          </a:xfrm>
          <a:prstGeom prst="ellipse">
            <a:avLst/>
          </a:prstGeom>
          <a:solidFill>
            <a:srgbClr val="FF0000">
              <a:alpha val="10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7205036" y="3162725"/>
            <a:ext cx="893358" cy="853420"/>
          </a:xfrm>
          <a:prstGeom prst="ellipse">
            <a:avLst/>
          </a:prstGeom>
          <a:solidFill>
            <a:srgbClr val="FF0000">
              <a:alpha val="10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矢印コネクタ 16"/>
          <p:cNvCxnSpPr/>
          <p:nvPr/>
        </p:nvCxnSpPr>
        <p:spPr>
          <a:xfrm>
            <a:off x="3382021" y="2393023"/>
            <a:ext cx="681788" cy="166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3411951" y="1827315"/>
            <a:ext cx="522173" cy="523220"/>
          </a:xfrm>
          <a:prstGeom prst="rect">
            <a:avLst/>
          </a:prstGeom>
          <a:noFill/>
        </p:spPr>
        <p:txBody>
          <a:bodyPr wrap="none" rtlCol="0">
            <a:spAutoFit/>
          </a:bodyPr>
          <a:lstStyle/>
          <a:p>
            <a:r>
              <a:rPr kumimoji="1" lang="en-US" altLang="ja-JP" sz="2800" dirty="0" smtClean="0"/>
              <a:t>x1</a:t>
            </a:r>
            <a:endParaRPr kumimoji="1" lang="ja-JP" altLang="en-US" sz="2800" dirty="0"/>
          </a:p>
        </p:txBody>
      </p:sp>
      <p:cxnSp>
        <p:nvCxnSpPr>
          <p:cNvPr id="22" name="直線矢印コネクタ 21"/>
          <p:cNvCxnSpPr/>
          <p:nvPr/>
        </p:nvCxnSpPr>
        <p:spPr>
          <a:xfrm>
            <a:off x="3382021" y="4816375"/>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3285203" y="4833017"/>
            <a:ext cx="522173" cy="523220"/>
          </a:xfrm>
          <a:prstGeom prst="rect">
            <a:avLst/>
          </a:prstGeom>
          <a:noFill/>
        </p:spPr>
        <p:txBody>
          <a:bodyPr wrap="none" rtlCol="0">
            <a:spAutoFit/>
          </a:bodyPr>
          <a:lstStyle/>
          <a:p>
            <a:r>
              <a:rPr kumimoji="1" lang="en-US" altLang="ja-JP" sz="2800" dirty="0" smtClean="0"/>
              <a:t>x2</a:t>
            </a:r>
            <a:endParaRPr kumimoji="1" lang="ja-JP" altLang="en-US" sz="2800" dirty="0"/>
          </a:p>
        </p:txBody>
      </p:sp>
      <p:cxnSp>
        <p:nvCxnSpPr>
          <p:cNvPr id="25" name="直線矢印コネクタ 24"/>
          <p:cNvCxnSpPr>
            <a:endCxn id="15" idx="2"/>
          </p:cNvCxnSpPr>
          <p:nvPr/>
        </p:nvCxnSpPr>
        <p:spPr>
          <a:xfrm>
            <a:off x="4107615" y="2393023"/>
            <a:ext cx="133239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15" idx="3"/>
          </p:cNvCxnSpPr>
          <p:nvPr/>
        </p:nvCxnSpPr>
        <p:spPr>
          <a:xfrm flipV="1">
            <a:off x="4107615" y="2694753"/>
            <a:ext cx="1463227" cy="201166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a:xfrm>
            <a:off x="4264898" y="1958481"/>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000000"/>
                </a:solidFill>
              </a:rPr>
              <a:t>2</a:t>
            </a:r>
            <a:endParaRPr kumimoji="1" lang="ja-JP" altLang="en-US" sz="2800" dirty="0">
              <a:solidFill>
                <a:srgbClr val="000000"/>
              </a:solidFill>
            </a:endParaRPr>
          </a:p>
        </p:txBody>
      </p:sp>
      <p:sp>
        <p:nvSpPr>
          <p:cNvPr id="39" name="正方形/長方形 38"/>
          <p:cNvSpPr/>
          <p:nvPr/>
        </p:nvSpPr>
        <p:spPr>
          <a:xfrm>
            <a:off x="3790671" y="2653899"/>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solidFill>
                  <a:srgbClr val="000000"/>
                </a:solidFill>
              </a:rPr>
              <a:t>-2</a:t>
            </a:r>
            <a:endParaRPr kumimoji="1" lang="ja-JP" altLang="en-US" sz="2800" dirty="0">
              <a:solidFill>
                <a:srgbClr val="000000"/>
              </a:solidFill>
            </a:endParaRPr>
          </a:p>
        </p:txBody>
      </p:sp>
      <p:sp>
        <p:nvSpPr>
          <p:cNvPr id="40" name="正方形/長方形 39"/>
          <p:cNvSpPr/>
          <p:nvPr/>
        </p:nvSpPr>
        <p:spPr>
          <a:xfrm>
            <a:off x="3790671" y="3813797"/>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solidFill>
                  <a:srgbClr val="000000"/>
                </a:solidFill>
              </a:rPr>
              <a:t>-2</a:t>
            </a:r>
            <a:endParaRPr kumimoji="1" lang="ja-JP" altLang="en-US" sz="2800" dirty="0">
              <a:solidFill>
                <a:srgbClr val="000000"/>
              </a:solidFill>
            </a:endParaRPr>
          </a:p>
        </p:txBody>
      </p:sp>
      <p:cxnSp>
        <p:nvCxnSpPr>
          <p:cNvPr id="43" name="直線矢印コネクタ 42"/>
          <p:cNvCxnSpPr>
            <a:stCxn id="15" idx="6"/>
            <a:endCxn id="16" idx="1"/>
          </p:cNvCxnSpPr>
          <p:nvPr/>
        </p:nvCxnSpPr>
        <p:spPr>
          <a:xfrm>
            <a:off x="6333371" y="2393023"/>
            <a:ext cx="1002494" cy="89468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a:stCxn id="9" idx="6"/>
            <a:endCxn id="16" idx="3"/>
          </p:cNvCxnSpPr>
          <p:nvPr/>
        </p:nvCxnSpPr>
        <p:spPr>
          <a:xfrm flipV="1">
            <a:off x="6359511" y="3891165"/>
            <a:ext cx="976354" cy="92521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7" name="正方形/長方形 46"/>
          <p:cNvSpPr/>
          <p:nvPr/>
        </p:nvSpPr>
        <p:spPr>
          <a:xfrm>
            <a:off x="6387411" y="2544980"/>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000000"/>
                </a:solidFill>
              </a:rPr>
              <a:t>2</a:t>
            </a:r>
            <a:endParaRPr kumimoji="1" lang="ja-JP" altLang="en-US" sz="2800" dirty="0">
              <a:solidFill>
                <a:srgbClr val="000000"/>
              </a:solidFill>
            </a:endParaRPr>
          </a:p>
        </p:txBody>
      </p:sp>
      <p:sp>
        <p:nvSpPr>
          <p:cNvPr id="50" name="正方形/長方形 49"/>
          <p:cNvSpPr/>
          <p:nvPr/>
        </p:nvSpPr>
        <p:spPr>
          <a:xfrm>
            <a:off x="6387411" y="4140858"/>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000000"/>
                </a:solidFill>
              </a:rPr>
              <a:t>2</a:t>
            </a:r>
            <a:endParaRPr kumimoji="1" lang="ja-JP" altLang="en-US" sz="2800" dirty="0">
              <a:solidFill>
                <a:srgbClr val="000000"/>
              </a:solidFill>
            </a:endParaRPr>
          </a:p>
        </p:txBody>
      </p:sp>
      <p:cxnSp>
        <p:nvCxnSpPr>
          <p:cNvPr id="51" name="直線矢印コネクタ 50"/>
          <p:cNvCxnSpPr/>
          <p:nvPr/>
        </p:nvCxnSpPr>
        <p:spPr>
          <a:xfrm>
            <a:off x="8098394" y="3557541"/>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8233632" y="3840082"/>
            <a:ext cx="351378" cy="523220"/>
          </a:xfrm>
          <a:prstGeom prst="rect">
            <a:avLst/>
          </a:prstGeom>
          <a:noFill/>
        </p:spPr>
        <p:txBody>
          <a:bodyPr wrap="none" rtlCol="0">
            <a:spAutoFit/>
          </a:bodyPr>
          <a:lstStyle/>
          <a:p>
            <a:r>
              <a:rPr kumimoji="1" lang="en-US" altLang="ja-JP" sz="2800" dirty="0" smtClean="0"/>
              <a:t>y</a:t>
            </a:r>
            <a:endParaRPr kumimoji="1" lang="ja-JP" altLang="en-US" sz="2800" dirty="0"/>
          </a:p>
        </p:txBody>
      </p:sp>
      <p:sp>
        <p:nvSpPr>
          <p:cNvPr id="53" name="テキスト ボックス 52"/>
          <p:cNvSpPr txBox="1"/>
          <p:nvPr/>
        </p:nvSpPr>
        <p:spPr>
          <a:xfrm>
            <a:off x="5696942" y="2088925"/>
            <a:ext cx="366657" cy="523220"/>
          </a:xfrm>
          <a:prstGeom prst="rect">
            <a:avLst/>
          </a:prstGeom>
          <a:noFill/>
        </p:spPr>
        <p:txBody>
          <a:bodyPr wrap="none" rtlCol="0">
            <a:spAutoFit/>
          </a:bodyPr>
          <a:lstStyle/>
          <a:p>
            <a:r>
              <a:rPr lang="en-US" altLang="ja-JP" sz="2800" dirty="0" smtClean="0">
                <a:solidFill>
                  <a:srgbClr val="000000"/>
                </a:solidFill>
              </a:rPr>
              <a:t>1</a:t>
            </a:r>
          </a:p>
        </p:txBody>
      </p:sp>
      <p:sp>
        <p:nvSpPr>
          <p:cNvPr id="54" name="テキスト ボックス 53"/>
          <p:cNvSpPr txBox="1"/>
          <p:nvPr/>
        </p:nvSpPr>
        <p:spPr>
          <a:xfrm>
            <a:off x="5696942" y="4571407"/>
            <a:ext cx="366657" cy="523220"/>
          </a:xfrm>
          <a:prstGeom prst="rect">
            <a:avLst/>
          </a:prstGeom>
          <a:noFill/>
        </p:spPr>
        <p:txBody>
          <a:bodyPr wrap="none" rtlCol="0">
            <a:spAutoFit/>
          </a:bodyPr>
          <a:lstStyle/>
          <a:p>
            <a:r>
              <a:rPr lang="en-US" altLang="ja-JP" sz="2800" dirty="0" smtClean="0">
                <a:solidFill>
                  <a:srgbClr val="000000"/>
                </a:solidFill>
              </a:rPr>
              <a:t>1</a:t>
            </a:r>
          </a:p>
        </p:txBody>
      </p:sp>
      <p:sp>
        <p:nvSpPr>
          <p:cNvPr id="55" name="テキスト ボックス 54"/>
          <p:cNvSpPr txBox="1"/>
          <p:nvPr/>
        </p:nvSpPr>
        <p:spPr>
          <a:xfrm>
            <a:off x="7472608" y="3360604"/>
            <a:ext cx="366657" cy="523220"/>
          </a:xfrm>
          <a:prstGeom prst="rect">
            <a:avLst/>
          </a:prstGeom>
          <a:noFill/>
        </p:spPr>
        <p:txBody>
          <a:bodyPr wrap="none" rtlCol="0">
            <a:spAutoFit/>
          </a:bodyPr>
          <a:lstStyle/>
          <a:p>
            <a:r>
              <a:rPr lang="en-US" altLang="ja-JP" sz="2800" dirty="0" smtClean="0">
                <a:solidFill>
                  <a:srgbClr val="000000"/>
                </a:solidFill>
              </a:rPr>
              <a:t>1</a:t>
            </a:r>
          </a:p>
        </p:txBody>
      </p:sp>
      <p:pic>
        <p:nvPicPr>
          <p:cNvPr id="61" name="図 60"/>
          <p:cNvPicPr>
            <a:picLocks noChangeAspect="1"/>
          </p:cNvPicPr>
          <p:nvPr/>
        </p:nvPicPr>
        <p:blipFill>
          <a:blip r:embed="rId2"/>
          <a:stretch>
            <a:fillRect/>
          </a:stretch>
        </p:blipFill>
        <p:spPr>
          <a:xfrm>
            <a:off x="553821" y="5023014"/>
            <a:ext cx="2091148" cy="1738835"/>
          </a:xfrm>
          <a:prstGeom prst="rect">
            <a:avLst/>
          </a:prstGeom>
        </p:spPr>
      </p:pic>
      <p:sp>
        <p:nvSpPr>
          <p:cNvPr id="62" name="円/楕円 61"/>
          <p:cNvSpPr/>
          <p:nvPr/>
        </p:nvSpPr>
        <p:spPr>
          <a:xfrm>
            <a:off x="4921949" y="5552330"/>
            <a:ext cx="293617" cy="29555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4886583" y="6187855"/>
            <a:ext cx="364349" cy="27239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p:cNvSpPr txBox="1"/>
          <p:nvPr/>
        </p:nvSpPr>
        <p:spPr>
          <a:xfrm>
            <a:off x="5304125" y="5392824"/>
            <a:ext cx="1193506" cy="523220"/>
          </a:xfrm>
          <a:prstGeom prst="rect">
            <a:avLst/>
          </a:prstGeom>
          <a:noFill/>
        </p:spPr>
        <p:txBody>
          <a:bodyPr wrap="none" rtlCol="0">
            <a:spAutoFit/>
          </a:bodyPr>
          <a:lstStyle/>
          <a:p>
            <a:r>
              <a:rPr kumimoji="1" lang="ja-JP" altLang="en-US" sz="2800" dirty="0" smtClean="0"/>
              <a:t>閾値 </a:t>
            </a:r>
            <a:r>
              <a:rPr lang="en-US" altLang="ja-JP" sz="2800" dirty="0" err="1" smtClean="0"/>
              <a:t>θ</a:t>
            </a:r>
            <a:endParaRPr kumimoji="1" lang="ja-JP" altLang="en-US" sz="2800" dirty="0"/>
          </a:p>
        </p:txBody>
      </p:sp>
      <p:sp>
        <p:nvSpPr>
          <p:cNvPr id="65" name="テキスト ボックス 64"/>
          <p:cNvSpPr txBox="1"/>
          <p:nvPr/>
        </p:nvSpPr>
        <p:spPr>
          <a:xfrm>
            <a:off x="5368768" y="6007613"/>
            <a:ext cx="1980029" cy="523220"/>
          </a:xfrm>
          <a:prstGeom prst="rect">
            <a:avLst/>
          </a:prstGeom>
          <a:noFill/>
        </p:spPr>
        <p:txBody>
          <a:bodyPr wrap="none" rtlCol="0">
            <a:spAutoFit/>
          </a:bodyPr>
          <a:lstStyle/>
          <a:p>
            <a:r>
              <a:rPr kumimoji="1" lang="ja-JP" altLang="en-US" sz="2800" dirty="0" smtClean="0"/>
              <a:t>結合荷重</a:t>
            </a:r>
            <a:r>
              <a:rPr lang="ja-JP" altLang="en-US" sz="2800" dirty="0" smtClean="0"/>
              <a:t> </a:t>
            </a:r>
            <a:r>
              <a:rPr lang="en-US" altLang="ja-JP" sz="2800" dirty="0" smtClean="0"/>
              <a:t>w</a:t>
            </a:r>
            <a:endParaRPr kumimoji="1" lang="en-US" altLang="ja-JP" sz="2800" dirty="0" smtClean="0"/>
          </a:p>
        </p:txBody>
      </p:sp>
    </p:spTree>
    <p:extLst>
      <p:ext uri="{BB962C8B-B14F-4D97-AF65-F5344CB8AC3E}">
        <p14:creationId xmlns:p14="http://schemas.microsoft.com/office/powerpoint/2010/main" val="116857538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演習（</a:t>
            </a:r>
            <a:r>
              <a:rPr kumimoji="1" lang="en-US" altLang="ja-JP" dirty="0" smtClean="0"/>
              <a:t>2</a:t>
            </a:r>
            <a:r>
              <a:rPr kumimoji="1" lang="ja-JP" altLang="en-US" dirty="0" smtClean="0"/>
              <a:t>入力の </a:t>
            </a:r>
            <a:r>
              <a:rPr kumimoji="1" lang="en-US" altLang="ja-JP" dirty="0" smtClean="0"/>
              <a:t>XOR</a:t>
            </a:r>
            <a:r>
              <a:rPr kumimoji="1" lang="ja-JP" altLang="en-US" dirty="0" smtClean="0"/>
              <a:t>を解く）</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dirty="0" smtClean="0"/>
              <a:t>入力</a:t>
            </a:r>
            <a:r>
              <a:rPr kumimoji="1" lang="en-US" altLang="ja-JP" dirty="0" smtClean="0"/>
              <a:t>    </a:t>
            </a:r>
            <a:r>
              <a:rPr lang="ja-JP" altLang="en-US" dirty="0" smtClean="0"/>
              <a:t>出力</a:t>
            </a:r>
            <a:endParaRPr kumimoji="1" lang="en-US" altLang="ja-JP" dirty="0" smtClean="0"/>
          </a:p>
          <a:p>
            <a:pPr marL="0" indent="0">
              <a:buNone/>
            </a:pPr>
            <a:r>
              <a:rPr lang="en-US" altLang="ja-JP" dirty="0" smtClean="0"/>
              <a:t>x1   x2    </a:t>
            </a:r>
            <a:r>
              <a:rPr lang="en-US" altLang="ja-JP" dirty="0"/>
              <a:t> </a:t>
            </a:r>
            <a:r>
              <a:rPr lang="en-US" altLang="ja-JP" dirty="0" smtClean="0"/>
              <a:t>y</a:t>
            </a:r>
          </a:p>
          <a:p>
            <a:pPr marL="0" indent="0">
              <a:buNone/>
            </a:pPr>
            <a:r>
              <a:rPr kumimoji="1" lang="en-US" altLang="ja-JP" dirty="0" smtClean="0"/>
              <a:t>0      0      0</a:t>
            </a:r>
          </a:p>
          <a:p>
            <a:pPr marL="0" indent="0">
              <a:buNone/>
            </a:pPr>
            <a:r>
              <a:rPr lang="en-US" altLang="ja-JP" dirty="0" smtClean="0">
                <a:solidFill>
                  <a:srgbClr val="FF0000"/>
                </a:solidFill>
              </a:rPr>
              <a:t>1      0</a:t>
            </a:r>
            <a:r>
              <a:rPr lang="en-US" altLang="ja-JP" dirty="0" smtClean="0"/>
              <a:t>      1</a:t>
            </a:r>
          </a:p>
          <a:p>
            <a:pPr marL="0" indent="0">
              <a:buNone/>
            </a:pPr>
            <a:r>
              <a:rPr kumimoji="1" lang="en-US" altLang="ja-JP" dirty="0" smtClean="0"/>
              <a:t>0      1      1</a:t>
            </a:r>
          </a:p>
          <a:p>
            <a:pPr marL="0" indent="0">
              <a:buNone/>
            </a:pPr>
            <a:r>
              <a:rPr lang="en-US" altLang="ja-JP" dirty="0" smtClean="0"/>
              <a:t>1      1      0</a:t>
            </a:r>
            <a:endParaRPr kumimoji="1" lang="ja-JP" altLang="en-US" dirty="0"/>
          </a:p>
        </p:txBody>
      </p:sp>
      <p:cxnSp>
        <p:nvCxnSpPr>
          <p:cNvPr id="5" name="直線コネクタ 4"/>
          <p:cNvCxnSpPr/>
          <p:nvPr/>
        </p:nvCxnSpPr>
        <p:spPr>
          <a:xfrm>
            <a:off x="334202" y="2816721"/>
            <a:ext cx="2310767" cy="19097"/>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6" name="直線コネクタ 5"/>
          <p:cNvCxnSpPr/>
          <p:nvPr/>
        </p:nvCxnSpPr>
        <p:spPr>
          <a:xfrm>
            <a:off x="1785594" y="2367956"/>
            <a:ext cx="0" cy="2721239"/>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9" name="円/楕円 8"/>
          <p:cNvSpPr/>
          <p:nvPr/>
        </p:nvSpPr>
        <p:spPr>
          <a:xfrm>
            <a:off x="5466153" y="4389665"/>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p:cNvCxnSpPr>
            <a:endCxn id="9" idx="1"/>
          </p:cNvCxnSpPr>
          <p:nvPr/>
        </p:nvCxnSpPr>
        <p:spPr>
          <a:xfrm>
            <a:off x="4107615" y="2409665"/>
            <a:ext cx="1489367" cy="21049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4107615" y="4816375"/>
            <a:ext cx="1358538" cy="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4264898" y="4698339"/>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000000"/>
                </a:solidFill>
              </a:rPr>
              <a:t>2</a:t>
            </a:r>
            <a:endParaRPr kumimoji="1" lang="ja-JP" altLang="en-US" sz="2800" dirty="0">
              <a:solidFill>
                <a:srgbClr val="000000"/>
              </a:solidFill>
            </a:endParaRPr>
          </a:p>
        </p:txBody>
      </p:sp>
      <p:sp>
        <p:nvSpPr>
          <p:cNvPr id="15" name="円/楕円 14"/>
          <p:cNvSpPr/>
          <p:nvPr/>
        </p:nvSpPr>
        <p:spPr>
          <a:xfrm>
            <a:off x="5440013" y="1966313"/>
            <a:ext cx="893358" cy="853420"/>
          </a:xfrm>
          <a:prstGeom prst="ellipse">
            <a:avLst/>
          </a:prstGeom>
          <a:solidFill>
            <a:srgbClr val="FF0000">
              <a:alpha val="10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7205036" y="3162725"/>
            <a:ext cx="893358" cy="853420"/>
          </a:xfrm>
          <a:prstGeom prst="ellipse">
            <a:avLst/>
          </a:prstGeom>
          <a:solidFill>
            <a:srgbClr val="FF0000">
              <a:alpha val="10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矢印コネクタ 16"/>
          <p:cNvCxnSpPr/>
          <p:nvPr/>
        </p:nvCxnSpPr>
        <p:spPr>
          <a:xfrm>
            <a:off x="3382021" y="2393023"/>
            <a:ext cx="681788" cy="166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3411951" y="1827315"/>
            <a:ext cx="522173" cy="523220"/>
          </a:xfrm>
          <a:prstGeom prst="rect">
            <a:avLst/>
          </a:prstGeom>
          <a:noFill/>
        </p:spPr>
        <p:txBody>
          <a:bodyPr wrap="none" rtlCol="0">
            <a:spAutoFit/>
          </a:bodyPr>
          <a:lstStyle/>
          <a:p>
            <a:r>
              <a:rPr kumimoji="1" lang="en-US" altLang="ja-JP" sz="2800" dirty="0" smtClean="0"/>
              <a:t>x1</a:t>
            </a:r>
            <a:endParaRPr kumimoji="1" lang="ja-JP" altLang="en-US" sz="2800" dirty="0"/>
          </a:p>
        </p:txBody>
      </p:sp>
      <p:cxnSp>
        <p:nvCxnSpPr>
          <p:cNvPr id="22" name="直線矢印コネクタ 21"/>
          <p:cNvCxnSpPr/>
          <p:nvPr/>
        </p:nvCxnSpPr>
        <p:spPr>
          <a:xfrm>
            <a:off x="3382021" y="4816375"/>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3285203" y="4833017"/>
            <a:ext cx="522173" cy="523220"/>
          </a:xfrm>
          <a:prstGeom prst="rect">
            <a:avLst/>
          </a:prstGeom>
          <a:noFill/>
        </p:spPr>
        <p:txBody>
          <a:bodyPr wrap="none" rtlCol="0">
            <a:spAutoFit/>
          </a:bodyPr>
          <a:lstStyle/>
          <a:p>
            <a:r>
              <a:rPr kumimoji="1" lang="en-US" altLang="ja-JP" sz="2800" dirty="0" smtClean="0"/>
              <a:t>x2</a:t>
            </a:r>
            <a:endParaRPr kumimoji="1" lang="ja-JP" altLang="en-US" sz="2800" dirty="0"/>
          </a:p>
        </p:txBody>
      </p:sp>
      <p:cxnSp>
        <p:nvCxnSpPr>
          <p:cNvPr id="25" name="直線矢印コネクタ 24"/>
          <p:cNvCxnSpPr>
            <a:endCxn id="15" idx="2"/>
          </p:cNvCxnSpPr>
          <p:nvPr/>
        </p:nvCxnSpPr>
        <p:spPr>
          <a:xfrm>
            <a:off x="4107615" y="2393023"/>
            <a:ext cx="133239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15" idx="3"/>
          </p:cNvCxnSpPr>
          <p:nvPr/>
        </p:nvCxnSpPr>
        <p:spPr>
          <a:xfrm flipV="1">
            <a:off x="4107615" y="2694753"/>
            <a:ext cx="1463227" cy="201166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a:xfrm>
            <a:off x="4264898" y="1958481"/>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000000"/>
                </a:solidFill>
              </a:rPr>
              <a:t>2</a:t>
            </a:r>
            <a:endParaRPr kumimoji="1" lang="ja-JP" altLang="en-US" sz="2800" dirty="0">
              <a:solidFill>
                <a:srgbClr val="000000"/>
              </a:solidFill>
            </a:endParaRPr>
          </a:p>
        </p:txBody>
      </p:sp>
      <p:sp>
        <p:nvSpPr>
          <p:cNvPr id="39" name="正方形/長方形 38"/>
          <p:cNvSpPr/>
          <p:nvPr/>
        </p:nvSpPr>
        <p:spPr>
          <a:xfrm>
            <a:off x="3790671" y="2653899"/>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solidFill>
                  <a:srgbClr val="000000"/>
                </a:solidFill>
              </a:rPr>
              <a:t>-2</a:t>
            </a:r>
            <a:endParaRPr kumimoji="1" lang="ja-JP" altLang="en-US" sz="2800" dirty="0">
              <a:solidFill>
                <a:srgbClr val="000000"/>
              </a:solidFill>
            </a:endParaRPr>
          </a:p>
        </p:txBody>
      </p:sp>
      <p:sp>
        <p:nvSpPr>
          <p:cNvPr id="40" name="正方形/長方形 39"/>
          <p:cNvSpPr/>
          <p:nvPr/>
        </p:nvSpPr>
        <p:spPr>
          <a:xfrm>
            <a:off x="3790671" y="3813797"/>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solidFill>
                  <a:srgbClr val="000000"/>
                </a:solidFill>
              </a:rPr>
              <a:t>-2</a:t>
            </a:r>
            <a:endParaRPr kumimoji="1" lang="ja-JP" altLang="en-US" sz="2800" dirty="0">
              <a:solidFill>
                <a:srgbClr val="000000"/>
              </a:solidFill>
            </a:endParaRPr>
          </a:p>
        </p:txBody>
      </p:sp>
      <p:cxnSp>
        <p:nvCxnSpPr>
          <p:cNvPr id="43" name="直線矢印コネクタ 42"/>
          <p:cNvCxnSpPr>
            <a:stCxn id="15" idx="6"/>
            <a:endCxn id="16" idx="1"/>
          </p:cNvCxnSpPr>
          <p:nvPr/>
        </p:nvCxnSpPr>
        <p:spPr>
          <a:xfrm>
            <a:off x="6333371" y="2393023"/>
            <a:ext cx="1002494" cy="89468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a:stCxn id="9" idx="6"/>
            <a:endCxn id="16" idx="3"/>
          </p:cNvCxnSpPr>
          <p:nvPr/>
        </p:nvCxnSpPr>
        <p:spPr>
          <a:xfrm flipV="1">
            <a:off x="6359511" y="3891165"/>
            <a:ext cx="976354" cy="92521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7" name="正方形/長方形 46"/>
          <p:cNvSpPr/>
          <p:nvPr/>
        </p:nvSpPr>
        <p:spPr>
          <a:xfrm>
            <a:off x="6387411" y="2544980"/>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000000"/>
                </a:solidFill>
              </a:rPr>
              <a:t>2</a:t>
            </a:r>
            <a:endParaRPr kumimoji="1" lang="ja-JP" altLang="en-US" sz="2800" dirty="0">
              <a:solidFill>
                <a:srgbClr val="000000"/>
              </a:solidFill>
            </a:endParaRPr>
          </a:p>
        </p:txBody>
      </p:sp>
      <p:sp>
        <p:nvSpPr>
          <p:cNvPr id="50" name="正方形/長方形 49"/>
          <p:cNvSpPr/>
          <p:nvPr/>
        </p:nvSpPr>
        <p:spPr>
          <a:xfrm>
            <a:off x="6387411" y="4140858"/>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000000"/>
                </a:solidFill>
              </a:rPr>
              <a:t>2</a:t>
            </a:r>
            <a:endParaRPr kumimoji="1" lang="ja-JP" altLang="en-US" sz="2800" dirty="0">
              <a:solidFill>
                <a:srgbClr val="000000"/>
              </a:solidFill>
            </a:endParaRPr>
          </a:p>
        </p:txBody>
      </p:sp>
      <p:cxnSp>
        <p:nvCxnSpPr>
          <p:cNvPr id="51" name="直線矢印コネクタ 50"/>
          <p:cNvCxnSpPr/>
          <p:nvPr/>
        </p:nvCxnSpPr>
        <p:spPr>
          <a:xfrm>
            <a:off x="8098394" y="3557541"/>
            <a:ext cx="681788" cy="166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8233632" y="3840082"/>
            <a:ext cx="351378" cy="523220"/>
          </a:xfrm>
          <a:prstGeom prst="rect">
            <a:avLst/>
          </a:prstGeom>
          <a:noFill/>
        </p:spPr>
        <p:txBody>
          <a:bodyPr wrap="none" rtlCol="0">
            <a:spAutoFit/>
          </a:bodyPr>
          <a:lstStyle/>
          <a:p>
            <a:r>
              <a:rPr kumimoji="1" lang="en-US" altLang="ja-JP" sz="2800" dirty="0" smtClean="0"/>
              <a:t>y</a:t>
            </a:r>
            <a:endParaRPr kumimoji="1" lang="ja-JP" altLang="en-US" sz="2800" dirty="0"/>
          </a:p>
        </p:txBody>
      </p:sp>
      <p:sp>
        <p:nvSpPr>
          <p:cNvPr id="53" name="テキスト ボックス 52"/>
          <p:cNvSpPr txBox="1"/>
          <p:nvPr/>
        </p:nvSpPr>
        <p:spPr>
          <a:xfrm>
            <a:off x="5696942" y="2088925"/>
            <a:ext cx="366657" cy="523220"/>
          </a:xfrm>
          <a:prstGeom prst="rect">
            <a:avLst/>
          </a:prstGeom>
          <a:noFill/>
        </p:spPr>
        <p:txBody>
          <a:bodyPr wrap="none" rtlCol="0">
            <a:spAutoFit/>
          </a:bodyPr>
          <a:lstStyle/>
          <a:p>
            <a:r>
              <a:rPr lang="en-US" altLang="ja-JP" sz="2800" dirty="0" smtClean="0">
                <a:solidFill>
                  <a:srgbClr val="000000"/>
                </a:solidFill>
              </a:rPr>
              <a:t>1</a:t>
            </a:r>
          </a:p>
        </p:txBody>
      </p:sp>
      <p:sp>
        <p:nvSpPr>
          <p:cNvPr id="54" name="テキスト ボックス 53"/>
          <p:cNvSpPr txBox="1"/>
          <p:nvPr/>
        </p:nvSpPr>
        <p:spPr>
          <a:xfrm>
            <a:off x="5696942" y="4571407"/>
            <a:ext cx="366657" cy="523220"/>
          </a:xfrm>
          <a:prstGeom prst="rect">
            <a:avLst/>
          </a:prstGeom>
          <a:noFill/>
        </p:spPr>
        <p:txBody>
          <a:bodyPr wrap="none" rtlCol="0">
            <a:spAutoFit/>
          </a:bodyPr>
          <a:lstStyle/>
          <a:p>
            <a:r>
              <a:rPr lang="en-US" altLang="ja-JP" sz="2800" dirty="0" smtClean="0">
                <a:solidFill>
                  <a:srgbClr val="000000"/>
                </a:solidFill>
              </a:rPr>
              <a:t>1</a:t>
            </a:r>
          </a:p>
        </p:txBody>
      </p:sp>
      <p:sp>
        <p:nvSpPr>
          <p:cNvPr id="55" name="テキスト ボックス 54"/>
          <p:cNvSpPr txBox="1"/>
          <p:nvPr/>
        </p:nvSpPr>
        <p:spPr>
          <a:xfrm>
            <a:off x="7472608" y="3360604"/>
            <a:ext cx="366657" cy="523220"/>
          </a:xfrm>
          <a:prstGeom prst="rect">
            <a:avLst/>
          </a:prstGeom>
          <a:noFill/>
        </p:spPr>
        <p:txBody>
          <a:bodyPr wrap="none" rtlCol="0">
            <a:spAutoFit/>
          </a:bodyPr>
          <a:lstStyle/>
          <a:p>
            <a:r>
              <a:rPr lang="en-US" altLang="ja-JP" sz="2800" dirty="0" smtClean="0">
                <a:solidFill>
                  <a:srgbClr val="000000"/>
                </a:solidFill>
              </a:rPr>
              <a:t>1</a:t>
            </a:r>
          </a:p>
        </p:txBody>
      </p:sp>
      <p:pic>
        <p:nvPicPr>
          <p:cNvPr id="61" name="図 60"/>
          <p:cNvPicPr>
            <a:picLocks noChangeAspect="1"/>
          </p:cNvPicPr>
          <p:nvPr/>
        </p:nvPicPr>
        <p:blipFill>
          <a:blip r:embed="rId2"/>
          <a:stretch>
            <a:fillRect/>
          </a:stretch>
        </p:blipFill>
        <p:spPr>
          <a:xfrm>
            <a:off x="553821" y="5023014"/>
            <a:ext cx="2091148" cy="1738835"/>
          </a:xfrm>
          <a:prstGeom prst="rect">
            <a:avLst/>
          </a:prstGeom>
        </p:spPr>
      </p:pic>
      <p:sp>
        <p:nvSpPr>
          <p:cNvPr id="62" name="円/楕円 61"/>
          <p:cNvSpPr/>
          <p:nvPr/>
        </p:nvSpPr>
        <p:spPr>
          <a:xfrm>
            <a:off x="4921949" y="5552330"/>
            <a:ext cx="293617" cy="29555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4886583" y="6187855"/>
            <a:ext cx="364349" cy="27239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p:cNvSpPr txBox="1"/>
          <p:nvPr/>
        </p:nvSpPr>
        <p:spPr>
          <a:xfrm>
            <a:off x="5304125" y="5392824"/>
            <a:ext cx="1193506" cy="523220"/>
          </a:xfrm>
          <a:prstGeom prst="rect">
            <a:avLst/>
          </a:prstGeom>
          <a:noFill/>
        </p:spPr>
        <p:txBody>
          <a:bodyPr wrap="none" rtlCol="0">
            <a:spAutoFit/>
          </a:bodyPr>
          <a:lstStyle/>
          <a:p>
            <a:r>
              <a:rPr kumimoji="1" lang="ja-JP" altLang="en-US" sz="2800" dirty="0" smtClean="0"/>
              <a:t>閾値 </a:t>
            </a:r>
            <a:r>
              <a:rPr lang="en-US" altLang="ja-JP" sz="2800" dirty="0" err="1" smtClean="0"/>
              <a:t>θ</a:t>
            </a:r>
            <a:endParaRPr kumimoji="1" lang="ja-JP" altLang="en-US" sz="2800" dirty="0"/>
          </a:p>
        </p:txBody>
      </p:sp>
      <p:sp>
        <p:nvSpPr>
          <p:cNvPr id="65" name="テキスト ボックス 64"/>
          <p:cNvSpPr txBox="1"/>
          <p:nvPr/>
        </p:nvSpPr>
        <p:spPr>
          <a:xfrm>
            <a:off x="5368768" y="6007613"/>
            <a:ext cx="1980029" cy="523220"/>
          </a:xfrm>
          <a:prstGeom prst="rect">
            <a:avLst/>
          </a:prstGeom>
          <a:noFill/>
        </p:spPr>
        <p:txBody>
          <a:bodyPr wrap="none" rtlCol="0">
            <a:spAutoFit/>
          </a:bodyPr>
          <a:lstStyle/>
          <a:p>
            <a:r>
              <a:rPr kumimoji="1" lang="ja-JP" altLang="en-US" sz="2800" dirty="0" smtClean="0"/>
              <a:t>結合荷重</a:t>
            </a:r>
            <a:r>
              <a:rPr lang="ja-JP" altLang="en-US" sz="2800" dirty="0" smtClean="0"/>
              <a:t> </a:t>
            </a:r>
            <a:r>
              <a:rPr lang="en-US" altLang="ja-JP" sz="2800" dirty="0" smtClean="0"/>
              <a:t>w</a:t>
            </a:r>
            <a:endParaRPr kumimoji="1" lang="en-US" altLang="ja-JP" sz="2800" dirty="0" smtClean="0"/>
          </a:p>
        </p:txBody>
      </p:sp>
    </p:spTree>
    <p:extLst>
      <p:ext uri="{BB962C8B-B14F-4D97-AF65-F5344CB8AC3E}">
        <p14:creationId xmlns:p14="http://schemas.microsoft.com/office/powerpoint/2010/main" val="13431833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演習（</a:t>
            </a:r>
            <a:r>
              <a:rPr kumimoji="1" lang="en-US" altLang="ja-JP" dirty="0" smtClean="0"/>
              <a:t>2</a:t>
            </a:r>
            <a:r>
              <a:rPr kumimoji="1" lang="ja-JP" altLang="en-US" dirty="0" smtClean="0"/>
              <a:t>入力の </a:t>
            </a:r>
            <a:r>
              <a:rPr kumimoji="1" lang="en-US" altLang="ja-JP" dirty="0" smtClean="0"/>
              <a:t>XOR</a:t>
            </a:r>
            <a:r>
              <a:rPr kumimoji="1" lang="ja-JP" altLang="en-US" dirty="0" smtClean="0"/>
              <a:t>を解く）</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dirty="0" smtClean="0"/>
              <a:t>入力</a:t>
            </a:r>
            <a:r>
              <a:rPr kumimoji="1" lang="en-US" altLang="ja-JP" dirty="0" smtClean="0"/>
              <a:t>    </a:t>
            </a:r>
            <a:r>
              <a:rPr lang="ja-JP" altLang="en-US" dirty="0" smtClean="0"/>
              <a:t>出力</a:t>
            </a:r>
            <a:endParaRPr kumimoji="1" lang="en-US" altLang="ja-JP" dirty="0" smtClean="0"/>
          </a:p>
          <a:p>
            <a:pPr marL="0" indent="0">
              <a:buNone/>
            </a:pPr>
            <a:r>
              <a:rPr lang="en-US" altLang="ja-JP" dirty="0" smtClean="0"/>
              <a:t>x1   x2    </a:t>
            </a:r>
            <a:r>
              <a:rPr lang="en-US" altLang="ja-JP" dirty="0"/>
              <a:t> </a:t>
            </a:r>
            <a:r>
              <a:rPr lang="en-US" altLang="ja-JP" dirty="0" smtClean="0"/>
              <a:t>y</a:t>
            </a:r>
          </a:p>
          <a:p>
            <a:pPr marL="0" indent="0">
              <a:buNone/>
            </a:pPr>
            <a:r>
              <a:rPr kumimoji="1" lang="en-US" altLang="ja-JP" dirty="0" smtClean="0"/>
              <a:t>0      0      0</a:t>
            </a:r>
          </a:p>
          <a:p>
            <a:pPr marL="0" indent="0">
              <a:buNone/>
            </a:pPr>
            <a:r>
              <a:rPr lang="en-US" altLang="ja-JP" dirty="0" smtClean="0"/>
              <a:t>1      0      1</a:t>
            </a:r>
          </a:p>
          <a:p>
            <a:pPr marL="0" indent="0">
              <a:buNone/>
            </a:pPr>
            <a:r>
              <a:rPr kumimoji="1" lang="en-US" altLang="ja-JP" dirty="0" smtClean="0"/>
              <a:t>0      1      1</a:t>
            </a:r>
          </a:p>
          <a:p>
            <a:pPr marL="0" indent="0">
              <a:buNone/>
            </a:pPr>
            <a:r>
              <a:rPr lang="en-US" altLang="ja-JP" dirty="0" smtClean="0">
                <a:solidFill>
                  <a:srgbClr val="FF0000"/>
                </a:solidFill>
              </a:rPr>
              <a:t>1      1      0</a:t>
            </a:r>
            <a:endParaRPr kumimoji="1" lang="ja-JP" altLang="en-US" dirty="0">
              <a:solidFill>
                <a:srgbClr val="FF0000"/>
              </a:solidFill>
            </a:endParaRPr>
          </a:p>
        </p:txBody>
      </p:sp>
      <p:cxnSp>
        <p:nvCxnSpPr>
          <p:cNvPr id="5" name="直線コネクタ 4"/>
          <p:cNvCxnSpPr/>
          <p:nvPr/>
        </p:nvCxnSpPr>
        <p:spPr>
          <a:xfrm>
            <a:off x="334202" y="2816721"/>
            <a:ext cx="2310767" cy="19097"/>
          </a:xfrm>
          <a:prstGeom prst="line">
            <a:avLst/>
          </a:prstGeom>
          <a:ln w="38100" cmpd="sng"/>
        </p:spPr>
        <p:style>
          <a:lnRef idx="2">
            <a:schemeClr val="accent1"/>
          </a:lnRef>
          <a:fillRef idx="0">
            <a:schemeClr val="accent1"/>
          </a:fillRef>
          <a:effectRef idx="1">
            <a:schemeClr val="accent1"/>
          </a:effectRef>
          <a:fontRef idx="minor">
            <a:schemeClr val="tx1"/>
          </a:fontRef>
        </p:style>
      </p:cxnSp>
      <p:cxnSp>
        <p:nvCxnSpPr>
          <p:cNvPr id="6" name="直線コネクタ 5"/>
          <p:cNvCxnSpPr/>
          <p:nvPr/>
        </p:nvCxnSpPr>
        <p:spPr>
          <a:xfrm>
            <a:off x="1785594" y="2367956"/>
            <a:ext cx="0" cy="2721239"/>
          </a:xfrm>
          <a:prstGeom prst="line">
            <a:avLst/>
          </a:prstGeom>
          <a:ln w="38100" cmpd="sng"/>
        </p:spPr>
        <p:style>
          <a:lnRef idx="2">
            <a:schemeClr val="accent1"/>
          </a:lnRef>
          <a:fillRef idx="0">
            <a:schemeClr val="accent1"/>
          </a:fillRef>
          <a:effectRef idx="1">
            <a:schemeClr val="accent1"/>
          </a:effectRef>
          <a:fontRef idx="minor">
            <a:schemeClr val="tx1"/>
          </a:fontRef>
        </p:style>
      </p:cxnSp>
      <p:sp>
        <p:nvSpPr>
          <p:cNvPr id="9" name="円/楕円 8"/>
          <p:cNvSpPr/>
          <p:nvPr/>
        </p:nvSpPr>
        <p:spPr>
          <a:xfrm>
            <a:off x="5466153" y="4389665"/>
            <a:ext cx="893358" cy="85342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 name="直線矢印コネクタ 9"/>
          <p:cNvCxnSpPr>
            <a:endCxn id="9" idx="1"/>
          </p:cNvCxnSpPr>
          <p:nvPr/>
        </p:nvCxnSpPr>
        <p:spPr>
          <a:xfrm>
            <a:off x="4107615" y="2409665"/>
            <a:ext cx="1489367" cy="21049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4107615" y="4816375"/>
            <a:ext cx="135853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4264898" y="4698339"/>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000000"/>
                </a:solidFill>
              </a:rPr>
              <a:t>2</a:t>
            </a:r>
            <a:endParaRPr kumimoji="1" lang="ja-JP" altLang="en-US" sz="2800" dirty="0">
              <a:solidFill>
                <a:srgbClr val="000000"/>
              </a:solidFill>
            </a:endParaRPr>
          </a:p>
        </p:txBody>
      </p:sp>
      <p:sp>
        <p:nvSpPr>
          <p:cNvPr id="15" name="円/楕円 14"/>
          <p:cNvSpPr/>
          <p:nvPr/>
        </p:nvSpPr>
        <p:spPr>
          <a:xfrm>
            <a:off x="5440013" y="1966313"/>
            <a:ext cx="893358" cy="8534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7205036" y="3162725"/>
            <a:ext cx="893358" cy="853420"/>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矢印コネクタ 16"/>
          <p:cNvCxnSpPr/>
          <p:nvPr/>
        </p:nvCxnSpPr>
        <p:spPr>
          <a:xfrm>
            <a:off x="3382021" y="2393023"/>
            <a:ext cx="681788" cy="166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3411951" y="1827315"/>
            <a:ext cx="522173" cy="523220"/>
          </a:xfrm>
          <a:prstGeom prst="rect">
            <a:avLst/>
          </a:prstGeom>
          <a:noFill/>
        </p:spPr>
        <p:txBody>
          <a:bodyPr wrap="none" rtlCol="0">
            <a:spAutoFit/>
          </a:bodyPr>
          <a:lstStyle/>
          <a:p>
            <a:r>
              <a:rPr kumimoji="1" lang="en-US" altLang="ja-JP" sz="2800" dirty="0" smtClean="0"/>
              <a:t>x1</a:t>
            </a:r>
            <a:endParaRPr kumimoji="1" lang="ja-JP" altLang="en-US" sz="2800" dirty="0"/>
          </a:p>
        </p:txBody>
      </p:sp>
      <p:cxnSp>
        <p:nvCxnSpPr>
          <p:cNvPr id="22" name="直線矢印コネクタ 21"/>
          <p:cNvCxnSpPr/>
          <p:nvPr/>
        </p:nvCxnSpPr>
        <p:spPr>
          <a:xfrm>
            <a:off x="3382021" y="4816375"/>
            <a:ext cx="681788" cy="166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3285203" y="4833017"/>
            <a:ext cx="522173" cy="523220"/>
          </a:xfrm>
          <a:prstGeom prst="rect">
            <a:avLst/>
          </a:prstGeom>
          <a:noFill/>
        </p:spPr>
        <p:txBody>
          <a:bodyPr wrap="none" rtlCol="0">
            <a:spAutoFit/>
          </a:bodyPr>
          <a:lstStyle/>
          <a:p>
            <a:r>
              <a:rPr kumimoji="1" lang="en-US" altLang="ja-JP" sz="2800" dirty="0" smtClean="0"/>
              <a:t>x2</a:t>
            </a:r>
            <a:endParaRPr kumimoji="1" lang="ja-JP" altLang="en-US" sz="2800" dirty="0"/>
          </a:p>
        </p:txBody>
      </p:sp>
      <p:cxnSp>
        <p:nvCxnSpPr>
          <p:cNvPr id="25" name="直線矢印コネクタ 24"/>
          <p:cNvCxnSpPr>
            <a:endCxn id="15" idx="2"/>
          </p:cNvCxnSpPr>
          <p:nvPr/>
        </p:nvCxnSpPr>
        <p:spPr>
          <a:xfrm>
            <a:off x="4107615" y="2393023"/>
            <a:ext cx="1332398"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15" idx="3"/>
          </p:cNvCxnSpPr>
          <p:nvPr/>
        </p:nvCxnSpPr>
        <p:spPr>
          <a:xfrm flipV="1">
            <a:off x="4107615" y="2694753"/>
            <a:ext cx="1463227" cy="20116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正方形/長方形 37"/>
          <p:cNvSpPr/>
          <p:nvPr/>
        </p:nvSpPr>
        <p:spPr>
          <a:xfrm>
            <a:off x="4264898" y="1958481"/>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000000"/>
                </a:solidFill>
              </a:rPr>
              <a:t>2</a:t>
            </a:r>
            <a:endParaRPr kumimoji="1" lang="ja-JP" altLang="en-US" sz="2800" dirty="0">
              <a:solidFill>
                <a:srgbClr val="000000"/>
              </a:solidFill>
            </a:endParaRPr>
          </a:p>
        </p:txBody>
      </p:sp>
      <p:sp>
        <p:nvSpPr>
          <p:cNvPr id="39" name="正方形/長方形 38"/>
          <p:cNvSpPr/>
          <p:nvPr/>
        </p:nvSpPr>
        <p:spPr>
          <a:xfrm>
            <a:off x="3790671" y="2653899"/>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solidFill>
                  <a:srgbClr val="000000"/>
                </a:solidFill>
              </a:rPr>
              <a:t>-2</a:t>
            </a:r>
            <a:endParaRPr kumimoji="1" lang="ja-JP" altLang="en-US" sz="2800" dirty="0">
              <a:solidFill>
                <a:srgbClr val="000000"/>
              </a:solidFill>
            </a:endParaRPr>
          </a:p>
        </p:txBody>
      </p:sp>
      <p:sp>
        <p:nvSpPr>
          <p:cNvPr id="40" name="正方形/長方形 39"/>
          <p:cNvSpPr/>
          <p:nvPr/>
        </p:nvSpPr>
        <p:spPr>
          <a:xfrm>
            <a:off x="3790671" y="3813797"/>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solidFill>
                  <a:srgbClr val="000000"/>
                </a:solidFill>
              </a:rPr>
              <a:t>-2</a:t>
            </a:r>
            <a:endParaRPr kumimoji="1" lang="ja-JP" altLang="en-US" sz="2800" dirty="0">
              <a:solidFill>
                <a:srgbClr val="000000"/>
              </a:solidFill>
            </a:endParaRPr>
          </a:p>
        </p:txBody>
      </p:sp>
      <p:cxnSp>
        <p:nvCxnSpPr>
          <p:cNvPr id="43" name="直線矢印コネクタ 42"/>
          <p:cNvCxnSpPr>
            <a:stCxn id="15" idx="6"/>
            <a:endCxn id="16" idx="1"/>
          </p:cNvCxnSpPr>
          <p:nvPr/>
        </p:nvCxnSpPr>
        <p:spPr>
          <a:xfrm>
            <a:off x="6333371" y="2393023"/>
            <a:ext cx="1002494" cy="89468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a:stCxn id="9" idx="6"/>
            <a:endCxn id="16" idx="3"/>
          </p:cNvCxnSpPr>
          <p:nvPr/>
        </p:nvCxnSpPr>
        <p:spPr>
          <a:xfrm flipV="1">
            <a:off x="6359511" y="3891165"/>
            <a:ext cx="976354" cy="92521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7" name="正方形/長方形 46"/>
          <p:cNvSpPr/>
          <p:nvPr/>
        </p:nvSpPr>
        <p:spPr>
          <a:xfrm>
            <a:off x="6387411" y="2544980"/>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000000"/>
                </a:solidFill>
              </a:rPr>
              <a:t>2</a:t>
            </a:r>
            <a:endParaRPr kumimoji="1" lang="ja-JP" altLang="en-US" sz="2800" dirty="0">
              <a:solidFill>
                <a:srgbClr val="000000"/>
              </a:solidFill>
            </a:endParaRPr>
          </a:p>
        </p:txBody>
      </p:sp>
      <p:sp>
        <p:nvSpPr>
          <p:cNvPr id="50" name="正方形/長方形 49"/>
          <p:cNvSpPr/>
          <p:nvPr/>
        </p:nvSpPr>
        <p:spPr>
          <a:xfrm>
            <a:off x="6387411" y="4140858"/>
            <a:ext cx="948454" cy="54950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solidFill>
                  <a:srgbClr val="000000"/>
                </a:solidFill>
              </a:rPr>
              <a:t>2</a:t>
            </a:r>
            <a:endParaRPr kumimoji="1" lang="ja-JP" altLang="en-US" sz="2800" dirty="0">
              <a:solidFill>
                <a:srgbClr val="000000"/>
              </a:solidFill>
            </a:endParaRPr>
          </a:p>
        </p:txBody>
      </p:sp>
      <p:cxnSp>
        <p:nvCxnSpPr>
          <p:cNvPr id="51" name="直線矢印コネクタ 50"/>
          <p:cNvCxnSpPr/>
          <p:nvPr/>
        </p:nvCxnSpPr>
        <p:spPr>
          <a:xfrm>
            <a:off x="8098394" y="3557541"/>
            <a:ext cx="681788" cy="1664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51"/>
          <p:cNvSpPr txBox="1"/>
          <p:nvPr/>
        </p:nvSpPr>
        <p:spPr>
          <a:xfrm>
            <a:off x="8233632" y="3840082"/>
            <a:ext cx="351378" cy="523220"/>
          </a:xfrm>
          <a:prstGeom prst="rect">
            <a:avLst/>
          </a:prstGeom>
          <a:noFill/>
        </p:spPr>
        <p:txBody>
          <a:bodyPr wrap="none" rtlCol="0">
            <a:spAutoFit/>
          </a:bodyPr>
          <a:lstStyle/>
          <a:p>
            <a:r>
              <a:rPr kumimoji="1" lang="en-US" altLang="ja-JP" sz="2800" dirty="0" smtClean="0"/>
              <a:t>y</a:t>
            </a:r>
            <a:endParaRPr kumimoji="1" lang="ja-JP" altLang="en-US" sz="2800" dirty="0"/>
          </a:p>
        </p:txBody>
      </p:sp>
      <p:sp>
        <p:nvSpPr>
          <p:cNvPr id="53" name="テキスト ボックス 52"/>
          <p:cNvSpPr txBox="1"/>
          <p:nvPr/>
        </p:nvSpPr>
        <p:spPr>
          <a:xfrm>
            <a:off x="5696942" y="2088925"/>
            <a:ext cx="366657" cy="523220"/>
          </a:xfrm>
          <a:prstGeom prst="rect">
            <a:avLst/>
          </a:prstGeom>
          <a:noFill/>
        </p:spPr>
        <p:txBody>
          <a:bodyPr wrap="none" rtlCol="0">
            <a:spAutoFit/>
          </a:bodyPr>
          <a:lstStyle/>
          <a:p>
            <a:r>
              <a:rPr lang="en-US" altLang="ja-JP" sz="2800" dirty="0" smtClean="0">
                <a:solidFill>
                  <a:srgbClr val="000000"/>
                </a:solidFill>
              </a:rPr>
              <a:t>1</a:t>
            </a:r>
          </a:p>
        </p:txBody>
      </p:sp>
      <p:sp>
        <p:nvSpPr>
          <p:cNvPr id="54" name="テキスト ボックス 53"/>
          <p:cNvSpPr txBox="1"/>
          <p:nvPr/>
        </p:nvSpPr>
        <p:spPr>
          <a:xfrm>
            <a:off x="5696942" y="4571407"/>
            <a:ext cx="366657" cy="523220"/>
          </a:xfrm>
          <a:prstGeom prst="rect">
            <a:avLst/>
          </a:prstGeom>
          <a:noFill/>
        </p:spPr>
        <p:txBody>
          <a:bodyPr wrap="none" rtlCol="0">
            <a:spAutoFit/>
          </a:bodyPr>
          <a:lstStyle/>
          <a:p>
            <a:r>
              <a:rPr lang="en-US" altLang="ja-JP" sz="2800" dirty="0" smtClean="0">
                <a:solidFill>
                  <a:srgbClr val="000000"/>
                </a:solidFill>
              </a:rPr>
              <a:t>1</a:t>
            </a:r>
          </a:p>
        </p:txBody>
      </p:sp>
      <p:sp>
        <p:nvSpPr>
          <p:cNvPr id="55" name="テキスト ボックス 54"/>
          <p:cNvSpPr txBox="1"/>
          <p:nvPr/>
        </p:nvSpPr>
        <p:spPr>
          <a:xfrm>
            <a:off x="7472608" y="3360604"/>
            <a:ext cx="366657" cy="523220"/>
          </a:xfrm>
          <a:prstGeom prst="rect">
            <a:avLst/>
          </a:prstGeom>
          <a:noFill/>
        </p:spPr>
        <p:txBody>
          <a:bodyPr wrap="none" rtlCol="0">
            <a:spAutoFit/>
          </a:bodyPr>
          <a:lstStyle/>
          <a:p>
            <a:r>
              <a:rPr lang="en-US" altLang="ja-JP" sz="2800" dirty="0" smtClean="0">
                <a:solidFill>
                  <a:srgbClr val="000000"/>
                </a:solidFill>
              </a:rPr>
              <a:t>1</a:t>
            </a:r>
          </a:p>
        </p:txBody>
      </p:sp>
      <p:pic>
        <p:nvPicPr>
          <p:cNvPr id="61" name="図 60"/>
          <p:cNvPicPr>
            <a:picLocks noChangeAspect="1"/>
          </p:cNvPicPr>
          <p:nvPr/>
        </p:nvPicPr>
        <p:blipFill>
          <a:blip r:embed="rId2"/>
          <a:stretch>
            <a:fillRect/>
          </a:stretch>
        </p:blipFill>
        <p:spPr>
          <a:xfrm>
            <a:off x="553821" y="5023014"/>
            <a:ext cx="2091148" cy="1738835"/>
          </a:xfrm>
          <a:prstGeom prst="rect">
            <a:avLst/>
          </a:prstGeom>
        </p:spPr>
      </p:pic>
      <p:sp>
        <p:nvSpPr>
          <p:cNvPr id="62" name="円/楕円 61"/>
          <p:cNvSpPr/>
          <p:nvPr/>
        </p:nvSpPr>
        <p:spPr>
          <a:xfrm>
            <a:off x="4921949" y="5552330"/>
            <a:ext cx="293617" cy="29555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4886583" y="6187855"/>
            <a:ext cx="364349" cy="272395"/>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p:cNvSpPr txBox="1"/>
          <p:nvPr/>
        </p:nvSpPr>
        <p:spPr>
          <a:xfrm>
            <a:off x="5304125" y="5392824"/>
            <a:ext cx="1193506" cy="523220"/>
          </a:xfrm>
          <a:prstGeom prst="rect">
            <a:avLst/>
          </a:prstGeom>
          <a:noFill/>
        </p:spPr>
        <p:txBody>
          <a:bodyPr wrap="none" rtlCol="0">
            <a:spAutoFit/>
          </a:bodyPr>
          <a:lstStyle/>
          <a:p>
            <a:r>
              <a:rPr kumimoji="1" lang="ja-JP" altLang="en-US" sz="2800" dirty="0" smtClean="0"/>
              <a:t>閾値 </a:t>
            </a:r>
            <a:r>
              <a:rPr lang="en-US" altLang="ja-JP" sz="2800" dirty="0" err="1" smtClean="0"/>
              <a:t>θ</a:t>
            </a:r>
            <a:endParaRPr kumimoji="1" lang="ja-JP" altLang="en-US" sz="2800" dirty="0"/>
          </a:p>
        </p:txBody>
      </p:sp>
      <p:sp>
        <p:nvSpPr>
          <p:cNvPr id="65" name="テキスト ボックス 64"/>
          <p:cNvSpPr txBox="1"/>
          <p:nvPr/>
        </p:nvSpPr>
        <p:spPr>
          <a:xfrm>
            <a:off x="5368768" y="6007613"/>
            <a:ext cx="1980029" cy="523220"/>
          </a:xfrm>
          <a:prstGeom prst="rect">
            <a:avLst/>
          </a:prstGeom>
          <a:noFill/>
        </p:spPr>
        <p:txBody>
          <a:bodyPr wrap="none" rtlCol="0">
            <a:spAutoFit/>
          </a:bodyPr>
          <a:lstStyle/>
          <a:p>
            <a:r>
              <a:rPr kumimoji="1" lang="ja-JP" altLang="en-US" sz="2800" dirty="0" smtClean="0"/>
              <a:t>結合荷重</a:t>
            </a:r>
            <a:r>
              <a:rPr lang="ja-JP" altLang="en-US" sz="2800" dirty="0" smtClean="0"/>
              <a:t> </a:t>
            </a:r>
            <a:r>
              <a:rPr lang="en-US" altLang="ja-JP" sz="2800" dirty="0" smtClean="0"/>
              <a:t>w</a:t>
            </a:r>
            <a:endParaRPr kumimoji="1" lang="en-US" altLang="ja-JP" sz="2800" dirty="0" smtClean="0"/>
          </a:p>
        </p:txBody>
      </p:sp>
    </p:spTree>
    <p:extLst>
      <p:ext uri="{BB962C8B-B14F-4D97-AF65-F5344CB8AC3E}">
        <p14:creationId xmlns:p14="http://schemas.microsoft.com/office/powerpoint/2010/main" val="20908550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発表の流れ</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自己紹介</a:t>
            </a:r>
            <a:endParaRPr kumimoji="1" lang="en-US" altLang="ja-JP" dirty="0" smtClean="0"/>
          </a:p>
          <a:p>
            <a:r>
              <a:rPr lang="ja-JP" altLang="en-US" dirty="0" smtClean="0"/>
              <a:t>人間の脳とは</a:t>
            </a:r>
            <a:endParaRPr lang="en-US" altLang="ja-JP" dirty="0" smtClean="0"/>
          </a:p>
          <a:p>
            <a:r>
              <a:rPr lang="ja-JP" altLang="en-US" dirty="0" smtClean="0"/>
              <a:t>ニューラルネットワーク入門</a:t>
            </a:r>
            <a:endParaRPr lang="en-US" altLang="ja-JP" dirty="0" smtClean="0"/>
          </a:p>
          <a:p>
            <a:r>
              <a:rPr lang="ja-JP" altLang="en-US" dirty="0" smtClean="0"/>
              <a:t>演習</a:t>
            </a:r>
            <a:endParaRPr lang="en-US" altLang="ja-JP" dirty="0" smtClean="0"/>
          </a:p>
          <a:p>
            <a:r>
              <a:rPr lang="ja-JP" altLang="en-US" dirty="0" smtClean="0">
                <a:solidFill>
                  <a:srgbClr val="FF0000"/>
                </a:solidFill>
              </a:rPr>
              <a:t>ディープラーニング入門</a:t>
            </a:r>
            <a:endParaRPr lang="en-US" altLang="ja-JP" dirty="0" smtClean="0">
              <a:solidFill>
                <a:srgbClr val="FF0000"/>
              </a:solidFill>
            </a:endParaRPr>
          </a:p>
          <a:p>
            <a:r>
              <a:rPr lang="ja-JP" altLang="en-US" dirty="0" smtClean="0"/>
              <a:t>卒業研究紹介</a:t>
            </a:r>
            <a:endParaRPr lang="en-US" altLang="ja-JP" dirty="0" smtClean="0"/>
          </a:p>
          <a:p>
            <a:endParaRPr kumimoji="1" lang="ja-JP" altLang="en-US" dirty="0"/>
          </a:p>
        </p:txBody>
      </p:sp>
    </p:spTree>
    <p:extLst>
      <p:ext uri="{BB962C8B-B14F-4D97-AF65-F5344CB8AC3E}">
        <p14:creationId xmlns:p14="http://schemas.microsoft.com/office/powerpoint/2010/main" val="11485113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ディープラーニング入門</a:t>
            </a:r>
            <a:endParaRPr kumimoji="1" lang="ja-JP" altLang="en-US" dirty="0"/>
          </a:p>
        </p:txBody>
      </p:sp>
      <p:sp>
        <p:nvSpPr>
          <p:cNvPr id="3" name="コンテンツ プレースホルダー 2"/>
          <p:cNvSpPr>
            <a:spLocks noGrp="1"/>
          </p:cNvSpPr>
          <p:nvPr>
            <p:ph idx="1"/>
          </p:nvPr>
        </p:nvSpPr>
        <p:spPr>
          <a:xfrm>
            <a:off x="457200" y="1600200"/>
            <a:ext cx="8229600" cy="4997152"/>
          </a:xfrm>
        </p:spPr>
        <p:txBody>
          <a:bodyPr>
            <a:normAutofit/>
          </a:bodyPr>
          <a:lstStyle/>
          <a:p>
            <a:r>
              <a:rPr lang="ja-JP" altLang="en-US" dirty="0" smtClean="0"/>
              <a:t>識別能力 </a:t>
            </a:r>
            <a:r>
              <a:rPr lang="en-US" altLang="ja-JP" dirty="0" smtClean="0"/>
              <a:t>97%</a:t>
            </a:r>
            <a:r>
              <a:rPr lang="ja-JP" altLang="en-US" dirty="0" smtClean="0"/>
              <a:t>以上</a:t>
            </a:r>
            <a:endParaRPr kumimoji="1" lang="en-US" altLang="ja-JP" dirty="0"/>
          </a:p>
          <a:p>
            <a:endParaRPr lang="en-US" altLang="ja-JP" dirty="0" smtClean="0"/>
          </a:p>
          <a:p>
            <a:endParaRPr kumimoji="1" lang="en-US" altLang="ja-JP" dirty="0"/>
          </a:p>
          <a:p>
            <a:endParaRPr lang="en-US" altLang="ja-JP" dirty="0" smtClean="0"/>
          </a:p>
          <a:p>
            <a:pPr marL="0" indent="0">
              <a:buNone/>
            </a:pPr>
            <a:endParaRPr kumimoji="1" lang="en-US" altLang="ja-JP" dirty="0"/>
          </a:p>
        </p:txBody>
      </p:sp>
      <p:pic>
        <p:nvPicPr>
          <p:cNvPr id="4" name="図 3"/>
          <p:cNvPicPr>
            <a:picLocks noChangeAspect="1"/>
          </p:cNvPicPr>
          <p:nvPr/>
        </p:nvPicPr>
        <p:blipFill>
          <a:blip r:embed="rId2"/>
          <a:stretch>
            <a:fillRect/>
          </a:stretch>
        </p:blipFill>
        <p:spPr>
          <a:xfrm>
            <a:off x="457200" y="2276872"/>
            <a:ext cx="8244408" cy="2578616"/>
          </a:xfrm>
          <a:prstGeom prst="rect">
            <a:avLst/>
          </a:prstGeom>
        </p:spPr>
      </p:pic>
      <p:sp>
        <p:nvSpPr>
          <p:cNvPr id="5" name="テキスト ボックス 4"/>
          <p:cNvSpPr txBox="1"/>
          <p:nvPr/>
        </p:nvSpPr>
        <p:spPr>
          <a:xfrm>
            <a:off x="431086" y="5441671"/>
            <a:ext cx="8084264" cy="954107"/>
          </a:xfrm>
          <a:prstGeom prst="rect">
            <a:avLst/>
          </a:prstGeom>
          <a:noFill/>
        </p:spPr>
        <p:txBody>
          <a:bodyPr wrap="none" rtlCol="0">
            <a:spAutoFit/>
          </a:bodyPr>
          <a:lstStyle/>
          <a:p>
            <a:r>
              <a:rPr kumimoji="1" lang="ja-JP" altLang="en-US" sz="2800" dirty="0" smtClean="0"/>
              <a:t>近年，識別能力が高まった</a:t>
            </a:r>
            <a:endParaRPr kumimoji="1" lang="en-US" altLang="ja-JP" sz="2800" dirty="0" smtClean="0"/>
          </a:p>
          <a:p>
            <a:r>
              <a:rPr lang="ja-JP" altLang="en-US" sz="2800" dirty="0" smtClean="0"/>
              <a:t>今までのニューラルネットワークと何が違うのか</a:t>
            </a:r>
            <a:endParaRPr lang="en-US" altLang="ja-JP" sz="2800" dirty="0" smtClean="0"/>
          </a:p>
        </p:txBody>
      </p:sp>
    </p:spTree>
    <p:extLst>
      <p:ext uri="{BB962C8B-B14F-4D97-AF65-F5344CB8AC3E}">
        <p14:creationId xmlns:p14="http://schemas.microsoft.com/office/powerpoint/2010/main" val="14472234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生データから分析，学習</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228108" y="1690690"/>
            <a:ext cx="8457824" cy="4962774"/>
          </a:xfrm>
          <a:prstGeom prst="rect">
            <a:avLst/>
          </a:prstGeom>
        </p:spPr>
      </p:pic>
    </p:spTree>
    <p:extLst>
      <p:ext uri="{BB962C8B-B14F-4D97-AF65-F5344CB8AC3E}">
        <p14:creationId xmlns:p14="http://schemas.microsoft.com/office/powerpoint/2010/main" val="1961260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脳</a:t>
            </a:r>
            <a:endParaRPr kumimoji="1" lang="ja-JP" altLang="en-US" dirty="0"/>
          </a:p>
        </p:txBody>
      </p:sp>
      <p:pic>
        <p:nvPicPr>
          <p:cNvPr id="4" name="コンテンツ プレースホルダー 3"/>
          <p:cNvPicPr>
            <a:picLocks noGrp="1" noChangeAspect="1"/>
          </p:cNvPicPr>
          <p:nvPr>
            <p:ph idx="1"/>
          </p:nvPr>
        </p:nvPicPr>
        <p:blipFill>
          <a:blip r:embed="rId2"/>
          <a:stretch>
            <a:fillRect/>
          </a:stretch>
        </p:blipFill>
        <p:spPr>
          <a:xfrm>
            <a:off x="2142034" y="1410672"/>
            <a:ext cx="5241746" cy="5234921"/>
          </a:xfrm>
          <a:prstGeom prst="rect">
            <a:avLst/>
          </a:prstGeom>
        </p:spPr>
      </p:pic>
    </p:spTree>
    <p:extLst>
      <p:ext uri="{BB962C8B-B14F-4D97-AF65-F5344CB8AC3E}">
        <p14:creationId xmlns:p14="http://schemas.microsoft.com/office/powerpoint/2010/main" val="82545453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技術</a:t>
            </a:r>
            <a:endParaRPr kumimoji="1" lang="ja-JP" altLang="en-US" dirty="0"/>
          </a:p>
        </p:txBody>
      </p:sp>
      <p:pic>
        <p:nvPicPr>
          <p:cNvPr id="6" name="コンテンツ プレースホルダー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326" y="1268731"/>
            <a:ext cx="8737347" cy="2730420"/>
          </a:xfrm>
        </p:spPr>
      </p:pic>
      <p:pic>
        <p:nvPicPr>
          <p:cNvPr id="9" name="図 8"/>
          <p:cNvPicPr>
            <a:picLocks noChangeAspect="1"/>
          </p:cNvPicPr>
          <p:nvPr/>
        </p:nvPicPr>
        <p:blipFill>
          <a:blip r:embed="rId3"/>
          <a:stretch>
            <a:fillRect/>
          </a:stretch>
        </p:blipFill>
        <p:spPr>
          <a:xfrm>
            <a:off x="77116" y="4245416"/>
            <a:ext cx="4494883" cy="2223964"/>
          </a:xfrm>
          <a:prstGeom prst="rect">
            <a:avLst/>
          </a:prstGeom>
        </p:spPr>
      </p:pic>
      <p:pic>
        <p:nvPicPr>
          <p:cNvPr id="10" name="図 9"/>
          <p:cNvPicPr>
            <a:picLocks noChangeAspect="1"/>
          </p:cNvPicPr>
          <p:nvPr/>
        </p:nvPicPr>
        <p:blipFill>
          <a:blip r:embed="rId4"/>
          <a:stretch>
            <a:fillRect/>
          </a:stretch>
        </p:blipFill>
        <p:spPr>
          <a:xfrm>
            <a:off x="4697729" y="4245416"/>
            <a:ext cx="4336936" cy="2223964"/>
          </a:xfrm>
          <a:prstGeom prst="rect">
            <a:avLst/>
          </a:prstGeom>
        </p:spPr>
      </p:pic>
    </p:spTree>
    <p:extLst>
      <p:ext uri="{BB962C8B-B14F-4D97-AF65-F5344CB8AC3E}">
        <p14:creationId xmlns:p14="http://schemas.microsoft.com/office/powerpoint/2010/main" val="2029600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発表の流れ</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自己紹介</a:t>
            </a:r>
            <a:endParaRPr kumimoji="1" lang="en-US" altLang="ja-JP" dirty="0" smtClean="0"/>
          </a:p>
          <a:p>
            <a:r>
              <a:rPr lang="ja-JP" altLang="en-US" dirty="0" smtClean="0"/>
              <a:t>人間の脳とは</a:t>
            </a:r>
            <a:endParaRPr lang="en-US" altLang="ja-JP" dirty="0" smtClean="0"/>
          </a:p>
          <a:p>
            <a:r>
              <a:rPr lang="ja-JP" altLang="en-US" dirty="0" smtClean="0"/>
              <a:t>ニューラルネットワーク入門</a:t>
            </a:r>
            <a:endParaRPr lang="en-US" altLang="ja-JP" dirty="0" smtClean="0"/>
          </a:p>
          <a:p>
            <a:r>
              <a:rPr lang="ja-JP" altLang="en-US" dirty="0" smtClean="0"/>
              <a:t>演習</a:t>
            </a:r>
            <a:endParaRPr lang="en-US" altLang="ja-JP" dirty="0" smtClean="0"/>
          </a:p>
          <a:p>
            <a:r>
              <a:rPr lang="ja-JP" altLang="en-US" dirty="0" smtClean="0"/>
              <a:t>ディープラーニング入門</a:t>
            </a:r>
            <a:endParaRPr lang="en-US" altLang="ja-JP" dirty="0" smtClean="0"/>
          </a:p>
          <a:p>
            <a:r>
              <a:rPr lang="ja-JP" altLang="en-US" dirty="0" smtClean="0">
                <a:solidFill>
                  <a:srgbClr val="FF0000"/>
                </a:solidFill>
              </a:rPr>
              <a:t>卒業研究・修士研究紹介</a:t>
            </a:r>
            <a:endParaRPr lang="en-US" altLang="ja-JP" dirty="0" smtClean="0">
              <a:solidFill>
                <a:srgbClr val="FF0000"/>
              </a:solidFill>
            </a:endParaRPr>
          </a:p>
          <a:p>
            <a:pPr lvl="1"/>
            <a:r>
              <a:rPr lang="ja-JP" altLang="en-US" dirty="0" smtClean="0"/>
              <a:t>学習データと認識率の関係</a:t>
            </a:r>
            <a:endParaRPr lang="en-US" altLang="ja-JP" dirty="0" smtClean="0"/>
          </a:p>
          <a:p>
            <a:pPr lvl="1"/>
            <a:r>
              <a:rPr lang="ja-JP" altLang="en-US" dirty="0" smtClean="0"/>
              <a:t>言語の学習</a:t>
            </a:r>
            <a:endParaRPr lang="en-US" altLang="ja-JP" dirty="0" smtClean="0"/>
          </a:p>
          <a:p>
            <a:endParaRPr kumimoji="1" lang="ja-JP" altLang="en-US" dirty="0"/>
          </a:p>
        </p:txBody>
      </p:sp>
    </p:spTree>
    <p:extLst>
      <p:ext uri="{BB962C8B-B14F-4D97-AF65-F5344CB8AC3E}">
        <p14:creationId xmlns:p14="http://schemas.microsoft.com/office/powerpoint/2010/main" val="2434713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卒業研究</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学習データと認識率の関係</a:t>
            </a:r>
            <a:endParaRPr lang="en-US" altLang="ja-JP" dirty="0" smtClean="0"/>
          </a:p>
          <a:p>
            <a:r>
              <a:rPr lang="ja-JP" altLang="en-US" dirty="0" smtClean="0"/>
              <a:t>言語の学習</a:t>
            </a:r>
            <a:endParaRPr kumimoji="1" lang="ja-JP" altLang="en-US" dirty="0"/>
          </a:p>
        </p:txBody>
      </p:sp>
    </p:spTree>
    <p:extLst>
      <p:ext uri="{BB962C8B-B14F-4D97-AF65-F5344CB8AC3E}">
        <p14:creationId xmlns:p14="http://schemas.microsoft.com/office/powerpoint/2010/main" val="106685040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540929"/>
            <a:ext cx="7886700" cy="736809"/>
          </a:xfrm>
        </p:spPr>
        <p:txBody>
          <a:bodyPr>
            <a:noAutofit/>
          </a:bodyPr>
          <a:lstStyle/>
          <a:p>
            <a:r>
              <a:rPr kumimoji="1" lang="ja-JP" altLang="en-US" sz="4400" dirty="0" smtClean="0">
                <a:solidFill>
                  <a:schemeClr val="tx2">
                    <a:lumMod val="50000"/>
                  </a:schemeClr>
                </a:solidFill>
              </a:rPr>
              <a:t>ケース</a:t>
            </a:r>
            <a:r>
              <a:rPr lang="en-US" altLang="ja-JP" dirty="0">
                <a:solidFill>
                  <a:schemeClr val="tx2">
                    <a:lumMod val="50000"/>
                  </a:schemeClr>
                </a:solidFill>
              </a:rPr>
              <a:t>1</a:t>
            </a:r>
            <a:endParaRPr kumimoji="1" lang="ja-JP" altLang="en-US" sz="4400" dirty="0">
              <a:solidFill>
                <a:schemeClr val="tx2">
                  <a:lumMod val="50000"/>
                </a:schemeClr>
              </a:solidFill>
            </a:endParaRPr>
          </a:p>
        </p:txBody>
      </p:sp>
      <p:sp>
        <p:nvSpPr>
          <p:cNvPr id="14" name="テキスト ボックス 13"/>
          <p:cNvSpPr txBox="1"/>
          <p:nvPr/>
        </p:nvSpPr>
        <p:spPr>
          <a:xfrm>
            <a:off x="870785" y="1418915"/>
            <a:ext cx="7459579" cy="954107"/>
          </a:xfrm>
          <a:prstGeom prst="rect">
            <a:avLst/>
          </a:prstGeom>
          <a:noFill/>
        </p:spPr>
        <p:txBody>
          <a:bodyPr wrap="square" rtlCol="0">
            <a:spAutoFit/>
          </a:bodyPr>
          <a:lstStyle/>
          <a:p>
            <a:r>
              <a:rPr lang="ja-JP" altLang="en-US" sz="2800" dirty="0">
                <a:solidFill>
                  <a:schemeClr val="tx2">
                    <a:lumMod val="50000"/>
                  </a:schemeClr>
                </a:solidFill>
              </a:rPr>
              <a:t>検証内容：</a:t>
            </a:r>
            <a:r>
              <a:rPr lang="ja-JP" altLang="en-US" sz="2800" dirty="0" smtClean="0">
                <a:solidFill>
                  <a:srgbClr val="FF0000"/>
                </a:solidFill>
              </a:rPr>
              <a:t>同じサンプル</a:t>
            </a:r>
            <a:r>
              <a:rPr lang="ja-JP" altLang="en-US" sz="2800" dirty="0" smtClean="0"/>
              <a:t>を</a:t>
            </a:r>
            <a:r>
              <a:rPr lang="ja-JP" altLang="en-US" sz="2800" dirty="0"/>
              <a:t>何回も</a:t>
            </a:r>
            <a:r>
              <a:rPr lang="ja-JP" altLang="en-US" sz="2800" dirty="0" smtClean="0"/>
              <a:t>提示するか</a:t>
            </a:r>
            <a:r>
              <a:rPr lang="ja-JP" altLang="en-US" sz="2800" dirty="0" smtClean="0">
                <a:solidFill>
                  <a:srgbClr val="FF0000"/>
                </a:solidFill>
              </a:rPr>
              <a:t>多様</a:t>
            </a:r>
            <a:r>
              <a:rPr lang="ja-JP" altLang="en-US" sz="2800" dirty="0">
                <a:solidFill>
                  <a:srgbClr val="FF0000"/>
                </a:solidFill>
              </a:rPr>
              <a:t>な</a:t>
            </a:r>
            <a:r>
              <a:rPr lang="ja-JP" altLang="en-US" sz="2800" dirty="0" smtClean="0">
                <a:solidFill>
                  <a:srgbClr val="FF0000"/>
                </a:solidFill>
              </a:rPr>
              <a:t>サンプル</a:t>
            </a:r>
            <a:r>
              <a:rPr lang="ja-JP" altLang="en-US" sz="2800" dirty="0" smtClean="0"/>
              <a:t>を</a:t>
            </a:r>
            <a:r>
              <a:rPr lang="ja-JP" altLang="en-US" sz="2800" dirty="0"/>
              <a:t>提示したほうが良いのか</a:t>
            </a:r>
            <a:endParaRPr lang="ja-JP" altLang="en-US" sz="2800" dirty="0">
              <a:solidFill>
                <a:schemeClr val="tx2">
                  <a:lumMod val="50000"/>
                </a:schemeClr>
              </a:solidFill>
            </a:endParaRPr>
          </a:p>
        </p:txBody>
      </p:sp>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l="19322" t="21961" r="9025" b="7510"/>
          <a:stretch/>
        </p:blipFill>
        <p:spPr>
          <a:xfrm>
            <a:off x="7263460" y="2994798"/>
            <a:ext cx="1033545" cy="793188"/>
          </a:xfrm>
          <a:prstGeom prst="rect">
            <a:avLst/>
          </a:prstGeom>
        </p:spPr>
      </p:pic>
      <p:pic>
        <p:nvPicPr>
          <p:cNvPr id="7" name="図 6"/>
          <p:cNvPicPr>
            <a:picLocks noChangeAspect="1"/>
          </p:cNvPicPr>
          <p:nvPr/>
        </p:nvPicPr>
        <p:blipFill rotWithShape="1">
          <a:blip r:embed="rId4" cstate="print">
            <a:extLst>
              <a:ext uri="{28A0092B-C50C-407E-A947-70E740481C1C}">
                <a14:useLocalDpi xmlns:a14="http://schemas.microsoft.com/office/drawing/2010/main" val="0"/>
              </a:ext>
            </a:extLst>
          </a:blip>
          <a:srcRect l="13512" t="6155" r="8097" b="22994"/>
          <a:stretch/>
        </p:blipFill>
        <p:spPr>
          <a:xfrm>
            <a:off x="5320059" y="2991197"/>
            <a:ext cx="1030845" cy="788214"/>
          </a:xfrm>
          <a:prstGeom prst="rect">
            <a:avLst/>
          </a:prstGeom>
        </p:spPr>
      </p:pic>
      <p:pic>
        <p:nvPicPr>
          <p:cNvPr id="8" name="図 7"/>
          <p:cNvPicPr>
            <a:picLocks noChangeAspect="1"/>
          </p:cNvPicPr>
          <p:nvPr/>
        </p:nvPicPr>
        <p:blipFill rotWithShape="1">
          <a:blip r:embed="rId5" cstate="print">
            <a:extLst>
              <a:ext uri="{28A0092B-C50C-407E-A947-70E740481C1C}">
                <a14:useLocalDpi xmlns:a14="http://schemas.microsoft.com/office/drawing/2010/main" val="0"/>
              </a:ext>
            </a:extLst>
          </a:blip>
          <a:srcRect t="6355" r="16395" b="9284"/>
          <a:stretch/>
        </p:blipFill>
        <p:spPr>
          <a:xfrm>
            <a:off x="5474021" y="3101299"/>
            <a:ext cx="1030683" cy="785933"/>
          </a:xfrm>
          <a:prstGeom prst="rect">
            <a:avLst/>
          </a:prstGeom>
        </p:spPr>
      </p:pic>
      <p:pic>
        <p:nvPicPr>
          <p:cNvPr id="9" name="図 8"/>
          <p:cNvPicPr>
            <a:picLocks noChangeAspect="1"/>
          </p:cNvPicPr>
          <p:nvPr/>
        </p:nvPicPr>
        <p:blipFill rotWithShape="1">
          <a:blip r:embed="rId6" cstate="print">
            <a:extLst>
              <a:ext uri="{28A0092B-C50C-407E-A947-70E740481C1C}">
                <a14:useLocalDpi xmlns:a14="http://schemas.microsoft.com/office/drawing/2010/main" val="0"/>
              </a:ext>
            </a:extLst>
          </a:blip>
          <a:srcRect l="31143" t="12171" r="5114" b="789"/>
          <a:stretch/>
        </p:blipFill>
        <p:spPr>
          <a:xfrm>
            <a:off x="7391133" y="3098580"/>
            <a:ext cx="1033545" cy="791373"/>
          </a:xfrm>
          <a:prstGeom prst="rect">
            <a:avLst/>
          </a:prstGeom>
        </p:spPr>
      </p:pic>
      <p:sp>
        <p:nvSpPr>
          <p:cNvPr id="10" name="テキスト ボックス 9"/>
          <p:cNvSpPr txBox="1"/>
          <p:nvPr/>
        </p:nvSpPr>
        <p:spPr>
          <a:xfrm>
            <a:off x="6807291" y="3354438"/>
            <a:ext cx="835356" cy="523220"/>
          </a:xfrm>
          <a:prstGeom prst="rect">
            <a:avLst/>
          </a:prstGeom>
          <a:noFill/>
        </p:spPr>
        <p:txBody>
          <a:bodyPr wrap="square" rtlCol="0">
            <a:spAutoFit/>
          </a:bodyPr>
          <a:lstStyle/>
          <a:p>
            <a:r>
              <a:rPr lang="ja-JP" altLang="en-US" sz="2800" dirty="0"/>
              <a:t>・・</a:t>
            </a:r>
            <a:r>
              <a:rPr lang="ja-JP" altLang="en-US" sz="2800" dirty="0" smtClean="0"/>
              <a:t>・</a:t>
            </a:r>
            <a:endParaRPr kumimoji="1" lang="ja-JP" altLang="en-US" sz="2800" dirty="0"/>
          </a:p>
        </p:txBody>
      </p:sp>
      <p:pic>
        <p:nvPicPr>
          <p:cNvPr id="11" name="図 10"/>
          <p:cNvPicPr>
            <a:picLocks noChangeAspect="1"/>
          </p:cNvPicPr>
          <p:nvPr/>
        </p:nvPicPr>
        <p:blipFill rotWithShape="1">
          <a:blip r:embed="rId6" cstate="print">
            <a:extLst>
              <a:ext uri="{28A0092B-C50C-407E-A947-70E740481C1C}">
                <a14:useLocalDpi xmlns:a14="http://schemas.microsoft.com/office/drawing/2010/main" val="0"/>
              </a:ext>
            </a:extLst>
          </a:blip>
          <a:srcRect l="31143" t="12171" r="5114" b="789"/>
          <a:stretch/>
        </p:blipFill>
        <p:spPr>
          <a:xfrm>
            <a:off x="1019796" y="2996613"/>
            <a:ext cx="1033545" cy="791373"/>
          </a:xfrm>
          <a:prstGeom prst="rect">
            <a:avLst/>
          </a:prstGeom>
        </p:spPr>
      </p:pic>
      <p:pic>
        <p:nvPicPr>
          <p:cNvPr id="12" name="図 11"/>
          <p:cNvPicPr>
            <a:picLocks noChangeAspect="1"/>
          </p:cNvPicPr>
          <p:nvPr/>
        </p:nvPicPr>
        <p:blipFill rotWithShape="1">
          <a:blip r:embed="rId3" cstate="print">
            <a:extLst>
              <a:ext uri="{28A0092B-C50C-407E-A947-70E740481C1C}">
                <a14:useLocalDpi xmlns:a14="http://schemas.microsoft.com/office/drawing/2010/main" val="0"/>
              </a:ext>
            </a:extLst>
          </a:blip>
          <a:srcRect l="19322" t="21961" r="9025" b="7510"/>
          <a:stretch/>
        </p:blipFill>
        <p:spPr>
          <a:xfrm>
            <a:off x="2685368" y="2990786"/>
            <a:ext cx="1033545" cy="793188"/>
          </a:xfrm>
          <a:prstGeom prst="rect">
            <a:avLst/>
          </a:prstGeom>
        </p:spPr>
      </p:pic>
      <p:sp>
        <p:nvSpPr>
          <p:cNvPr id="13" name="テキスト ボックス 12"/>
          <p:cNvSpPr txBox="1"/>
          <p:nvPr/>
        </p:nvSpPr>
        <p:spPr>
          <a:xfrm>
            <a:off x="2057276" y="3123987"/>
            <a:ext cx="1485900" cy="523220"/>
          </a:xfrm>
          <a:prstGeom prst="rect">
            <a:avLst/>
          </a:prstGeom>
          <a:noFill/>
        </p:spPr>
        <p:txBody>
          <a:bodyPr wrap="square" rtlCol="0">
            <a:spAutoFit/>
          </a:bodyPr>
          <a:lstStyle/>
          <a:p>
            <a:r>
              <a:rPr lang="ja-JP" altLang="en-US" sz="2800" dirty="0"/>
              <a:t>・・</a:t>
            </a:r>
            <a:r>
              <a:rPr lang="ja-JP" altLang="en-US" sz="2800" dirty="0" smtClean="0"/>
              <a:t>・</a:t>
            </a:r>
            <a:endParaRPr kumimoji="1" lang="ja-JP" altLang="en-US" sz="2800" dirty="0"/>
          </a:p>
        </p:txBody>
      </p:sp>
      <p:pic>
        <p:nvPicPr>
          <p:cNvPr id="15" name="図 14"/>
          <p:cNvPicPr>
            <a:picLocks noChangeAspect="1"/>
          </p:cNvPicPr>
          <p:nvPr/>
        </p:nvPicPr>
        <p:blipFill rotWithShape="1">
          <a:blip r:embed="rId6" cstate="print">
            <a:extLst>
              <a:ext uri="{28A0092B-C50C-407E-A947-70E740481C1C}">
                <a14:useLocalDpi xmlns:a14="http://schemas.microsoft.com/office/drawing/2010/main" val="0"/>
              </a:ext>
            </a:extLst>
          </a:blip>
          <a:srcRect l="31143" t="12171" r="5114" b="789"/>
          <a:stretch/>
        </p:blipFill>
        <p:spPr>
          <a:xfrm>
            <a:off x="1172196" y="3149013"/>
            <a:ext cx="1033545" cy="791373"/>
          </a:xfrm>
          <a:prstGeom prst="rect">
            <a:avLst/>
          </a:prstGeom>
        </p:spPr>
      </p:pic>
      <p:pic>
        <p:nvPicPr>
          <p:cNvPr id="16" name="図 15"/>
          <p:cNvPicPr>
            <a:picLocks noChangeAspect="1"/>
          </p:cNvPicPr>
          <p:nvPr/>
        </p:nvPicPr>
        <p:blipFill rotWithShape="1">
          <a:blip r:embed="rId3" cstate="print">
            <a:extLst>
              <a:ext uri="{28A0092B-C50C-407E-A947-70E740481C1C}">
                <a14:useLocalDpi xmlns:a14="http://schemas.microsoft.com/office/drawing/2010/main" val="0"/>
              </a:ext>
            </a:extLst>
          </a:blip>
          <a:srcRect l="19322" t="21961" r="9025" b="7510"/>
          <a:stretch/>
        </p:blipFill>
        <p:spPr>
          <a:xfrm>
            <a:off x="2837768" y="3143186"/>
            <a:ext cx="1033545" cy="793188"/>
          </a:xfrm>
          <a:prstGeom prst="rect">
            <a:avLst/>
          </a:prstGeom>
        </p:spPr>
      </p:pic>
      <p:sp>
        <p:nvSpPr>
          <p:cNvPr id="17" name="テキスト ボックス 16"/>
          <p:cNvSpPr txBox="1"/>
          <p:nvPr/>
        </p:nvSpPr>
        <p:spPr>
          <a:xfrm>
            <a:off x="2209676" y="3276387"/>
            <a:ext cx="1485900" cy="523220"/>
          </a:xfrm>
          <a:prstGeom prst="rect">
            <a:avLst/>
          </a:prstGeom>
          <a:noFill/>
        </p:spPr>
        <p:txBody>
          <a:bodyPr wrap="square" rtlCol="0">
            <a:spAutoFit/>
          </a:bodyPr>
          <a:lstStyle/>
          <a:p>
            <a:r>
              <a:rPr lang="ja-JP" altLang="en-US" sz="2800" dirty="0"/>
              <a:t>・・</a:t>
            </a:r>
            <a:r>
              <a:rPr lang="ja-JP" altLang="en-US" sz="2800" dirty="0" smtClean="0"/>
              <a:t>・</a:t>
            </a:r>
            <a:endParaRPr kumimoji="1" lang="ja-JP" altLang="en-US" sz="2800" dirty="0"/>
          </a:p>
        </p:txBody>
      </p:sp>
      <p:pic>
        <p:nvPicPr>
          <p:cNvPr id="18" name="図 17"/>
          <p:cNvPicPr>
            <a:picLocks noChangeAspect="1"/>
          </p:cNvPicPr>
          <p:nvPr/>
        </p:nvPicPr>
        <p:blipFill rotWithShape="1">
          <a:blip r:embed="rId6" cstate="print">
            <a:extLst>
              <a:ext uri="{28A0092B-C50C-407E-A947-70E740481C1C}">
                <a14:useLocalDpi xmlns:a14="http://schemas.microsoft.com/office/drawing/2010/main" val="0"/>
              </a:ext>
            </a:extLst>
          </a:blip>
          <a:srcRect l="31143" t="12171" r="5114" b="789"/>
          <a:stretch/>
        </p:blipFill>
        <p:spPr>
          <a:xfrm>
            <a:off x="1324596" y="3301413"/>
            <a:ext cx="1033545" cy="791373"/>
          </a:xfrm>
          <a:prstGeom prst="rect">
            <a:avLst/>
          </a:prstGeom>
        </p:spPr>
      </p:pic>
      <p:pic>
        <p:nvPicPr>
          <p:cNvPr id="19" name="図 18"/>
          <p:cNvPicPr>
            <a:picLocks noChangeAspect="1"/>
          </p:cNvPicPr>
          <p:nvPr/>
        </p:nvPicPr>
        <p:blipFill rotWithShape="1">
          <a:blip r:embed="rId3" cstate="print">
            <a:extLst>
              <a:ext uri="{28A0092B-C50C-407E-A947-70E740481C1C}">
                <a14:useLocalDpi xmlns:a14="http://schemas.microsoft.com/office/drawing/2010/main" val="0"/>
              </a:ext>
            </a:extLst>
          </a:blip>
          <a:srcRect l="19322" t="21961" r="9025" b="7510"/>
          <a:stretch/>
        </p:blipFill>
        <p:spPr>
          <a:xfrm>
            <a:off x="2990168" y="3295586"/>
            <a:ext cx="1033545" cy="793188"/>
          </a:xfrm>
          <a:prstGeom prst="rect">
            <a:avLst/>
          </a:prstGeom>
        </p:spPr>
      </p:pic>
      <p:sp>
        <p:nvSpPr>
          <p:cNvPr id="20" name="テキスト ボックス 19"/>
          <p:cNvSpPr txBox="1"/>
          <p:nvPr/>
        </p:nvSpPr>
        <p:spPr>
          <a:xfrm>
            <a:off x="2362076" y="3428787"/>
            <a:ext cx="1485900" cy="523220"/>
          </a:xfrm>
          <a:prstGeom prst="rect">
            <a:avLst/>
          </a:prstGeom>
          <a:noFill/>
        </p:spPr>
        <p:txBody>
          <a:bodyPr wrap="square" rtlCol="0">
            <a:spAutoFit/>
          </a:bodyPr>
          <a:lstStyle/>
          <a:p>
            <a:r>
              <a:rPr lang="ja-JP" altLang="en-US" sz="2800" dirty="0"/>
              <a:t>・・</a:t>
            </a:r>
            <a:r>
              <a:rPr lang="ja-JP" altLang="en-US" sz="2800" dirty="0" smtClean="0"/>
              <a:t>・</a:t>
            </a:r>
            <a:endParaRPr kumimoji="1" lang="ja-JP" altLang="en-US" sz="2800" dirty="0"/>
          </a:p>
        </p:txBody>
      </p:sp>
      <p:pic>
        <p:nvPicPr>
          <p:cNvPr id="21" name="図 20"/>
          <p:cNvPicPr>
            <a:picLocks noChangeAspect="1"/>
          </p:cNvPicPr>
          <p:nvPr/>
        </p:nvPicPr>
        <p:blipFill rotWithShape="1">
          <a:blip r:embed="rId6" cstate="print">
            <a:extLst>
              <a:ext uri="{28A0092B-C50C-407E-A947-70E740481C1C}">
                <a14:useLocalDpi xmlns:a14="http://schemas.microsoft.com/office/drawing/2010/main" val="0"/>
              </a:ext>
            </a:extLst>
          </a:blip>
          <a:srcRect l="31143" t="12171" r="5114" b="789"/>
          <a:stretch/>
        </p:blipFill>
        <p:spPr>
          <a:xfrm>
            <a:off x="1476996" y="3453813"/>
            <a:ext cx="1033545" cy="791373"/>
          </a:xfrm>
          <a:prstGeom prst="rect">
            <a:avLst/>
          </a:prstGeom>
        </p:spPr>
      </p:pic>
      <p:pic>
        <p:nvPicPr>
          <p:cNvPr id="22" name="図 21"/>
          <p:cNvPicPr>
            <a:picLocks noChangeAspect="1"/>
          </p:cNvPicPr>
          <p:nvPr/>
        </p:nvPicPr>
        <p:blipFill rotWithShape="1">
          <a:blip r:embed="rId3" cstate="print">
            <a:extLst>
              <a:ext uri="{28A0092B-C50C-407E-A947-70E740481C1C}">
                <a14:useLocalDpi xmlns:a14="http://schemas.microsoft.com/office/drawing/2010/main" val="0"/>
              </a:ext>
            </a:extLst>
          </a:blip>
          <a:srcRect l="19322" t="21961" r="9025" b="7510"/>
          <a:stretch/>
        </p:blipFill>
        <p:spPr>
          <a:xfrm>
            <a:off x="3142568" y="3447986"/>
            <a:ext cx="1033545" cy="793188"/>
          </a:xfrm>
          <a:prstGeom prst="rect">
            <a:avLst/>
          </a:prstGeom>
        </p:spPr>
      </p:pic>
      <p:sp>
        <p:nvSpPr>
          <p:cNvPr id="23" name="テキスト ボックス 22"/>
          <p:cNvSpPr txBox="1"/>
          <p:nvPr/>
        </p:nvSpPr>
        <p:spPr>
          <a:xfrm>
            <a:off x="2514476" y="3581187"/>
            <a:ext cx="1485900" cy="523220"/>
          </a:xfrm>
          <a:prstGeom prst="rect">
            <a:avLst/>
          </a:prstGeom>
          <a:noFill/>
        </p:spPr>
        <p:txBody>
          <a:bodyPr wrap="square" rtlCol="0">
            <a:spAutoFit/>
          </a:bodyPr>
          <a:lstStyle/>
          <a:p>
            <a:r>
              <a:rPr lang="ja-JP" altLang="en-US" sz="2800" dirty="0"/>
              <a:t>・・</a:t>
            </a:r>
            <a:r>
              <a:rPr lang="ja-JP" altLang="en-US" sz="2800" dirty="0" smtClean="0"/>
              <a:t>・</a:t>
            </a:r>
            <a:endParaRPr kumimoji="1" lang="ja-JP" altLang="en-US" sz="2800" dirty="0"/>
          </a:p>
        </p:txBody>
      </p:sp>
      <p:pic>
        <p:nvPicPr>
          <p:cNvPr id="24" name="図 23"/>
          <p:cNvPicPr>
            <a:picLocks noChangeAspect="1"/>
          </p:cNvPicPr>
          <p:nvPr/>
        </p:nvPicPr>
        <p:blipFill rotWithShape="1">
          <a:blip r:embed="rId6" cstate="print">
            <a:extLst>
              <a:ext uri="{28A0092B-C50C-407E-A947-70E740481C1C}">
                <a14:useLocalDpi xmlns:a14="http://schemas.microsoft.com/office/drawing/2010/main" val="0"/>
              </a:ext>
            </a:extLst>
          </a:blip>
          <a:srcRect l="31143" t="12171" r="5114" b="789"/>
          <a:stretch/>
        </p:blipFill>
        <p:spPr>
          <a:xfrm>
            <a:off x="1629396" y="3606213"/>
            <a:ext cx="1033545" cy="791373"/>
          </a:xfrm>
          <a:prstGeom prst="rect">
            <a:avLst/>
          </a:prstGeom>
        </p:spPr>
      </p:pic>
      <p:pic>
        <p:nvPicPr>
          <p:cNvPr id="25" name="図 24"/>
          <p:cNvPicPr>
            <a:picLocks noChangeAspect="1"/>
          </p:cNvPicPr>
          <p:nvPr/>
        </p:nvPicPr>
        <p:blipFill rotWithShape="1">
          <a:blip r:embed="rId3" cstate="print">
            <a:extLst>
              <a:ext uri="{28A0092B-C50C-407E-A947-70E740481C1C}">
                <a14:useLocalDpi xmlns:a14="http://schemas.microsoft.com/office/drawing/2010/main" val="0"/>
              </a:ext>
            </a:extLst>
          </a:blip>
          <a:srcRect l="19322" t="21961" r="9025" b="7510"/>
          <a:stretch/>
        </p:blipFill>
        <p:spPr>
          <a:xfrm>
            <a:off x="3294968" y="3600386"/>
            <a:ext cx="1033545" cy="793188"/>
          </a:xfrm>
          <a:prstGeom prst="rect">
            <a:avLst/>
          </a:prstGeom>
        </p:spPr>
      </p:pic>
      <p:sp>
        <p:nvSpPr>
          <p:cNvPr id="26" name="テキスト ボックス 25"/>
          <p:cNvSpPr txBox="1"/>
          <p:nvPr/>
        </p:nvSpPr>
        <p:spPr>
          <a:xfrm>
            <a:off x="2666876" y="3733587"/>
            <a:ext cx="1485900" cy="523220"/>
          </a:xfrm>
          <a:prstGeom prst="rect">
            <a:avLst/>
          </a:prstGeom>
          <a:noFill/>
        </p:spPr>
        <p:txBody>
          <a:bodyPr wrap="square" rtlCol="0">
            <a:spAutoFit/>
          </a:bodyPr>
          <a:lstStyle/>
          <a:p>
            <a:r>
              <a:rPr lang="ja-JP" altLang="en-US" sz="2800" dirty="0"/>
              <a:t>・・</a:t>
            </a:r>
            <a:r>
              <a:rPr lang="ja-JP" altLang="en-US" sz="2800" dirty="0" smtClean="0"/>
              <a:t>・</a:t>
            </a:r>
            <a:endParaRPr kumimoji="1" lang="ja-JP" altLang="en-US" sz="2800" dirty="0"/>
          </a:p>
        </p:txBody>
      </p:sp>
      <p:pic>
        <p:nvPicPr>
          <p:cNvPr id="27" name="図 26"/>
          <p:cNvPicPr>
            <a:picLocks noChangeAspect="1"/>
          </p:cNvPicPr>
          <p:nvPr/>
        </p:nvPicPr>
        <p:blipFill rotWithShape="1">
          <a:blip r:embed="rId7" cstate="print">
            <a:extLst>
              <a:ext uri="{28A0092B-C50C-407E-A947-70E740481C1C}">
                <a14:useLocalDpi xmlns:a14="http://schemas.microsoft.com/office/drawing/2010/main" val="0"/>
              </a:ext>
            </a:extLst>
          </a:blip>
          <a:srcRect l="20389" t="12478" r="12752" b="16663"/>
          <a:stretch/>
        </p:blipFill>
        <p:spPr>
          <a:xfrm>
            <a:off x="5578679" y="3223428"/>
            <a:ext cx="1033545" cy="793899"/>
          </a:xfrm>
          <a:prstGeom prst="rect">
            <a:avLst/>
          </a:prstGeom>
        </p:spPr>
      </p:pic>
      <p:pic>
        <p:nvPicPr>
          <p:cNvPr id="28" name="図 27"/>
          <p:cNvPicPr>
            <a:picLocks noChangeAspect="1"/>
          </p:cNvPicPr>
          <p:nvPr/>
        </p:nvPicPr>
        <p:blipFill rotWithShape="1">
          <a:blip r:embed="rId8" cstate="print">
            <a:extLst>
              <a:ext uri="{28A0092B-C50C-407E-A947-70E740481C1C}">
                <a14:useLocalDpi xmlns:a14="http://schemas.microsoft.com/office/drawing/2010/main" val="0"/>
              </a:ext>
            </a:extLst>
          </a:blip>
          <a:srcRect l="20828" t="17675" r="15207"/>
          <a:stretch/>
        </p:blipFill>
        <p:spPr>
          <a:xfrm>
            <a:off x="5741656" y="3350212"/>
            <a:ext cx="1033545" cy="793188"/>
          </a:xfrm>
          <a:prstGeom prst="rect">
            <a:avLst/>
          </a:prstGeom>
        </p:spPr>
      </p:pic>
      <p:pic>
        <p:nvPicPr>
          <p:cNvPr id="29" name="図 28"/>
          <p:cNvPicPr>
            <a:picLocks noChangeAspect="1"/>
          </p:cNvPicPr>
          <p:nvPr/>
        </p:nvPicPr>
        <p:blipFill rotWithShape="1">
          <a:blip r:embed="rId9" cstate="print">
            <a:extLst>
              <a:ext uri="{28A0092B-C50C-407E-A947-70E740481C1C}">
                <a14:useLocalDpi xmlns:a14="http://schemas.microsoft.com/office/drawing/2010/main" val="0"/>
              </a:ext>
            </a:extLst>
          </a:blip>
          <a:srcRect t="6345" r="17380" b="19489"/>
          <a:stretch/>
        </p:blipFill>
        <p:spPr>
          <a:xfrm>
            <a:off x="7489267" y="3225723"/>
            <a:ext cx="1030683" cy="788883"/>
          </a:xfrm>
          <a:prstGeom prst="rect">
            <a:avLst/>
          </a:prstGeom>
        </p:spPr>
      </p:pic>
      <p:pic>
        <p:nvPicPr>
          <p:cNvPr id="30" name="図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10971" y="3350212"/>
            <a:ext cx="1033545" cy="791178"/>
          </a:xfrm>
          <a:prstGeom prst="rect">
            <a:avLst/>
          </a:prstGeom>
        </p:spPr>
      </p:pic>
      <p:pic>
        <p:nvPicPr>
          <p:cNvPr id="31" name="コンテンツ プレースホルダー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24137" y="3502612"/>
            <a:ext cx="1033545" cy="791178"/>
          </a:xfrm>
          <a:prstGeom prst="rect">
            <a:avLst/>
          </a:prstGeom>
        </p:spPr>
      </p:pic>
      <p:pic>
        <p:nvPicPr>
          <p:cNvPr id="32" name="図 31"/>
          <p:cNvPicPr>
            <a:picLocks noChangeAspect="1"/>
          </p:cNvPicPr>
          <p:nvPr/>
        </p:nvPicPr>
        <p:blipFill rotWithShape="1">
          <a:blip r:embed="rId12">
            <a:extLst>
              <a:ext uri="{28A0092B-C50C-407E-A947-70E740481C1C}">
                <a14:useLocalDpi xmlns:a14="http://schemas.microsoft.com/office/drawing/2010/main" val="0"/>
              </a:ext>
            </a:extLst>
          </a:blip>
          <a:srcRect t="12365" r="7630" b="15160"/>
          <a:stretch/>
        </p:blipFill>
        <p:spPr>
          <a:xfrm>
            <a:off x="5895465" y="3459106"/>
            <a:ext cx="1030683" cy="793188"/>
          </a:xfrm>
          <a:prstGeom prst="rect">
            <a:avLst/>
          </a:prstGeom>
        </p:spPr>
      </p:pic>
      <p:sp>
        <p:nvSpPr>
          <p:cNvPr id="33" name="正方形/長方形 32"/>
          <p:cNvSpPr/>
          <p:nvPr/>
        </p:nvSpPr>
        <p:spPr>
          <a:xfrm>
            <a:off x="256032" y="2601801"/>
            <a:ext cx="4151605" cy="35063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4578529" y="2601800"/>
            <a:ext cx="4309439" cy="35063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glow rad="127000">
                  <a:schemeClr val="bg1"/>
                </a:glow>
              </a:effectLst>
            </a:endParaRPr>
          </a:p>
        </p:txBody>
      </p:sp>
      <p:sp>
        <p:nvSpPr>
          <p:cNvPr id="4" name="コンテンツ プレースホルダー 3"/>
          <p:cNvSpPr>
            <a:spLocks noGrp="1"/>
          </p:cNvSpPr>
          <p:nvPr>
            <p:ph idx="1"/>
          </p:nvPr>
        </p:nvSpPr>
        <p:spPr>
          <a:xfrm>
            <a:off x="811646" y="2353010"/>
            <a:ext cx="3235389" cy="547388"/>
          </a:xfrm>
          <a:solidFill>
            <a:schemeClr val="bg1"/>
          </a:solidFill>
        </p:spPr>
        <p:txBody>
          <a:bodyPr>
            <a:normAutofit fontScale="92500"/>
          </a:bodyPr>
          <a:lstStyle/>
          <a:p>
            <a:pPr marL="0" indent="0">
              <a:buNone/>
            </a:pPr>
            <a:r>
              <a:rPr kumimoji="1" lang="ja-JP" altLang="en-US" sz="2800" dirty="0" smtClean="0">
                <a:effectLst>
                  <a:glow rad="127000">
                    <a:schemeClr val="bg1"/>
                  </a:glow>
                </a:effectLst>
              </a:rPr>
              <a:t>画像の種類が少ない</a:t>
            </a:r>
            <a:endParaRPr kumimoji="1" lang="ja-JP" altLang="en-US" sz="2800" dirty="0">
              <a:effectLst>
                <a:glow rad="127000">
                  <a:schemeClr val="bg1"/>
                </a:glow>
              </a:effectLst>
            </a:endParaRPr>
          </a:p>
        </p:txBody>
      </p:sp>
      <p:sp>
        <p:nvSpPr>
          <p:cNvPr id="35" name="コンテンツ プレースホルダー 3"/>
          <p:cNvSpPr txBox="1">
            <a:spLocks/>
          </p:cNvSpPr>
          <p:nvPr/>
        </p:nvSpPr>
        <p:spPr>
          <a:xfrm>
            <a:off x="5222887" y="2373022"/>
            <a:ext cx="3216103" cy="547388"/>
          </a:xfrm>
          <a:prstGeom prst="rect">
            <a:avLst/>
          </a:prstGeom>
          <a:solidFill>
            <a:schemeClr val="bg1"/>
          </a:solidFill>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lgn="ctr">
              <a:buFont typeface="Arial" panose="020B0604020202020204" pitchFamily="34" charset="0"/>
              <a:buNone/>
            </a:pPr>
            <a:r>
              <a:rPr lang="ja-JP" altLang="en-US" sz="2800" dirty="0" smtClean="0"/>
              <a:t>画像の種類が多い</a:t>
            </a:r>
            <a:endParaRPr lang="ja-JP" altLang="en-US" sz="2800" dirty="0"/>
          </a:p>
        </p:txBody>
      </p:sp>
      <p:sp>
        <p:nvSpPr>
          <p:cNvPr id="40" name="テキスト ボックス 39"/>
          <p:cNvSpPr txBox="1"/>
          <p:nvPr/>
        </p:nvSpPr>
        <p:spPr>
          <a:xfrm>
            <a:off x="530171" y="4662219"/>
            <a:ext cx="3798341" cy="1077218"/>
          </a:xfrm>
          <a:prstGeom prst="rect">
            <a:avLst/>
          </a:prstGeom>
          <a:noFill/>
        </p:spPr>
        <p:txBody>
          <a:bodyPr wrap="square" rtlCol="0">
            <a:spAutoFit/>
          </a:bodyPr>
          <a:lstStyle/>
          <a:p>
            <a:r>
              <a:rPr lang="en-US" altLang="ja-JP" sz="3200" dirty="0" smtClean="0">
                <a:solidFill>
                  <a:srgbClr val="FF0000"/>
                </a:solidFill>
              </a:rPr>
              <a:t>1</a:t>
            </a:r>
            <a:r>
              <a:rPr lang="en-US" altLang="ja-JP" sz="3200" dirty="0" smtClean="0"/>
              <a:t>000</a:t>
            </a:r>
            <a:r>
              <a:rPr lang="ja-JP" altLang="en-US" sz="3200" dirty="0" smtClean="0"/>
              <a:t>枚</a:t>
            </a:r>
            <a:r>
              <a:rPr lang="en-US" altLang="ja-JP" sz="3200" dirty="0" smtClean="0"/>
              <a:t>×</a:t>
            </a:r>
            <a:r>
              <a:rPr lang="en-US" altLang="ja-JP" sz="3200" dirty="0" smtClean="0">
                <a:solidFill>
                  <a:srgbClr val="FF0000"/>
                </a:solidFill>
              </a:rPr>
              <a:t>5</a:t>
            </a:r>
            <a:r>
              <a:rPr lang="en-US" altLang="ja-JP" sz="3200" dirty="0" smtClean="0"/>
              <a:t>0</a:t>
            </a:r>
            <a:r>
              <a:rPr lang="ja-JP" altLang="en-US" sz="3200" dirty="0" smtClean="0"/>
              <a:t>万ループ</a:t>
            </a:r>
            <a:endParaRPr lang="en-US" altLang="ja-JP" sz="3200" dirty="0" smtClean="0"/>
          </a:p>
          <a:p>
            <a:r>
              <a:rPr kumimoji="1" lang="ja-JP" altLang="en-US" sz="3200" dirty="0" smtClean="0"/>
              <a:t>＝</a:t>
            </a:r>
            <a:r>
              <a:rPr lang="en-US" altLang="ja-JP" sz="3200" dirty="0" smtClean="0"/>
              <a:t>5</a:t>
            </a:r>
            <a:r>
              <a:rPr lang="ja-JP" altLang="en-US" sz="3200" dirty="0" smtClean="0"/>
              <a:t>億回提示</a:t>
            </a:r>
            <a:endParaRPr kumimoji="1" lang="ja-JP" altLang="en-US" sz="3200" dirty="0"/>
          </a:p>
        </p:txBody>
      </p:sp>
      <p:sp>
        <p:nvSpPr>
          <p:cNvPr id="41" name="右大かっこ 40"/>
          <p:cNvSpPr/>
          <p:nvPr/>
        </p:nvSpPr>
        <p:spPr>
          <a:xfrm rot="5400000">
            <a:off x="2916162" y="3207420"/>
            <a:ext cx="140781" cy="2683919"/>
          </a:xfrm>
          <a:prstGeom prst="rightBracket">
            <a:avLst/>
          </a:prstGeom>
        </p:spPr>
        <p:style>
          <a:lnRef idx="3">
            <a:schemeClr val="dk1"/>
          </a:lnRef>
          <a:fillRef idx="0">
            <a:schemeClr val="dk1"/>
          </a:fillRef>
          <a:effectRef idx="2">
            <a:schemeClr val="dk1"/>
          </a:effectRef>
          <a:fontRef idx="minor">
            <a:schemeClr val="tx1"/>
          </a:fontRef>
        </p:style>
        <p:txBody>
          <a:bodyPr rtlCol="0" anchor="ctr"/>
          <a:lstStyle/>
          <a:p>
            <a:pPr algn="ctr"/>
            <a:endParaRPr kumimoji="1" lang="ja-JP" altLang="en-US"/>
          </a:p>
        </p:txBody>
      </p:sp>
      <p:sp>
        <p:nvSpPr>
          <p:cNvPr id="42" name="右大かっこ 41"/>
          <p:cNvSpPr/>
          <p:nvPr/>
        </p:nvSpPr>
        <p:spPr>
          <a:xfrm rot="5400000">
            <a:off x="6945634" y="2761157"/>
            <a:ext cx="186470" cy="3437621"/>
          </a:xfrm>
          <a:prstGeom prst="rightBracket">
            <a:avLst/>
          </a:prstGeom>
        </p:spPr>
        <p:style>
          <a:lnRef idx="3">
            <a:schemeClr val="dk1"/>
          </a:lnRef>
          <a:fillRef idx="0">
            <a:schemeClr val="dk1"/>
          </a:fillRef>
          <a:effectRef idx="2">
            <a:schemeClr val="dk1"/>
          </a:effectRef>
          <a:fontRef idx="minor">
            <a:schemeClr val="tx1"/>
          </a:fontRef>
        </p:style>
        <p:txBody>
          <a:bodyPr rtlCol="0" anchor="ctr"/>
          <a:lstStyle/>
          <a:p>
            <a:pPr algn="ctr"/>
            <a:endParaRPr kumimoji="1" lang="ja-JP" altLang="en-US"/>
          </a:p>
        </p:txBody>
      </p:sp>
      <p:sp>
        <p:nvSpPr>
          <p:cNvPr id="43" name="テキスト ボックス 42"/>
          <p:cNvSpPr txBox="1"/>
          <p:nvPr/>
        </p:nvSpPr>
        <p:spPr>
          <a:xfrm>
            <a:off x="4904199" y="4667317"/>
            <a:ext cx="3853481" cy="1077218"/>
          </a:xfrm>
          <a:prstGeom prst="rect">
            <a:avLst/>
          </a:prstGeom>
          <a:noFill/>
        </p:spPr>
        <p:txBody>
          <a:bodyPr wrap="square" rtlCol="0">
            <a:spAutoFit/>
          </a:bodyPr>
          <a:lstStyle/>
          <a:p>
            <a:pPr algn="ctr"/>
            <a:r>
              <a:rPr kumimoji="1" lang="en-US" altLang="ja-JP" sz="3200" dirty="0" smtClean="0">
                <a:solidFill>
                  <a:srgbClr val="FF0000"/>
                </a:solidFill>
              </a:rPr>
              <a:t>5</a:t>
            </a:r>
            <a:r>
              <a:rPr kumimoji="1" lang="en-US" altLang="ja-JP" sz="3200" dirty="0" smtClean="0"/>
              <a:t>000</a:t>
            </a:r>
            <a:r>
              <a:rPr kumimoji="1" lang="ja-JP" altLang="en-US" sz="3200" dirty="0" smtClean="0"/>
              <a:t>枚</a:t>
            </a:r>
            <a:r>
              <a:rPr kumimoji="1" lang="en-US" altLang="ja-JP" sz="3200" dirty="0" smtClean="0"/>
              <a:t>×</a:t>
            </a:r>
            <a:r>
              <a:rPr kumimoji="1" lang="en-US" altLang="ja-JP" sz="3200" dirty="0" smtClean="0">
                <a:solidFill>
                  <a:srgbClr val="FF0000"/>
                </a:solidFill>
              </a:rPr>
              <a:t>1</a:t>
            </a:r>
            <a:r>
              <a:rPr kumimoji="1" lang="en-US" altLang="ja-JP" sz="3200" dirty="0" smtClean="0"/>
              <a:t>0</a:t>
            </a:r>
            <a:r>
              <a:rPr kumimoji="1" lang="ja-JP" altLang="en-US" sz="3200" dirty="0" smtClean="0"/>
              <a:t>万ループ</a:t>
            </a:r>
            <a:endParaRPr kumimoji="1" lang="en-US" altLang="ja-JP" sz="3200" dirty="0" smtClean="0"/>
          </a:p>
          <a:p>
            <a:r>
              <a:rPr lang="ja-JP" altLang="en-US" sz="3200" dirty="0" smtClean="0"/>
              <a:t>＝５億回提示</a:t>
            </a:r>
            <a:endParaRPr kumimoji="1" lang="ja-JP" altLang="en-US" sz="3200" dirty="0"/>
          </a:p>
        </p:txBody>
      </p:sp>
      <p:sp>
        <p:nvSpPr>
          <p:cNvPr id="44" name="左大かっこ 43"/>
          <p:cNvSpPr/>
          <p:nvPr/>
        </p:nvSpPr>
        <p:spPr>
          <a:xfrm>
            <a:off x="530171" y="2999591"/>
            <a:ext cx="316407" cy="1402788"/>
          </a:xfrm>
          <a:prstGeom prst="leftBracket">
            <a:avLst/>
          </a:prstGeom>
        </p:spPr>
        <p:style>
          <a:lnRef idx="3">
            <a:schemeClr val="dk1"/>
          </a:lnRef>
          <a:fillRef idx="0">
            <a:schemeClr val="dk1"/>
          </a:fillRef>
          <a:effectRef idx="2">
            <a:schemeClr val="dk1"/>
          </a:effectRef>
          <a:fontRef idx="minor">
            <a:schemeClr val="tx1"/>
          </a:fontRef>
        </p:style>
        <p:txBody>
          <a:bodyPr rtlCol="0" anchor="ctr"/>
          <a:lstStyle/>
          <a:p>
            <a:pPr algn="ctr"/>
            <a:endParaRPr kumimoji="1" lang="ja-JP" altLang="en-US"/>
          </a:p>
        </p:txBody>
      </p:sp>
      <p:sp>
        <p:nvSpPr>
          <p:cNvPr id="46" name="左大かっこ 45"/>
          <p:cNvSpPr/>
          <p:nvPr/>
        </p:nvSpPr>
        <p:spPr>
          <a:xfrm>
            <a:off x="4917643" y="2989003"/>
            <a:ext cx="207349" cy="1304787"/>
          </a:xfrm>
          <a:prstGeom prst="leftBracket">
            <a:avLst/>
          </a:prstGeom>
        </p:spPr>
        <p:style>
          <a:lnRef idx="3">
            <a:schemeClr val="dk1"/>
          </a:lnRef>
          <a:fillRef idx="0">
            <a:schemeClr val="dk1"/>
          </a:fillRef>
          <a:effectRef idx="2">
            <a:schemeClr val="dk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34935387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7"/>
            <a:ext cx="7886700" cy="677862"/>
          </a:xfrm>
        </p:spPr>
        <p:txBody>
          <a:bodyPr>
            <a:normAutofit/>
          </a:bodyPr>
          <a:lstStyle/>
          <a:p>
            <a:r>
              <a:rPr kumimoji="1" lang="ja-JP" altLang="en-US" sz="4000" dirty="0"/>
              <a:t>実験結果：</a:t>
            </a:r>
            <a:r>
              <a:rPr kumimoji="1" lang="ja-JP" altLang="en-US" sz="4000" dirty="0" smtClean="0"/>
              <a:t>ケース</a:t>
            </a:r>
            <a:r>
              <a:rPr kumimoji="1" lang="en-US" altLang="ja-JP" sz="4000" dirty="0" smtClean="0"/>
              <a:t>1</a:t>
            </a:r>
            <a:endParaRPr kumimoji="1" lang="ja-JP" altLang="en-US" sz="4000" dirty="0"/>
          </a:p>
        </p:txBody>
      </p:sp>
      <p:sp>
        <p:nvSpPr>
          <p:cNvPr id="3" name="コンテンツ プレースホルダー 2"/>
          <p:cNvSpPr>
            <a:spLocks noGrp="1"/>
          </p:cNvSpPr>
          <p:nvPr>
            <p:ph idx="1"/>
          </p:nvPr>
        </p:nvSpPr>
        <p:spPr>
          <a:xfrm>
            <a:off x="628650" y="1042989"/>
            <a:ext cx="7886700" cy="5133974"/>
          </a:xfrm>
        </p:spPr>
        <p:txBody>
          <a:bodyPr/>
          <a:lstStyle/>
          <a:p>
            <a:endParaRPr kumimoji="1" lang="en-US" altLang="ja-JP" dirty="0"/>
          </a:p>
          <a:p>
            <a:endParaRPr lang="en-US" altLang="ja-JP" dirty="0"/>
          </a:p>
          <a:p>
            <a:endParaRPr kumimoji="1" lang="ja-JP" altLang="en-US" dirty="0"/>
          </a:p>
        </p:txBody>
      </p:sp>
      <p:sp>
        <p:nvSpPr>
          <p:cNvPr id="35" name="テキスト ボックス 34"/>
          <p:cNvSpPr txBox="1"/>
          <p:nvPr/>
        </p:nvSpPr>
        <p:spPr>
          <a:xfrm>
            <a:off x="217145" y="1136076"/>
            <a:ext cx="8709710" cy="461665"/>
          </a:xfrm>
          <a:prstGeom prst="rect">
            <a:avLst/>
          </a:prstGeom>
          <a:noFill/>
        </p:spPr>
        <p:txBody>
          <a:bodyPr wrap="square" rtlCol="0">
            <a:spAutoFit/>
          </a:bodyPr>
          <a:lstStyle/>
          <a:p>
            <a:pPr algn="ctr"/>
            <a:r>
              <a:rPr lang="ja-JP" altLang="en-US" sz="2400" dirty="0">
                <a:solidFill>
                  <a:srgbClr val="FF0000"/>
                </a:solidFill>
              </a:rPr>
              <a:t>同じ画像を</a:t>
            </a:r>
            <a:r>
              <a:rPr lang="ja-JP" altLang="en-US" sz="2400" dirty="0" smtClean="0">
                <a:solidFill>
                  <a:srgbClr val="FF0000"/>
                </a:solidFill>
              </a:rPr>
              <a:t>複数回</a:t>
            </a:r>
            <a:r>
              <a:rPr lang="en-US" altLang="ja-JP" sz="2400" dirty="0" smtClean="0"/>
              <a:t>or</a:t>
            </a:r>
            <a:r>
              <a:rPr lang="ja-JP" altLang="en-US" sz="2400" dirty="0">
                <a:solidFill>
                  <a:srgbClr val="FF0000"/>
                </a:solidFill>
              </a:rPr>
              <a:t>違う画像を大量</a:t>
            </a:r>
            <a:r>
              <a:rPr lang="ja-JP" altLang="en-US" sz="2400" dirty="0"/>
              <a:t>のどちらが良いのか</a:t>
            </a:r>
            <a:endParaRPr lang="ja-JP" altLang="en-US" sz="2400" dirty="0">
              <a:solidFill>
                <a:schemeClr val="tx2">
                  <a:lumMod val="50000"/>
                </a:schemeClr>
              </a:solidFill>
            </a:endParaRPr>
          </a:p>
        </p:txBody>
      </p:sp>
      <p:graphicFrame>
        <p:nvGraphicFramePr>
          <p:cNvPr id="6" name="グラフ 5"/>
          <p:cNvGraphicFramePr>
            <a:graphicFrameLocks/>
          </p:cNvGraphicFramePr>
          <p:nvPr>
            <p:extLst>
              <p:ext uri="{D42A27DB-BD31-4B8C-83A1-F6EECF244321}">
                <p14:modId xmlns:p14="http://schemas.microsoft.com/office/powerpoint/2010/main" val="3291088502"/>
              </p:ext>
            </p:extLst>
          </p:nvPr>
        </p:nvGraphicFramePr>
        <p:xfrm>
          <a:off x="1209130" y="1720851"/>
          <a:ext cx="6725739" cy="3906549"/>
        </p:xfrm>
        <a:graphic>
          <a:graphicData uri="http://schemas.openxmlformats.org/drawingml/2006/chart">
            <c:chart xmlns:c="http://schemas.openxmlformats.org/drawingml/2006/chart" xmlns:r="http://schemas.openxmlformats.org/officeDocument/2006/relationships" r:id="rId3"/>
          </a:graphicData>
        </a:graphic>
      </p:graphicFrame>
      <p:sp>
        <p:nvSpPr>
          <p:cNvPr id="7" name="テキスト ボックス 6"/>
          <p:cNvSpPr txBox="1"/>
          <p:nvPr/>
        </p:nvSpPr>
        <p:spPr>
          <a:xfrm>
            <a:off x="628650" y="5703086"/>
            <a:ext cx="7886700" cy="584776"/>
          </a:xfrm>
          <a:prstGeom prst="rect">
            <a:avLst/>
          </a:prstGeom>
          <a:noFill/>
        </p:spPr>
        <p:txBody>
          <a:bodyPr wrap="square" rtlCol="0">
            <a:spAutoFit/>
          </a:bodyPr>
          <a:lstStyle/>
          <a:p>
            <a:pPr algn="dist"/>
            <a:r>
              <a:rPr lang="ja-JP" altLang="en-US" sz="3200" dirty="0"/>
              <a:t>結論</a:t>
            </a:r>
            <a:r>
              <a:rPr lang="ja-JP" altLang="en-US" sz="3200" dirty="0" smtClean="0"/>
              <a:t>：</a:t>
            </a:r>
            <a:r>
              <a:rPr lang="ja-JP" altLang="en-US" sz="3200" dirty="0">
                <a:solidFill>
                  <a:srgbClr val="FF0000"/>
                </a:solidFill>
              </a:rPr>
              <a:t>多様</a:t>
            </a:r>
            <a:r>
              <a:rPr lang="ja-JP" altLang="en-US" sz="3200" dirty="0" smtClean="0">
                <a:solidFill>
                  <a:srgbClr val="FF0000"/>
                </a:solidFill>
              </a:rPr>
              <a:t>な画像</a:t>
            </a:r>
            <a:r>
              <a:rPr lang="ja-JP" altLang="en-US" sz="3200" dirty="0">
                <a:solidFill>
                  <a:srgbClr val="FF0000"/>
                </a:solidFill>
              </a:rPr>
              <a:t>を用意</a:t>
            </a:r>
            <a:r>
              <a:rPr lang="ja-JP" altLang="en-US" sz="3200" dirty="0"/>
              <a:t>した方が良い</a:t>
            </a:r>
            <a:endParaRPr lang="ja-JP" altLang="en-US" sz="3200" dirty="0">
              <a:solidFill>
                <a:srgbClr val="FF0000"/>
              </a:solidFill>
            </a:endParaRPr>
          </a:p>
        </p:txBody>
      </p:sp>
    </p:spTree>
    <p:extLst>
      <p:ext uri="{BB962C8B-B14F-4D97-AF65-F5344CB8AC3E}">
        <p14:creationId xmlns:p14="http://schemas.microsoft.com/office/powerpoint/2010/main" val="410290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174" y="3115830"/>
            <a:ext cx="1961139" cy="1472292"/>
          </a:xfrm>
          <a:prstGeom prst="rect">
            <a:avLst/>
          </a:prstGeom>
        </p:spPr>
      </p:pic>
      <p:sp>
        <p:nvSpPr>
          <p:cNvPr id="11" name="正方形/長方形 10"/>
          <p:cNvSpPr/>
          <p:nvPr/>
        </p:nvSpPr>
        <p:spPr>
          <a:xfrm>
            <a:off x="4679509" y="2883957"/>
            <a:ext cx="4059728" cy="30472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462515" y="2883957"/>
            <a:ext cx="4059728" cy="30472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628650" y="540929"/>
            <a:ext cx="7886700" cy="736809"/>
          </a:xfrm>
        </p:spPr>
        <p:txBody>
          <a:bodyPr>
            <a:noAutofit/>
          </a:bodyPr>
          <a:lstStyle/>
          <a:p>
            <a:r>
              <a:rPr kumimoji="1" lang="ja-JP" altLang="en-US" sz="4400" dirty="0" smtClean="0">
                <a:solidFill>
                  <a:schemeClr val="tx2">
                    <a:lumMod val="50000"/>
                  </a:schemeClr>
                </a:solidFill>
              </a:rPr>
              <a:t>ケース</a:t>
            </a:r>
            <a:r>
              <a:rPr lang="ja-JP" altLang="en-US" dirty="0" smtClean="0">
                <a:solidFill>
                  <a:schemeClr val="tx2">
                    <a:lumMod val="50000"/>
                  </a:schemeClr>
                </a:solidFill>
              </a:rPr>
              <a:t>２</a:t>
            </a:r>
            <a:endParaRPr kumimoji="1" lang="ja-JP" altLang="en-US" sz="4400" dirty="0">
              <a:solidFill>
                <a:schemeClr val="tx2">
                  <a:lumMod val="50000"/>
                </a:schemeClr>
              </a:solidFill>
            </a:endParaRPr>
          </a:p>
        </p:txBody>
      </p:sp>
      <p:sp>
        <p:nvSpPr>
          <p:cNvPr id="8" name="テキスト ボックス 7"/>
          <p:cNvSpPr txBox="1"/>
          <p:nvPr/>
        </p:nvSpPr>
        <p:spPr>
          <a:xfrm>
            <a:off x="1135928" y="2631329"/>
            <a:ext cx="2708773" cy="523220"/>
          </a:xfrm>
          <a:prstGeom prst="rect">
            <a:avLst/>
          </a:prstGeom>
          <a:solidFill>
            <a:schemeClr val="bg1"/>
          </a:solidFill>
        </p:spPr>
        <p:txBody>
          <a:bodyPr wrap="square" rtlCol="0">
            <a:spAutoFit/>
          </a:bodyPr>
          <a:lstStyle/>
          <a:p>
            <a:pPr algn="ctr"/>
            <a:r>
              <a:rPr lang="ja-JP" altLang="en-US" sz="2800" dirty="0" smtClean="0">
                <a:solidFill>
                  <a:schemeClr val="tx2">
                    <a:lumMod val="50000"/>
                  </a:schemeClr>
                </a:solidFill>
                <a:latin typeface="+mn-ea"/>
              </a:rPr>
              <a:t>一方向のみ</a:t>
            </a:r>
            <a:r>
              <a:rPr lang="ja-JP" altLang="en-US" sz="2800" dirty="0">
                <a:solidFill>
                  <a:schemeClr val="tx2">
                    <a:lumMod val="50000"/>
                  </a:schemeClr>
                </a:solidFill>
                <a:latin typeface="+mn-ea"/>
              </a:rPr>
              <a:t>学習</a:t>
            </a:r>
          </a:p>
        </p:txBody>
      </p:sp>
      <p:sp>
        <p:nvSpPr>
          <p:cNvPr id="12" name="テキスト ボックス 11"/>
          <p:cNvSpPr txBox="1"/>
          <p:nvPr/>
        </p:nvSpPr>
        <p:spPr>
          <a:xfrm>
            <a:off x="5608938" y="2609942"/>
            <a:ext cx="2434627" cy="523220"/>
          </a:xfrm>
          <a:prstGeom prst="rect">
            <a:avLst/>
          </a:prstGeom>
          <a:solidFill>
            <a:schemeClr val="bg1"/>
          </a:solidFill>
        </p:spPr>
        <p:txBody>
          <a:bodyPr wrap="square" rtlCol="0">
            <a:spAutoFit/>
          </a:bodyPr>
          <a:lstStyle/>
          <a:p>
            <a:pPr algn="ctr"/>
            <a:r>
              <a:rPr lang="ja-JP" altLang="en-US" sz="2800" dirty="0">
                <a:solidFill>
                  <a:schemeClr val="tx2">
                    <a:lumMod val="50000"/>
                  </a:schemeClr>
                </a:solidFill>
                <a:latin typeface="+mn-ea"/>
              </a:rPr>
              <a:t>全方向</a:t>
            </a:r>
            <a:r>
              <a:rPr lang="ja-JP" altLang="en-US" sz="2800" dirty="0" smtClean="0">
                <a:solidFill>
                  <a:schemeClr val="tx2">
                    <a:lumMod val="50000"/>
                  </a:schemeClr>
                </a:solidFill>
                <a:latin typeface="+mn-ea"/>
              </a:rPr>
              <a:t>で</a:t>
            </a:r>
            <a:r>
              <a:rPr lang="ja-JP" altLang="en-US" sz="2800" dirty="0">
                <a:solidFill>
                  <a:schemeClr val="tx2">
                    <a:lumMod val="50000"/>
                  </a:schemeClr>
                </a:solidFill>
                <a:latin typeface="+mn-ea"/>
              </a:rPr>
              <a:t>学習</a:t>
            </a:r>
          </a:p>
        </p:txBody>
      </p:sp>
      <p:sp>
        <p:nvSpPr>
          <p:cNvPr id="14" name="テキスト ボックス 13"/>
          <p:cNvSpPr txBox="1"/>
          <p:nvPr/>
        </p:nvSpPr>
        <p:spPr>
          <a:xfrm>
            <a:off x="870785" y="1418915"/>
            <a:ext cx="7459579" cy="954107"/>
          </a:xfrm>
          <a:prstGeom prst="rect">
            <a:avLst/>
          </a:prstGeom>
          <a:noFill/>
        </p:spPr>
        <p:txBody>
          <a:bodyPr wrap="square" rtlCol="0">
            <a:spAutoFit/>
          </a:bodyPr>
          <a:lstStyle/>
          <a:p>
            <a:r>
              <a:rPr lang="ja-JP" altLang="en-US" sz="2800" dirty="0">
                <a:solidFill>
                  <a:schemeClr val="tx2">
                    <a:lumMod val="50000"/>
                  </a:schemeClr>
                </a:solidFill>
              </a:rPr>
              <a:t>検証内容：</a:t>
            </a:r>
            <a:r>
              <a:rPr lang="ja-JP" altLang="en-US" sz="2800" dirty="0"/>
              <a:t>学習対象の</a:t>
            </a:r>
            <a:r>
              <a:rPr lang="ja-JP" altLang="en-US" sz="2800" dirty="0">
                <a:solidFill>
                  <a:srgbClr val="FF0000"/>
                </a:solidFill>
              </a:rPr>
              <a:t>撮影角度</a:t>
            </a:r>
            <a:r>
              <a:rPr lang="ja-JP" altLang="en-US" sz="2800" dirty="0"/>
              <a:t>が学習に影響を及ぼすか</a:t>
            </a:r>
            <a:endParaRPr lang="ja-JP" altLang="en-US" sz="2800" dirty="0">
              <a:solidFill>
                <a:schemeClr val="tx2">
                  <a:lumMod val="50000"/>
                </a:schemeClr>
              </a:solidFill>
            </a:endParaRPr>
          </a:p>
        </p:txBody>
      </p:sp>
      <p:grpSp>
        <p:nvGrpSpPr>
          <p:cNvPr id="16" name="グループ化 15"/>
          <p:cNvGrpSpPr/>
          <p:nvPr/>
        </p:nvGrpSpPr>
        <p:grpSpPr>
          <a:xfrm>
            <a:off x="4890430" y="3458893"/>
            <a:ext cx="3637883" cy="2186855"/>
            <a:chOff x="4927492" y="2190910"/>
            <a:chExt cx="3637883" cy="2186855"/>
          </a:xfrm>
        </p:grpSpPr>
        <p:pic>
          <p:nvPicPr>
            <p:cNvPr id="17" name="図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2288" y="2982374"/>
              <a:ext cx="2093087" cy="1395391"/>
            </a:xfrm>
            <a:prstGeom prst="rect">
              <a:avLst/>
            </a:prstGeom>
          </p:spPr>
        </p:pic>
        <p:pic>
          <p:nvPicPr>
            <p:cNvPr id="18" name="図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7492" y="2190910"/>
              <a:ext cx="2069451" cy="1379634"/>
            </a:xfrm>
            <a:prstGeom prst="rect">
              <a:avLst/>
            </a:prstGeom>
          </p:spPr>
        </p:pic>
      </p:grpSp>
      <p:pic>
        <p:nvPicPr>
          <p:cNvPr id="3" name="図 2"/>
          <p:cNvPicPr>
            <a:picLocks noChangeAspect="1"/>
          </p:cNvPicPr>
          <p:nvPr/>
        </p:nvPicPr>
        <p:blipFill rotWithShape="1">
          <a:blip r:embed="rId6">
            <a:extLst>
              <a:ext uri="{28A0092B-C50C-407E-A947-70E740481C1C}">
                <a14:useLocalDpi xmlns:a14="http://schemas.microsoft.com/office/drawing/2010/main" val="0"/>
              </a:ext>
            </a:extLst>
          </a:blip>
          <a:srcRect t="2119" b="18459"/>
          <a:stretch/>
        </p:blipFill>
        <p:spPr>
          <a:xfrm>
            <a:off x="2894380" y="4141778"/>
            <a:ext cx="1411166" cy="1506441"/>
          </a:xfrm>
          <a:prstGeom prst="rect">
            <a:avLst/>
          </a:prstGeom>
        </p:spPr>
      </p:pic>
      <p:pic>
        <p:nvPicPr>
          <p:cNvPr id="4" name="図 3"/>
          <p:cNvPicPr>
            <a:picLocks noChangeAspect="1"/>
          </p:cNvPicPr>
          <p:nvPr/>
        </p:nvPicPr>
        <p:blipFill rotWithShape="1">
          <a:blip r:embed="rId7">
            <a:extLst>
              <a:ext uri="{28A0092B-C50C-407E-A947-70E740481C1C}">
                <a14:useLocalDpi xmlns:a14="http://schemas.microsoft.com/office/drawing/2010/main" val="0"/>
              </a:ext>
            </a:extLst>
          </a:blip>
          <a:srcRect l="19281" t="12462" r="20791"/>
          <a:stretch/>
        </p:blipFill>
        <p:spPr>
          <a:xfrm>
            <a:off x="870785" y="3960876"/>
            <a:ext cx="1432778" cy="1571216"/>
          </a:xfrm>
          <a:prstGeom prst="rect">
            <a:avLst/>
          </a:prstGeom>
        </p:spPr>
      </p:pic>
      <p:pic>
        <p:nvPicPr>
          <p:cNvPr id="15" name="図 14"/>
          <p:cNvPicPr>
            <a:picLocks noChangeAspect="1"/>
          </p:cNvPicPr>
          <p:nvPr/>
        </p:nvPicPr>
        <p:blipFill rotWithShape="1">
          <a:blip r:embed="rId8" cstate="print">
            <a:extLst>
              <a:ext uri="{28A0092B-C50C-407E-A947-70E740481C1C}">
                <a14:useLocalDpi xmlns:a14="http://schemas.microsoft.com/office/drawing/2010/main" val="0"/>
              </a:ext>
            </a:extLst>
          </a:blip>
          <a:srcRect l="18407" r="23841"/>
          <a:stretch/>
        </p:blipFill>
        <p:spPr>
          <a:xfrm>
            <a:off x="1938528" y="3163804"/>
            <a:ext cx="1316736" cy="1519985"/>
          </a:xfrm>
          <a:prstGeom prst="rect">
            <a:avLst/>
          </a:prstGeom>
        </p:spPr>
      </p:pic>
    </p:spTree>
    <p:extLst>
      <p:ext uri="{BB962C8B-B14F-4D97-AF65-F5344CB8AC3E}">
        <p14:creationId xmlns:p14="http://schemas.microsoft.com/office/powerpoint/2010/main" val="30762106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7"/>
            <a:ext cx="7886700" cy="677862"/>
          </a:xfrm>
        </p:spPr>
        <p:txBody>
          <a:bodyPr>
            <a:normAutofit/>
          </a:bodyPr>
          <a:lstStyle/>
          <a:p>
            <a:r>
              <a:rPr kumimoji="1" lang="ja-JP" altLang="en-US" sz="4000" dirty="0"/>
              <a:t>実験結果：</a:t>
            </a:r>
            <a:r>
              <a:rPr kumimoji="1" lang="ja-JP" altLang="en-US" sz="4000" dirty="0" smtClean="0"/>
              <a:t>ケース２</a:t>
            </a:r>
            <a:endParaRPr kumimoji="1" lang="ja-JP" altLang="en-US" sz="4000" dirty="0"/>
          </a:p>
        </p:txBody>
      </p:sp>
      <p:sp>
        <p:nvSpPr>
          <p:cNvPr id="3" name="コンテンツ プレースホルダー 2"/>
          <p:cNvSpPr>
            <a:spLocks noGrp="1"/>
          </p:cNvSpPr>
          <p:nvPr>
            <p:ph idx="1"/>
          </p:nvPr>
        </p:nvSpPr>
        <p:spPr>
          <a:xfrm>
            <a:off x="628650" y="1042989"/>
            <a:ext cx="7886700" cy="5133974"/>
          </a:xfrm>
        </p:spPr>
        <p:txBody>
          <a:bodyPr/>
          <a:lstStyle/>
          <a:p>
            <a:endParaRPr kumimoji="1" lang="en-US" altLang="ja-JP" dirty="0"/>
          </a:p>
          <a:p>
            <a:endParaRPr lang="en-US" altLang="ja-JP" dirty="0"/>
          </a:p>
          <a:p>
            <a:endParaRPr kumimoji="1" lang="ja-JP" altLang="en-US" dirty="0"/>
          </a:p>
        </p:txBody>
      </p:sp>
      <p:sp>
        <p:nvSpPr>
          <p:cNvPr id="35" name="テキスト ボックス 34"/>
          <p:cNvSpPr txBox="1"/>
          <p:nvPr/>
        </p:nvSpPr>
        <p:spPr>
          <a:xfrm>
            <a:off x="217145" y="1136076"/>
            <a:ext cx="8709710" cy="523220"/>
          </a:xfrm>
          <a:prstGeom prst="rect">
            <a:avLst/>
          </a:prstGeom>
          <a:noFill/>
        </p:spPr>
        <p:txBody>
          <a:bodyPr wrap="square" rtlCol="0">
            <a:spAutoFit/>
          </a:bodyPr>
          <a:lstStyle/>
          <a:p>
            <a:pPr algn="ctr"/>
            <a:r>
              <a:rPr lang="ja-JP" altLang="en-US" sz="2800" dirty="0"/>
              <a:t>学習対象の</a:t>
            </a:r>
            <a:r>
              <a:rPr lang="ja-JP" altLang="en-US" sz="2800" dirty="0">
                <a:solidFill>
                  <a:srgbClr val="FF0000"/>
                </a:solidFill>
              </a:rPr>
              <a:t>撮影角度</a:t>
            </a:r>
            <a:r>
              <a:rPr lang="ja-JP" altLang="en-US" sz="2800" dirty="0"/>
              <a:t>が学習に影響を及ぼすか</a:t>
            </a:r>
            <a:endParaRPr lang="ja-JP" altLang="en-US" sz="2800" dirty="0">
              <a:solidFill>
                <a:schemeClr val="tx2">
                  <a:lumMod val="50000"/>
                </a:schemeClr>
              </a:solidFill>
            </a:endParaRPr>
          </a:p>
        </p:txBody>
      </p:sp>
      <p:sp>
        <p:nvSpPr>
          <p:cNvPr id="7" name="テキスト ボックス 6"/>
          <p:cNvSpPr txBox="1"/>
          <p:nvPr/>
        </p:nvSpPr>
        <p:spPr>
          <a:xfrm>
            <a:off x="-44509" y="5703086"/>
            <a:ext cx="9233015" cy="584776"/>
          </a:xfrm>
          <a:prstGeom prst="rect">
            <a:avLst/>
          </a:prstGeom>
          <a:noFill/>
        </p:spPr>
        <p:txBody>
          <a:bodyPr wrap="square" rtlCol="0">
            <a:spAutoFit/>
          </a:bodyPr>
          <a:lstStyle/>
          <a:p>
            <a:pPr algn="ctr"/>
            <a:r>
              <a:rPr lang="ja-JP" altLang="en-US" sz="3200" dirty="0"/>
              <a:t>結論：</a:t>
            </a:r>
            <a:r>
              <a:rPr lang="ja-JP" altLang="en-US" sz="3200" dirty="0">
                <a:solidFill>
                  <a:srgbClr val="FF0000"/>
                </a:solidFill>
              </a:rPr>
              <a:t>違うパターンの画像を用意</a:t>
            </a:r>
            <a:r>
              <a:rPr lang="ja-JP" altLang="en-US" sz="3200" dirty="0"/>
              <a:t>した方が良い</a:t>
            </a:r>
            <a:endParaRPr lang="ja-JP" altLang="en-US" sz="3200" dirty="0">
              <a:solidFill>
                <a:srgbClr val="FF0000"/>
              </a:solidFill>
            </a:endParaRPr>
          </a:p>
        </p:txBody>
      </p:sp>
      <p:cxnSp>
        <p:nvCxnSpPr>
          <p:cNvPr id="5" name="直線コネクタ 4"/>
          <p:cNvCxnSpPr/>
          <p:nvPr/>
        </p:nvCxnSpPr>
        <p:spPr>
          <a:xfrm>
            <a:off x="4519748" y="1789612"/>
            <a:ext cx="13063" cy="3775165"/>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4" name="グラフ 13"/>
          <p:cNvGraphicFramePr>
            <a:graphicFrameLocks/>
          </p:cNvGraphicFramePr>
          <p:nvPr>
            <p:extLst>
              <p:ext uri="{D42A27DB-BD31-4B8C-83A1-F6EECF244321}">
                <p14:modId xmlns:p14="http://schemas.microsoft.com/office/powerpoint/2010/main" val="220509704"/>
              </p:ext>
            </p:extLst>
          </p:nvPr>
        </p:nvGraphicFramePr>
        <p:xfrm>
          <a:off x="628650" y="1841635"/>
          <a:ext cx="3713933" cy="45077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グラフ 14"/>
          <p:cNvGraphicFramePr>
            <a:graphicFrameLocks/>
          </p:cNvGraphicFramePr>
          <p:nvPr>
            <p:extLst>
              <p:ext uri="{D42A27DB-BD31-4B8C-83A1-F6EECF244321}">
                <p14:modId xmlns:p14="http://schemas.microsoft.com/office/powerpoint/2010/main" val="1180749992"/>
              </p:ext>
            </p:extLst>
          </p:nvPr>
        </p:nvGraphicFramePr>
        <p:xfrm>
          <a:off x="4590382" y="1851492"/>
          <a:ext cx="3713933" cy="4507782"/>
        </p:xfrm>
        <a:graphic>
          <a:graphicData uri="http://schemas.openxmlformats.org/drawingml/2006/chart">
            <c:chart xmlns:c="http://schemas.openxmlformats.org/drawingml/2006/chart" xmlns:r="http://schemas.openxmlformats.org/officeDocument/2006/relationships" r:id="rId4"/>
          </a:graphicData>
        </a:graphic>
      </p:graphicFrame>
      <p:sp>
        <p:nvSpPr>
          <p:cNvPr id="12" name="テキスト ボックス 11"/>
          <p:cNvSpPr txBox="1"/>
          <p:nvPr/>
        </p:nvSpPr>
        <p:spPr>
          <a:xfrm>
            <a:off x="276710" y="1813938"/>
            <a:ext cx="4172767" cy="523220"/>
          </a:xfrm>
          <a:prstGeom prst="rect">
            <a:avLst/>
          </a:prstGeom>
          <a:noFill/>
        </p:spPr>
        <p:txBody>
          <a:bodyPr wrap="square" rtlCol="0">
            <a:spAutoFit/>
          </a:bodyPr>
          <a:lstStyle/>
          <a:p>
            <a:pPr algn="ctr"/>
            <a:r>
              <a:rPr lang="ja-JP" altLang="en-US" sz="2800" b="1" u="sng" dirty="0"/>
              <a:t>一</a:t>
            </a:r>
            <a:r>
              <a:rPr lang="ja-JP" altLang="en-US" sz="2800" b="1" u="sng" dirty="0" smtClean="0"/>
              <a:t>方向</a:t>
            </a:r>
            <a:r>
              <a:rPr lang="ja-JP" altLang="en-US" sz="2800" dirty="0"/>
              <a:t>の</a:t>
            </a:r>
            <a:r>
              <a:rPr lang="ja-JP" altLang="en-US" sz="2800" dirty="0" smtClean="0"/>
              <a:t>画像で</a:t>
            </a:r>
            <a:r>
              <a:rPr lang="ja-JP" altLang="en-US" sz="2800" dirty="0"/>
              <a:t>確認</a:t>
            </a:r>
            <a:endParaRPr kumimoji="1" lang="ja-JP" altLang="en-US" sz="2800" dirty="0"/>
          </a:p>
        </p:txBody>
      </p:sp>
      <p:sp>
        <p:nvSpPr>
          <p:cNvPr id="11" name="テキスト ボックス 10"/>
          <p:cNvSpPr txBox="1"/>
          <p:nvPr/>
        </p:nvSpPr>
        <p:spPr>
          <a:xfrm>
            <a:off x="4553221" y="1813938"/>
            <a:ext cx="4172767" cy="523220"/>
          </a:xfrm>
          <a:prstGeom prst="rect">
            <a:avLst/>
          </a:prstGeom>
          <a:noFill/>
        </p:spPr>
        <p:txBody>
          <a:bodyPr wrap="square" rtlCol="0">
            <a:spAutoFit/>
          </a:bodyPr>
          <a:lstStyle/>
          <a:p>
            <a:pPr algn="ctr"/>
            <a:r>
              <a:rPr lang="ja-JP" altLang="en-US" sz="2800" b="1" u="sng" dirty="0"/>
              <a:t>全方向</a:t>
            </a:r>
            <a:r>
              <a:rPr lang="ja-JP" altLang="en-US" sz="2800" dirty="0"/>
              <a:t>の</a:t>
            </a:r>
            <a:r>
              <a:rPr lang="ja-JP" altLang="en-US" sz="2800" dirty="0" smtClean="0"/>
              <a:t>画像で</a:t>
            </a:r>
            <a:r>
              <a:rPr lang="ja-JP" altLang="en-US" sz="2800" dirty="0"/>
              <a:t>確認</a:t>
            </a:r>
            <a:endParaRPr kumimoji="1" lang="ja-JP" altLang="en-US" sz="2800" dirty="0"/>
          </a:p>
        </p:txBody>
      </p:sp>
    </p:spTree>
    <p:extLst>
      <p:ext uri="{BB962C8B-B14F-4D97-AF65-F5344CB8AC3E}">
        <p14:creationId xmlns:p14="http://schemas.microsoft.com/office/powerpoint/2010/main" val="2273620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7174" y="3115830"/>
            <a:ext cx="1961139" cy="1472292"/>
          </a:xfrm>
          <a:prstGeom prst="rect">
            <a:avLst/>
          </a:prstGeom>
        </p:spPr>
      </p:pic>
      <p:sp>
        <p:nvSpPr>
          <p:cNvPr id="11" name="正方形/長方形 10"/>
          <p:cNvSpPr/>
          <p:nvPr/>
        </p:nvSpPr>
        <p:spPr>
          <a:xfrm>
            <a:off x="4679509" y="2883957"/>
            <a:ext cx="4059728" cy="30472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462515" y="2883957"/>
            <a:ext cx="4059728" cy="30472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628650" y="540929"/>
            <a:ext cx="7886700" cy="736809"/>
          </a:xfrm>
        </p:spPr>
        <p:txBody>
          <a:bodyPr>
            <a:noAutofit/>
          </a:bodyPr>
          <a:lstStyle/>
          <a:p>
            <a:r>
              <a:rPr kumimoji="1" lang="ja-JP" altLang="en-US" sz="4400" dirty="0" smtClean="0">
                <a:solidFill>
                  <a:schemeClr val="tx2">
                    <a:lumMod val="50000"/>
                  </a:schemeClr>
                </a:solidFill>
              </a:rPr>
              <a:t>ケース</a:t>
            </a:r>
            <a:r>
              <a:rPr lang="ja-JP" altLang="en-US" dirty="0" smtClean="0">
                <a:solidFill>
                  <a:schemeClr val="tx2">
                    <a:lumMod val="50000"/>
                  </a:schemeClr>
                </a:solidFill>
              </a:rPr>
              <a:t>２</a:t>
            </a:r>
            <a:endParaRPr kumimoji="1" lang="ja-JP" altLang="en-US" sz="4400" dirty="0">
              <a:solidFill>
                <a:schemeClr val="tx2">
                  <a:lumMod val="50000"/>
                </a:schemeClr>
              </a:solidFill>
            </a:endParaRPr>
          </a:p>
        </p:txBody>
      </p:sp>
      <p:sp>
        <p:nvSpPr>
          <p:cNvPr id="8" name="テキスト ボックス 7"/>
          <p:cNvSpPr txBox="1"/>
          <p:nvPr/>
        </p:nvSpPr>
        <p:spPr>
          <a:xfrm>
            <a:off x="1135928" y="2631329"/>
            <a:ext cx="2708773" cy="523220"/>
          </a:xfrm>
          <a:prstGeom prst="rect">
            <a:avLst/>
          </a:prstGeom>
          <a:solidFill>
            <a:schemeClr val="bg1"/>
          </a:solidFill>
        </p:spPr>
        <p:txBody>
          <a:bodyPr wrap="square" rtlCol="0">
            <a:spAutoFit/>
          </a:bodyPr>
          <a:lstStyle/>
          <a:p>
            <a:pPr algn="ctr"/>
            <a:r>
              <a:rPr lang="ja-JP" altLang="en-US" sz="2800" dirty="0" smtClean="0">
                <a:solidFill>
                  <a:schemeClr val="tx2">
                    <a:lumMod val="50000"/>
                  </a:schemeClr>
                </a:solidFill>
                <a:latin typeface="+mn-ea"/>
              </a:rPr>
              <a:t>一方向のみ</a:t>
            </a:r>
            <a:r>
              <a:rPr lang="ja-JP" altLang="en-US" sz="2800" dirty="0">
                <a:solidFill>
                  <a:schemeClr val="tx2">
                    <a:lumMod val="50000"/>
                  </a:schemeClr>
                </a:solidFill>
                <a:latin typeface="+mn-ea"/>
              </a:rPr>
              <a:t>学習</a:t>
            </a:r>
          </a:p>
        </p:txBody>
      </p:sp>
      <p:sp>
        <p:nvSpPr>
          <p:cNvPr id="12" name="テキスト ボックス 11"/>
          <p:cNvSpPr txBox="1"/>
          <p:nvPr/>
        </p:nvSpPr>
        <p:spPr>
          <a:xfrm>
            <a:off x="5608938" y="2609942"/>
            <a:ext cx="2434627" cy="523220"/>
          </a:xfrm>
          <a:prstGeom prst="rect">
            <a:avLst/>
          </a:prstGeom>
          <a:solidFill>
            <a:schemeClr val="bg1"/>
          </a:solidFill>
        </p:spPr>
        <p:txBody>
          <a:bodyPr wrap="square" rtlCol="0">
            <a:spAutoFit/>
          </a:bodyPr>
          <a:lstStyle/>
          <a:p>
            <a:pPr algn="ctr"/>
            <a:r>
              <a:rPr lang="ja-JP" altLang="en-US" sz="2800" dirty="0">
                <a:solidFill>
                  <a:schemeClr val="tx2">
                    <a:lumMod val="50000"/>
                  </a:schemeClr>
                </a:solidFill>
                <a:latin typeface="+mn-ea"/>
              </a:rPr>
              <a:t>全方向</a:t>
            </a:r>
            <a:r>
              <a:rPr lang="ja-JP" altLang="en-US" sz="2800" dirty="0" smtClean="0">
                <a:solidFill>
                  <a:schemeClr val="tx2">
                    <a:lumMod val="50000"/>
                  </a:schemeClr>
                </a:solidFill>
                <a:latin typeface="+mn-ea"/>
              </a:rPr>
              <a:t>で</a:t>
            </a:r>
            <a:r>
              <a:rPr lang="ja-JP" altLang="en-US" sz="2800" dirty="0">
                <a:solidFill>
                  <a:schemeClr val="tx2">
                    <a:lumMod val="50000"/>
                  </a:schemeClr>
                </a:solidFill>
                <a:latin typeface="+mn-ea"/>
              </a:rPr>
              <a:t>学習</a:t>
            </a:r>
          </a:p>
        </p:txBody>
      </p:sp>
      <p:sp>
        <p:nvSpPr>
          <p:cNvPr id="14" name="テキスト ボックス 13"/>
          <p:cNvSpPr txBox="1"/>
          <p:nvPr/>
        </p:nvSpPr>
        <p:spPr>
          <a:xfrm>
            <a:off x="870785" y="1418915"/>
            <a:ext cx="7459579" cy="954107"/>
          </a:xfrm>
          <a:prstGeom prst="rect">
            <a:avLst/>
          </a:prstGeom>
          <a:noFill/>
        </p:spPr>
        <p:txBody>
          <a:bodyPr wrap="square" rtlCol="0">
            <a:spAutoFit/>
          </a:bodyPr>
          <a:lstStyle/>
          <a:p>
            <a:r>
              <a:rPr lang="ja-JP" altLang="en-US" sz="2800" dirty="0">
                <a:solidFill>
                  <a:schemeClr val="tx2">
                    <a:lumMod val="50000"/>
                  </a:schemeClr>
                </a:solidFill>
              </a:rPr>
              <a:t>検証内容：</a:t>
            </a:r>
            <a:r>
              <a:rPr lang="ja-JP" altLang="en-US" sz="2800" dirty="0"/>
              <a:t>学習対象の</a:t>
            </a:r>
            <a:r>
              <a:rPr lang="ja-JP" altLang="en-US" sz="2800" dirty="0">
                <a:solidFill>
                  <a:srgbClr val="FF0000"/>
                </a:solidFill>
              </a:rPr>
              <a:t>撮影角度</a:t>
            </a:r>
            <a:r>
              <a:rPr lang="ja-JP" altLang="en-US" sz="2800" dirty="0"/>
              <a:t>が学習に影響を及ぼすか</a:t>
            </a:r>
            <a:endParaRPr lang="ja-JP" altLang="en-US" sz="2800" dirty="0">
              <a:solidFill>
                <a:schemeClr val="tx2">
                  <a:lumMod val="50000"/>
                </a:schemeClr>
              </a:solidFill>
            </a:endParaRPr>
          </a:p>
        </p:txBody>
      </p:sp>
      <p:grpSp>
        <p:nvGrpSpPr>
          <p:cNvPr id="16" name="グループ化 15"/>
          <p:cNvGrpSpPr/>
          <p:nvPr/>
        </p:nvGrpSpPr>
        <p:grpSpPr>
          <a:xfrm>
            <a:off x="4890430" y="3458893"/>
            <a:ext cx="3637883" cy="2186855"/>
            <a:chOff x="4927492" y="2190910"/>
            <a:chExt cx="3637883" cy="2186855"/>
          </a:xfrm>
        </p:grpSpPr>
        <p:pic>
          <p:nvPicPr>
            <p:cNvPr id="17" name="図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2288" y="2982374"/>
              <a:ext cx="2093087" cy="1395391"/>
            </a:xfrm>
            <a:prstGeom prst="rect">
              <a:avLst/>
            </a:prstGeom>
          </p:spPr>
        </p:pic>
        <p:pic>
          <p:nvPicPr>
            <p:cNvPr id="18" name="図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7492" y="2190910"/>
              <a:ext cx="2069451" cy="1379634"/>
            </a:xfrm>
            <a:prstGeom prst="rect">
              <a:avLst/>
            </a:prstGeom>
          </p:spPr>
        </p:pic>
      </p:grpSp>
      <p:pic>
        <p:nvPicPr>
          <p:cNvPr id="3" name="図 2"/>
          <p:cNvPicPr>
            <a:picLocks noChangeAspect="1"/>
          </p:cNvPicPr>
          <p:nvPr/>
        </p:nvPicPr>
        <p:blipFill rotWithShape="1">
          <a:blip r:embed="rId6">
            <a:extLst>
              <a:ext uri="{28A0092B-C50C-407E-A947-70E740481C1C}">
                <a14:useLocalDpi xmlns:a14="http://schemas.microsoft.com/office/drawing/2010/main" val="0"/>
              </a:ext>
            </a:extLst>
          </a:blip>
          <a:srcRect t="2119" b="18459"/>
          <a:stretch/>
        </p:blipFill>
        <p:spPr>
          <a:xfrm>
            <a:off x="2894380" y="4141778"/>
            <a:ext cx="1411166" cy="1506441"/>
          </a:xfrm>
          <a:prstGeom prst="rect">
            <a:avLst/>
          </a:prstGeom>
        </p:spPr>
      </p:pic>
      <p:pic>
        <p:nvPicPr>
          <p:cNvPr id="4" name="図 3"/>
          <p:cNvPicPr>
            <a:picLocks noChangeAspect="1"/>
          </p:cNvPicPr>
          <p:nvPr/>
        </p:nvPicPr>
        <p:blipFill rotWithShape="1">
          <a:blip r:embed="rId7">
            <a:extLst>
              <a:ext uri="{28A0092B-C50C-407E-A947-70E740481C1C}">
                <a14:useLocalDpi xmlns:a14="http://schemas.microsoft.com/office/drawing/2010/main" val="0"/>
              </a:ext>
            </a:extLst>
          </a:blip>
          <a:srcRect l="19281" t="12462" r="20791"/>
          <a:stretch/>
        </p:blipFill>
        <p:spPr>
          <a:xfrm>
            <a:off x="870785" y="3960876"/>
            <a:ext cx="1432778" cy="1571216"/>
          </a:xfrm>
          <a:prstGeom prst="rect">
            <a:avLst/>
          </a:prstGeom>
        </p:spPr>
      </p:pic>
      <p:pic>
        <p:nvPicPr>
          <p:cNvPr id="15" name="図 14"/>
          <p:cNvPicPr>
            <a:picLocks noChangeAspect="1"/>
          </p:cNvPicPr>
          <p:nvPr/>
        </p:nvPicPr>
        <p:blipFill rotWithShape="1">
          <a:blip r:embed="rId8" cstate="print">
            <a:extLst>
              <a:ext uri="{28A0092B-C50C-407E-A947-70E740481C1C}">
                <a14:useLocalDpi xmlns:a14="http://schemas.microsoft.com/office/drawing/2010/main" val="0"/>
              </a:ext>
            </a:extLst>
          </a:blip>
          <a:srcRect l="18407" r="23841"/>
          <a:stretch/>
        </p:blipFill>
        <p:spPr>
          <a:xfrm>
            <a:off x="1938528" y="3163804"/>
            <a:ext cx="1316736" cy="1519985"/>
          </a:xfrm>
          <a:prstGeom prst="rect">
            <a:avLst/>
          </a:prstGeom>
        </p:spPr>
      </p:pic>
    </p:spTree>
    <p:extLst>
      <p:ext uri="{BB962C8B-B14F-4D97-AF65-F5344CB8AC3E}">
        <p14:creationId xmlns:p14="http://schemas.microsoft.com/office/powerpoint/2010/main" val="7100351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卒業研究</a:t>
            </a:r>
            <a:endParaRPr kumimoji="1" lang="ja-JP" altLang="en-US" dirty="0"/>
          </a:p>
        </p:txBody>
      </p:sp>
      <p:sp>
        <p:nvSpPr>
          <p:cNvPr id="3" name="コンテンツ プレースホルダー 2"/>
          <p:cNvSpPr>
            <a:spLocks noGrp="1"/>
          </p:cNvSpPr>
          <p:nvPr>
            <p:ph idx="1"/>
          </p:nvPr>
        </p:nvSpPr>
        <p:spPr/>
        <p:txBody>
          <a:bodyPr/>
          <a:lstStyle/>
          <a:p>
            <a:r>
              <a:rPr lang="ja-JP" altLang="en-US" dirty="0" smtClean="0"/>
              <a:t>学習データと認識率の関係</a:t>
            </a:r>
            <a:endParaRPr lang="en-US" altLang="ja-JP" dirty="0" smtClean="0"/>
          </a:p>
          <a:p>
            <a:r>
              <a:rPr lang="ja-JP" altLang="en-US" dirty="0" smtClean="0">
                <a:solidFill>
                  <a:srgbClr val="FF0000"/>
                </a:solidFill>
              </a:rPr>
              <a:t>言語の学習</a:t>
            </a:r>
            <a:endParaRPr lang="en-US" altLang="ja-JP" dirty="0" smtClean="0">
              <a:solidFill>
                <a:srgbClr val="FF0000"/>
              </a:solidFill>
            </a:endParaRPr>
          </a:p>
          <a:p>
            <a:pPr lvl="1"/>
            <a:r>
              <a:rPr kumimoji="1" lang="ja-JP" altLang="en-US" dirty="0" smtClean="0">
                <a:solidFill>
                  <a:srgbClr val="FF0000"/>
                </a:solidFill>
              </a:rPr>
              <a:t>時系列の信号を解析する</a:t>
            </a:r>
            <a:endParaRPr kumimoji="1" lang="ja-JP" altLang="en-US" dirty="0">
              <a:solidFill>
                <a:srgbClr val="FF0000"/>
              </a:solidFill>
            </a:endParaRPr>
          </a:p>
        </p:txBody>
      </p:sp>
    </p:spTree>
    <p:extLst>
      <p:ext uri="{BB962C8B-B14F-4D97-AF65-F5344CB8AC3E}">
        <p14:creationId xmlns:p14="http://schemas.microsoft.com/office/powerpoint/2010/main" val="111904147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kumimoji="1" lang="ja-JP" altLang="en-US" dirty="0" smtClean="0">
                <a:solidFill>
                  <a:srgbClr val="4F81BD"/>
                </a:solidFill>
                <a:latin typeface="HGSｺﾞｼｯｸE"/>
                <a:ea typeface="HGSｺﾞｼｯｸE"/>
                <a:cs typeface="HGSｺﾞｼｯｸE"/>
              </a:rPr>
              <a:t>はじめに</a:t>
            </a:r>
            <a:endParaRPr kumimoji="1" lang="ja-JP" altLang="en-US" dirty="0">
              <a:solidFill>
                <a:srgbClr val="4F81BD"/>
              </a:solidFill>
              <a:latin typeface="HGSｺﾞｼｯｸE"/>
              <a:ea typeface="HGSｺﾞｼｯｸE"/>
              <a:cs typeface="HGSｺﾞｼｯｸE"/>
            </a:endParaRPr>
          </a:p>
        </p:txBody>
      </p:sp>
      <p:sp>
        <p:nvSpPr>
          <p:cNvPr id="3" name="コンテンツ プレースホルダー 2"/>
          <p:cNvSpPr>
            <a:spLocks noGrp="1"/>
          </p:cNvSpPr>
          <p:nvPr>
            <p:ph idx="1"/>
          </p:nvPr>
        </p:nvSpPr>
        <p:spPr>
          <a:xfrm>
            <a:off x="457200" y="1600200"/>
            <a:ext cx="8229600" cy="815509"/>
          </a:xfrm>
        </p:spPr>
        <p:txBody>
          <a:bodyPr/>
          <a:lstStyle/>
          <a:p>
            <a:pPr marL="0" indent="0">
              <a:buNone/>
            </a:pPr>
            <a:r>
              <a:rPr lang="ja-JP" altLang="en-US" dirty="0"/>
              <a:t>時系列の信号から情報をとりだす</a:t>
            </a:r>
          </a:p>
        </p:txBody>
      </p:sp>
      <p:pic>
        <p:nvPicPr>
          <p:cNvPr id="7" name="図 6"/>
          <p:cNvPicPr>
            <a:picLocks noChangeAspect="1"/>
          </p:cNvPicPr>
          <p:nvPr/>
        </p:nvPicPr>
        <p:blipFill>
          <a:blip r:embed="rId3"/>
          <a:stretch>
            <a:fillRect/>
          </a:stretch>
        </p:blipFill>
        <p:spPr>
          <a:xfrm>
            <a:off x="968326" y="3600718"/>
            <a:ext cx="1447609" cy="1003713"/>
          </a:xfrm>
          <a:prstGeom prst="rect">
            <a:avLst/>
          </a:prstGeom>
        </p:spPr>
      </p:pic>
      <p:sp>
        <p:nvSpPr>
          <p:cNvPr id="9" name="角丸四角形吹き出し 8"/>
          <p:cNvSpPr/>
          <p:nvPr/>
        </p:nvSpPr>
        <p:spPr>
          <a:xfrm>
            <a:off x="1147961" y="2515465"/>
            <a:ext cx="7538839" cy="1085253"/>
          </a:xfrm>
          <a:custGeom>
            <a:avLst/>
            <a:gdLst>
              <a:gd name="connsiteX0" fmla="*/ 0 w 7032611"/>
              <a:gd name="connsiteY0" fmla="*/ 111936 h 671605"/>
              <a:gd name="connsiteX1" fmla="*/ 111936 w 7032611"/>
              <a:gd name="connsiteY1" fmla="*/ 0 h 671605"/>
              <a:gd name="connsiteX2" fmla="*/ 1172102 w 7032611"/>
              <a:gd name="connsiteY2" fmla="*/ 0 h 671605"/>
              <a:gd name="connsiteX3" fmla="*/ 1172102 w 7032611"/>
              <a:gd name="connsiteY3" fmla="*/ 0 h 671605"/>
              <a:gd name="connsiteX4" fmla="*/ 2930255 w 7032611"/>
              <a:gd name="connsiteY4" fmla="*/ 0 h 671605"/>
              <a:gd name="connsiteX5" fmla="*/ 6920675 w 7032611"/>
              <a:gd name="connsiteY5" fmla="*/ 0 h 671605"/>
              <a:gd name="connsiteX6" fmla="*/ 7032611 w 7032611"/>
              <a:gd name="connsiteY6" fmla="*/ 111936 h 671605"/>
              <a:gd name="connsiteX7" fmla="*/ 7032611 w 7032611"/>
              <a:gd name="connsiteY7" fmla="*/ 391770 h 671605"/>
              <a:gd name="connsiteX8" fmla="*/ 7032611 w 7032611"/>
              <a:gd name="connsiteY8" fmla="*/ 391770 h 671605"/>
              <a:gd name="connsiteX9" fmla="*/ 7032611 w 7032611"/>
              <a:gd name="connsiteY9" fmla="*/ 559671 h 671605"/>
              <a:gd name="connsiteX10" fmla="*/ 7032611 w 7032611"/>
              <a:gd name="connsiteY10" fmla="*/ 559669 h 671605"/>
              <a:gd name="connsiteX11" fmla="*/ 6920675 w 7032611"/>
              <a:gd name="connsiteY11" fmla="*/ 671605 h 671605"/>
              <a:gd name="connsiteX12" fmla="*/ 2930255 w 7032611"/>
              <a:gd name="connsiteY12" fmla="*/ 671605 h 671605"/>
              <a:gd name="connsiteX13" fmla="*/ 353670 w 7032611"/>
              <a:gd name="connsiteY13" fmla="*/ 1085253 h 671605"/>
              <a:gd name="connsiteX14" fmla="*/ 1172102 w 7032611"/>
              <a:gd name="connsiteY14" fmla="*/ 671605 h 671605"/>
              <a:gd name="connsiteX15" fmla="*/ 111936 w 7032611"/>
              <a:gd name="connsiteY15" fmla="*/ 671605 h 671605"/>
              <a:gd name="connsiteX16" fmla="*/ 0 w 7032611"/>
              <a:gd name="connsiteY16" fmla="*/ 559669 h 671605"/>
              <a:gd name="connsiteX17" fmla="*/ 0 w 7032611"/>
              <a:gd name="connsiteY17" fmla="*/ 559671 h 671605"/>
              <a:gd name="connsiteX18" fmla="*/ 0 w 7032611"/>
              <a:gd name="connsiteY18" fmla="*/ 391770 h 671605"/>
              <a:gd name="connsiteX19" fmla="*/ 0 w 7032611"/>
              <a:gd name="connsiteY19" fmla="*/ 391770 h 671605"/>
              <a:gd name="connsiteX20" fmla="*/ 0 w 7032611"/>
              <a:gd name="connsiteY20" fmla="*/ 111936 h 671605"/>
              <a:gd name="connsiteX0" fmla="*/ 0 w 7032611"/>
              <a:gd name="connsiteY0" fmla="*/ 111936 h 1085253"/>
              <a:gd name="connsiteX1" fmla="*/ 111936 w 7032611"/>
              <a:gd name="connsiteY1" fmla="*/ 0 h 1085253"/>
              <a:gd name="connsiteX2" fmla="*/ 1172102 w 7032611"/>
              <a:gd name="connsiteY2" fmla="*/ 0 h 1085253"/>
              <a:gd name="connsiteX3" fmla="*/ 1172102 w 7032611"/>
              <a:gd name="connsiteY3" fmla="*/ 0 h 1085253"/>
              <a:gd name="connsiteX4" fmla="*/ 2930255 w 7032611"/>
              <a:gd name="connsiteY4" fmla="*/ 0 h 1085253"/>
              <a:gd name="connsiteX5" fmla="*/ 6920675 w 7032611"/>
              <a:gd name="connsiteY5" fmla="*/ 0 h 1085253"/>
              <a:gd name="connsiteX6" fmla="*/ 7032611 w 7032611"/>
              <a:gd name="connsiteY6" fmla="*/ 111936 h 1085253"/>
              <a:gd name="connsiteX7" fmla="*/ 7032611 w 7032611"/>
              <a:gd name="connsiteY7" fmla="*/ 391770 h 1085253"/>
              <a:gd name="connsiteX8" fmla="*/ 7032611 w 7032611"/>
              <a:gd name="connsiteY8" fmla="*/ 391770 h 1085253"/>
              <a:gd name="connsiteX9" fmla="*/ 7032611 w 7032611"/>
              <a:gd name="connsiteY9" fmla="*/ 559671 h 1085253"/>
              <a:gd name="connsiteX10" fmla="*/ 7032611 w 7032611"/>
              <a:gd name="connsiteY10" fmla="*/ 559669 h 1085253"/>
              <a:gd name="connsiteX11" fmla="*/ 6920675 w 7032611"/>
              <a:gd name="connsiteY11" fmla="*/ 671605 h 1085253"/>
              <a:gd name="connsiteX12" fmla="*/ 2930255 w 7032611"/>
              <a:gd name="connsiteY12" fmla="*/ 671605 h 1085253"/>
              <a:gd name="connsiteX13" fmla="*/ 353670 w 7032611"/>
              <a:gd name="connsiteY13" fmla="*/ 1085253 h 1085253"/>
              <a:gd name="connsiteX14" fmla="*/ 280600 w 7032611"/>
              <a:gd name="connsiteY14" fmla="*/ 671605 h 1085253"/>
              <a:gd name="connsiteX15" fmla="*/ 111936 w 7032611"/>
              <a:gd name="connsiteY15" fmla="*/ 671605 h 1085253"/>
              <a:gd name="connsiteX16" fmla="*/ 0 w 7032611"/>
              <a:gd name="connsiteY16" fmla="*/ 559669 h 1085253"/>
              <a:gd name="connsiteX17" fmla="*/ 0 w 7032611"/>
              <a:gd name="connsiteY17" fmla="*/ 559671 h 1085253"/>
              <a:gd name="connsiteX18" fmla="*/ 0 w 7032611"/>
              <a:gd name="connsiteY18" fmla="*/ 391770 h 1085253"/>
              <a:gd name="connsiteX19" fmla="*/ 0 w 7032611"/>
              <a:gd name="connsiteY19" fmla="*/ 391770 h 1085253"/>
              <a:gd name="connsiteX20" fmla="*/ 0 w 7032611"/>
              <a:gd name="connsiteY20" fmla="*/ 111936 h 1085253"/>
              <a:gd name="connsiteX0" fmla="*/ 0 w 7032611"/>
              <a:gd name="connsiteY0" fmla="*/ 111936 h 1085253"/>
              <a:gd name="connsiteX1" fmla="*/ 111936 w 7032611"/>
              <a:gd name="connsiteY1" fmla="*/ 0 h 1085253"/>
              <a:gd name="connsiteX2" fmla="*/ 1172102 w 7032611"/>
              <a:gd name="connsiteY2" fmla="*/ 0 h 1085253"/>
              <a:gd name="connsiteX3" fmla="*/ 1172102 w 7032611"/>
              <a:gd name="connsiteY3" fmla="*/ 0 h 1085253"/>
              <a:gd name="connsiteX4" fmla="*/ 2930255 w 7032611"/>
              <a:gd name="connsiteY4" fmla="*/ 0 h 1085253"/>
              <a:gd name="connsiteX5" fmla="*/ 6920675 w 7032611"/>
              <a:gd name="connsiteY5" fmla="*/ 0 h 1085253"/>
              <a:gd name="connsiteX6" fmla="*/ 7032611 w 7032611"/>
              <a:gd name="connsiteY6" fmla="*/ 111936 h 1085253"/>
              <a:gd name="connsiteX7" fmla="*/ 7032611 w 7032611"/>
              <a:gd name="connsiteY7" fmla="*/ 391770 h 1085253"/>
              <a:gd name="connsiteX8" fmla="*/ 7032611 w 7032611"/>
              <a:gd name="connsiteY8" fmla="*/ 391770 h 1085253"/>
              <a:gd name="connsiteX9" fmla="*/ 7032611 w 7032611"/>
              <a:gd name="connsiteY9" fmla="*/ 559671 h 1085253"/>
              <a:gd name="connsiteX10" fmla="*/ 7032611 w 7032611"/>
              <a:gd name="connsiteY10" fmla="*/ 559669 h 1085253"/>
              <a:gd name="connsiteX11" fmla="*/ 6920675 w 7032611"/>
              <a:gd name="connsiteY11" fmla="*/ 671605 h 1085253"/>
              <a:gd name="connsiteX12" fmla="*/ 548845 w 7032611"/>
              <a:gd name="connsiteY12" fmla="*/ 683816 h 1085253"/>
              <a:gd name="connsiteX13" fmla="*/ 353670 w 7032611"/>
              <a:gd name="connsiteY13" fmla="*/ 1085253 h 1085253"/>
              <a:gd name="connsiteX14" fmla="*/ 280600 w 7032611"/>
              <a:gd name="connsiteY14" fmla="*/ 671605 h 1085253"/>
              <a:gd name="connsiteX15" fmla="*/ 111936 w 7032611"/>
              <a:gd name="connsiteY15" fmla="*/ 671605 h 1085253"/>
              <a:gd name="connsiteX16" fmla="*/ 0 w 7032611"/>
              <a:gd name="connsiteY16" fmla="*/ 559669 h 1085253"/>
              <a:gd name="connsiteX17" fmla="*/ 0 w 7032611"/>
              <a:gd name="connsiteY17" fmla="*/ 559671 h 1085253"/>
              <a:gd name="connsiteX18" fmla="*/ 0 w 7032611"/>
              <a:gd name="connsiteY18" fmla="*/ 391770 h 1085253"/>
              <a:gd name="connsiteX19" fmla="*/ 0 w 7032611"/>
              <a:gd name="connsiteY19" fmla="*/ 391770 h 1085253"/>
              <a:gd name="connsiteX20" fmla="*/ 0 w 7032611"/>
              <a:gd name="connsiteY20" fmla="*/ 111936 h 1085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32611" h="1085253">
                <a:moveTo>
                  <a:pt x="0" y="111936"/>
                </a:moveTo>
                <a:cubicBezTo>
                  <a:pt x="0" y="50115"/>
                  <a:pt x="50115" y="0"/>
                  <a:pt x="111936" y="0"/>
                </a:cubicBezTo>
                <a:lnTo>
                  <a:pt x="1172102" y="0"/>
                </a:lnTo>
                <a:lnTo>
                  <a:pt x="1172102" y="0"/>
                </a:lnTo>
                <a:lnTo>
                  <a:pt x="2930255" y="0"/>
                </a:lnTo>
                <a:lnTo>
                  <a:pt x="6920675" y="0"/>
                </a:lnTo>
                <a:cubicBezTo>
                  <a:pt x="6982496" y="0"/>
                  <a:pt x="7032611" y="50115"/>
                  <a:pt x="7032611" y="111936"/>
                </a:cubicBezTo>
                <a:lnTo>
                  <a:pt x="7032611" y="391770"/>
                </a:lnTo>
                <a:lnTo>
                  <a:pt x="7032611" y="391770"/>
                </a:lnTo>
                <a:lnTo>
                  <a:pt x="7032611" y="559671"/>
                </a:lnTo>
                <a:lnTo>
                  <a:pt x="7032611" y="559669"/>
                </a:lnTo>
                <a:cubicBezTo>
                  <a:pt x="7032611" y="621490"/>
                  <a:pt x="6982496" y="671605"/>
                  <a:pt x="6920675" y="671605"/>
                </a:cubicBezTo>
                <a:lnTo>
                  <a:pt x="548845" y="683816"/>
                </a:lnTo>
                <a:lnTo>
                  <a:pt x="353670" y="1085253"/>
                </a:lnTo>
                <a:lnTo>
                  <a:pt x="280600" y="671605"/>
                </a:lnTo>
                <a:lnTo>
                  <a:pt x="111936" y="671605"/>
                </a:lnTo>
                <a:cubicBezTo>
                  <a:pt x="50115" y="671605"/>
                  <a:pt x="0" y="621490"/>
                  <a:pt x="0" y="559669"/>
                </a:cubicBezTo>
                <a:lnTo>
                  <a:pt x="0" y="559671"/>
                </a:lnTo>
                <a:lnTo>
                  <a:pt x="0" y="391770"/>
                </a:lnTo>
                <a:lnTo>
                  <a:pt x="0" y="391770"/>
                </a:lnTo>
                <a:lnTo>
                  <a:pt x="0" y="111936"/>
                </a:lnTo>
                <a:close/>
              </a:path>
            </a:pathLst>
          </a:cu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tIns="108000" bIns="108000" rtlCol="0" anchor="t" anchorCtr="0"/>
          <a:lstStyle/>
          <a:p>
            <a:r>
              <a:rPr lang="ja-JP" altLang="en-US" sz="2400" dirty="0" smtClean="0">
                <a:solidFill>
                  <a:schemeClr val="bg1">
                    <a:lumMod val="50000"/>
                  </a:schemeClr>
                </a:solidFill>
              </a:rPr>
              <a:t>　み　みかんみ　かんみかん　かみかん　・・・</a:t>
            </a:r>
            <a:endParaRPr lang="ja-JP" altLang="en-US" sz="2400" dirty="0">
              <a:solidFill>
                <a:schemeClr val="bg1">
                  <a:lumMod val="50000"/>
                </a:schemeClr>
              </a:solidFill>
            </a:endParaRPr>
          </a:p>
        </p:txBody>
      </p:sp>
      <p:sp>
        <p:nvSpPr>
          <p:cNvPr id="10" name="テキスト ボックス 9"/>
          <p:cNvSpPr txBox="1"/>
          <p:nvPr/>
        </p:nvSpPr>
        <p:spPr>
          <a:xfrm>
            <a:off x="2552381" y="3822041"/>
            <a:ext cx="2082621" cy="584776"/>
          </a:xfrm>
          <a:prstGeom prst="rect">
            <a:avLst/>
          </a:prstGeom>
          <a:noFill/>
        </p:spPr>
        <p:txBody>
          <a:bodyPr wrap="none" rtlCol="0">
            <a:spAutoFit/>
          </a:bodyPr>
          <a:lstStyle/>
          <a:p>
            <a:r>
              <a:rPr lang="ja-JP" altLang="en-US" sz="3200" dirty="0" smtClean="0">
                <a:solidFill>
                  <a:srgbClr val="7F7F7F"/>
                </a:solidFill>
              </a:rPr>
              <a:t>みかん　？</a:t>
            </a:r>
            <a:endParaRPr kumimoji="1" lang="ja-JP" altLang="en-US" sz="3200" dirty="0">
              <a:solidFill>
                <a:srgbClr val="7F7F7F"/>
              </a:solidFill>
            </a:endParaRPr>
          </a:p>
        </p:txBody>
      </p:sp>
      <p:sp>
        <p:nvSpPr>
          <p:cNvPr id="11" name="テキスト ボックス 10"/>
          <p:cNvSpPr txBox="1"/>
          <p:nvPr/>
        </p:nvSpPr>
        <p:spPr>
          <a:xfrm>
            <a:off x="1431641" y="5188656"/>
            <a:ext cx="6406722" cy="954107"/>
          </a:xfrm>
          <a:prstGeom prst="rect">
            <a:avLst/>
          </a:prstGeom>
          <a:noFill/>
        </p:spPr>
        <p:txBody>
          <a:bodyPr wrap="none" rtlCol="0">
            <a:spAutoFit/>
          </a:bodyPr>
          <a:lstStyle/>
          <a:p>
            <a:r>
              <a:rPr kumimoji="1" lang="ja-JP" altLang="en-US" sz="2800" dirty="0" smtClean="0"/>
              <a:t>文字情報だけでなく，</a:t>
            </a:r>
            <a:r>
              <a:rPr lang="ja-JP" altLang="en-US" sz="2800" dirty="0" smtClean="0"/>
              <a:t>音声・行動なども</a:t>
            </a:r>
            <a:endParaRPr lang="en-US" altLang="ja-JP" sz="2800" dirty="0" smtClean="0"/>
          </a:p>
          <a:p>
            <a:r>
              <a:rPr kumimoji="1" lang="ja-JP" altLang="en-US" sz="2800" dirty="0" smtClean="0"/>
              <a:t>これらを時系列シンボルと考え処理する．</a:t>
            </a:r>
            <a:endParaRPr kumimoji="1" lang="ja-JP" altLang="en-US" sz="2800" dirty="0"/>
          </a:p>
        </p:txBody>
      </p:sp>
    </p:spTree>
    <p:extLst>
      <p:ext uri="{BB962C8B-B14F-4D97-AF65-F5344CB8AC3E}">
        <p14:creationId xmlns:p14="http://schemas.microsoft.com/office/powerpoint/2010/main" val="42746222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脳</a:t>
            </a:r>
            <a:endParaRPr kumimoji="1" lang="ja-JP" altLang="en-US" dirty="0"/>
          </a:p>
        </p:txBody>
      </p:sp>
      <p:pic>
        <p:nvPicPr>
          <p:cNvPr id="4" name="コンテンツ プレースホルダー 3"/>
          <p:cNvPicPr>
            <a:picLocks noGrp="1" noChangeAspect="1"/>
          </p:cNvPicPr>
          <p:nvPr>
            <p:ph idx="1"/>
          </p:nvPr>
        </p:nvPicPr>
        <p:blipFill>
          <a:blip r:embed="rId2"/>
          <a:stretch>
            <a:fillRect/>
          </a:stretch>
        </p:blipFill>
        <p:spPr>
          <a:xfrm>
            <a:off x="1234440" y="1281653"/>
            <a:ext cx="6307782" cy="5203920"/>
          </a:xfrm>
          <a:prstGeom prst="rect">
            <a:avLst/>
          </a:prstGeom>
        </p:spPr>
      </p:pic>
      <p:sp>
        <p:nvSpPr>
          <p:cNvPr id="5" name="テキスト ボックス 4"/>
          <p:cNvSpPr txBox="1"/>
          <p:nvPr/>
        </p:nvSpPr>
        <p:spPr>
          <a:xfrm>
            <a:off x="457200" y="2857500"/>
            <a:ext cx="1620957" cy="523220"/>
          </a:xfrm>
          <a:prstGeom prst="rect">
            <a:avLst/>
          </a:prstGeom>
          <a:noFill/>
        </p:spPr>
        <p:txBody>
          <a:bodyPr wrap="none" rtlCol="0">
            <a:spAutoFit/>
          </a:bodyPr>
          <a:lstStyle/>
          <a:p>
            <a:r>
              <a:rPr kumimoji="1" lang="ja-JP" altLang="en-US" sz="2800" dirty="0" smtClean="0"/>
              <a:t>長期記憶</a:t>
            </a:r>
            <a:endParaRPr kumimoji="1" lang="ja-JP" altLang="en-US" sz="2800" dirty="0"/>
          </a:p>
        </p:txBody>
      </p:sp>
      <p:sp>
        <p:nvSpPr>
          <p:cNvPr id="6" name="テキスト ボックス 5"/>
          <p:cNvSpPr txBox="1"/>
          <p:nvPr/>
        </p:nvSpPr>
        <p:spPr>
          <a:xfrm>
            <a:off x="6315641" y="1690689"/>
            <a:ext cx="1980029" cy="523220"/>
          </a:xfrm>
          <a:prstGeom prst="rect">
            <a:avLst/>
          </a:prstGeom>
          <a:noFill/>
        </p:spPr>
        <p:txBody>
          <a:bodyPr wrap="none" rtlCol="0">
            <a:spAutoFit/>
          </a:bodyPr>
          <a:lstStyle/>
          <a:p>
            <a:r>
              <a:rPr lang="ja-JP" altLang="en-US" sz="2800" dirty="0" smtClean="0"/>
              <a:t>視覚，色彩</a:t>
            </a:r>
            <a:endParaRPr kumimoji="1" lang="ja-JP" altLang="en-US" sz="2800" dirty="0"/>
          </a:p>
        </p:txBody>
      </p:sp>
    </p:spTree>
    <p:extLst>
      <p:ext uri="{BB962C8B-B14F-4D97-AF65-F5344CB8AC3E}">
        <p14:creationId xmlns:p14="http://schemas.microsoft.com/office/powerpoint/2010/main" val="169673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角丸四角形 8"/>
          <p:cNvSpPr/>
          <p:nvPr/>
        </p:nvSpPr>
        <p:spPr>
          <a:xfrm>
            <a:off x="384242" y="1417638"/>
            <a:ext cx="8375515" cy="2131214"/>
          </a:xfrm>
          <a:prstGeom prst="round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pPr algn="l"/>
            <a:r>
              <a:rPr kumimoji="1" lang="ja-JP" altLang="en-US" dirty="0" smtClean="0">
                <a:solidFill>
                  <a:srgbClr val="4F81BD"/>
                </a:solidFill>
                <a:latin typeface="HGSｺﾞｼｯｸE"/>
                <a:ea typeface="HGSｺﾞｼｯｸE"/>
                <a:cs typeface="HGSｺﾞｼｯｸE"/>
              </a:rPr>
              <a:t>目的</a:t>
            </a:r>
            <a:endParaRPr kumimoji="1" lang="ja-JP" altLang="en-US" dirty="0">
              <a:solidFill>
                <a:srgbClr val="4F81BD"/>
              </a:solidFill>
              <a:latin typeface="HGSｺﾞｼｯｸE"/>
              <a:ea typeface="HGSｺﾞｼｯｸE"/>
              <a:cs typeface="HGSｺﾞｼｯｸE"/>
            </a:endParaRPr>
          </a:p>
        </p:txBody>
      </p:sp>
      <p:sp>
        <p:nvSpPr>
          <p:cNvPr id="3" name="コンテンツ プレースホルダー 2"/>
          <p:cNvSpPr>
            <a:spLocks noGrp="1"/>
          </p:cNvSpPr>
          <p:nvPr>
            <p:ph idx="1"/>
          </p:nvPr>
        </p:nvSpPr>
        <p:spPr>
          <a:xfrm>
            <a:off x="457199" y="1600201"/>
            <a:ext cx="8229600" cy="829788"/>
          </a:xfrm>
        </p:spPr>
        <p:txBody>
          <a:bodyPr>
            <a:normAutofit lnSpcReduction="10000"/>
          </a:bodyPr>
          <a:lstStyle/>
          <a:p>
            <a:pPr marL="0" indent="0">
              <a:buNone/>
            </a:pPr>
            <a:r>
              <a:rPr kumimoji="1" lang="ja-JP" altLang="en-US" dirty="0" smtClean="0"/>
              <a:t>時系列シンボルから頻出の</a:t>
            </a:r>
            <a:r>
              <a:rPr lang="ja-JP" altLang="en-US" dirty="0"/>
              <a:t>順序</a:t>
            </a:r>
            <a:r>
              <a:rPr kumimoji="1" lang="ja-JP" altLang="en-US" dirty="0" smtClean="0"/>
              <a:t>シンボル列を抽出する．</a:t>
            </a:r>
            <a:endParaRPr kumimoji="1" lang="ja-JP" altLang="en-US" dirty="0"/>
          </a:p>
        </p:txBody>
      </p:sp>
      <p:sp>
        <p:nvSpPr>
          <p:cNvPr id="4" name="テキスト ボックス 3"/>
          <p:cNvSpPr txBox="1"/>
          <p:nvPr/>
        </p:nvSpPr>
        <p:spPr>
          <a:xfrm>
            <a:off x="1247050" y="2606351"/>
            <a:ext cx="6647974" cy="523220"/>
          </a:xfrm>
          <a:prstGeom prst="rect">
            <a:avLst/>
          </a:prstGeom>
          <a:noFill/>
        </p:spPr>
        <p:txBody>
          <a:bodyPr wrap="none" rtlCol="0">
            <a:spAutoFit/>
          </a:bodyPr>
          <a:lstStyle/>
          <a:p>
            <a:r>
              <a:rPr kumimoji="1" lang="ja-JP" altLang="en-US" sz="2800" dirty="0" smtClean="0">
                <a:solidFill>
                  <a:srgbClr val="7F7F7F"/>
                </a:solidFill>
              </a:rPr>
              <a:t>み　</a:t>
            </a:r>
            <a:r>
              <a:rPr kumimoji="1" lang="ja-JP" altLang="en-US" sz="2800" dirty="0" smtClean="0">
                <a:solidFill>
                  <a:schemeClr val="accent6"/>
                </a:solidFill>
              </a:rPr>
              <a:t>みかん</a:t>
            </a:r>
            <a:r>
              <a:rPr lang="ja-JP" altLang="en-US" sz="2800" dirty="0">
                <a:solidFill>
                  <a:srgbClr val="7F7F7F"/>
                </a:solidFill>
              </a:rPr>
              <a:t>み</a:t>
            </a:r>
            <a:r>
              <a:rPr kumimoji="1" lang="ja-JP" altLang="en-US" sz="2800" dirty="0" smtClean="0">
                <a:solidFill>
                  <a:srgbClr val="7F7F7F"/>
                </a:solidFill>
              </a:rPr>
              <a:t>　かん</a:t>
            </a:r>
            <a:r>
              <a:rPr kumimoji="1" lang="ja-JP" altLang="en-US" sz="2800" dirty="0" smtClean="0">
                <a:solidFill>
                  <a:srgbClr val="F79646"/>
                </a:solidFill>
              </a:rPr>
              <a:t>みかん</a:t>
            </a:r>
            <a:r>
              <a:rPr kumimoji="1" lang="ja-JP" altLang="en-US" sz="2800" dirty="0" smtClean="0">
                <a:solidFill>
                  <a:srgbClr val="7F7F7F"/>
                </a:solidFill>
              </a:rPr>
              <a:t>　か</a:t>
            </a:r>
            <a:r>
              <a:rPr kumimoji="1" lang="ja-JP" altLang="en-US" sz="2800" dirty="0" smtClean="0">
                <a:solidFill>
                  <a:srgbClr val="F79646"/>
                </a:solidFill>
              </a:rPr>
              <a:t>みかん</a:t>
            </a:r>
            <a:r>
              <a:rPr kumimoji="1" lang="ja-JP" altLang="en-US" sz="2800" dirty="0" smtClean="0">
                <a:solidFill>
                  <a:srgbClr val="7F7F7F"/>
                </a:solidFill>
              </a:rPr>
              <a:t>　・・・</a:t>
            </a:r>
            <a:endParaRPr kumimoji="1" lang="ja-JP" altLang="en-US" sz="2800" dirty="0">
              <a:solidFill>
                <a:srgbClr val="7F7F7F"/>
              </a:solidFill>
            </a:endParaRPr>
          </a:p>
        </p:txBody>
      </p:sp>
      <p:sp>
        <p:nvSpPr>
          <p:cNvPr id="8" name="テキスト ボックス 7"/>
          <p:cNvSpPr txBox="1"/>
          <p:nvPr/>
        </p:nvSpPr>
        <p:spPr>
          <a:xfrm>
            <a:off x="880548" y="3927238"/>
            <a:ext cx="7391767" cy="1184940"/>
          </a:xfrm>
          <a:prstGeom prst="rect">
            <a:avLst/>
          </a:prstGeom>
          <a:noFill/>
        </p:spPr>
        <p:txBody>
          <a:bodyPr wrap="none" rtlCol="0">
            <a:spAutoFit/>
          </a:bodyPr>
          <a:lstStyle/>
          <a:p>
            <a:pPr marL="457200" indent="-457200">
              <a:spcAft>
                <a:spcPts val="1800"/>
              </a:spcAft>
              <a:buFont typeface="Arial"/>
              <a:buChar char="•"/>
            </a:pPr>
            <a:r>
              <a:rPr kumimoji="1" lang="ja-JP" altLang="en-US" sz="2800" dirty="0" smtClean="0"/>
              <a:t>各シンボルを入力する毎に，抽出処理を行う．</a:t>
            </a:r>
            <a:endParaRPr kumimoji="1" lang="en-US" altLang="ja-JP" sz="2800" dirty="0" smtClean="0"/>
          </a:p>
          <a:p>
            <a:pPr marL="457200" indent="-457200">
              <a:spcAft>
                <a:spcPts val="1800"/>
              </a:spcAft>
              <a:buFont typeface="Arial"/>
              <a:buChar char="•"/>
            </a:pPr>
            <a:r>
              <a:rPr lang="ja-JP" altLang="en-US" sz="2800" dirty="0" smtClean="0"/>
              <a:t>頻度の変化にも追従できる．</a:t>
            </a:r>
            <a:endParaRPr lang="en-US" altLang="ja-JP" sz="2800" dirty="0" smtClean="0"/>
          </a:p>
        </p:txBody>
      </p:sp>
    </p:spTree>
    <p:extLst>
      <p:ext uri="{BB962C8B-B14F-4D97-AF65-F5344CB8AC3E}">
        <p14:creationId xmlns:p14="http://schemas.microsoft.com/office/powerpoint/2010/main" val="38662757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ja-JP" altLang="en-US" dirty="0" smtClean="0">
                <a:solidFill>
                  <a:srgbClr val="4F81BD"/>
                </a:solidFill>
                <a:latin typeface="HGSｺﾞｼｯｸE"/>
                <a:ea typeface="HGSｺﾞｼｯｸE"/>
                <a:cs typeface="HGSｺﾞｼｯｸE"/>
              </a:rPr>
              <a:t>方針</a:t>
            </a:r>
            <a:endParaRPr kumimoji="1" lang="ja-JP" altLang="en-US" dirty="0">
              <a:solidFill>
                <a:srgbClr val="4F81BD"/>
              </a:solidFill>
              <a:latin typeface="HGSｺﾞｼｯｸE"/>
              <a:ea typeface="HGSｺﾞｼｯｸE"/>
              <a:cs typeface="HGSｺﾞｼｯｸE"/>
            </a:endParaRPr>
          </a:p>
        </p:txBody>
      </p:sp>
      <p:sp>
        <p:nvSpPr>
          <p:cNvPr id="3" name="コンテンツ プレースホルダー 2"/>
          <p:cNvSpPr>
            <a:spLocks noGrp="1"/>
          </p:cNvSpPr>
          <p:nvPr>
            <p:ph idx="1"/>
          </p:nvPr>
        </p:nvSpPr>
        <p:spPr>
          <a:xfrm>
            <a:off x="457199" y="1600200"/>
            <a:ext cx="8229600" cy="1998460"/>
          </a:xfrm>
        </p:spPr>
        <p:txBody>
          <a:bodyPr>
            <a:normAutofit/>
          </a:bodyPr>
          <a:lstStyle/>
          <a:p>
            <a:pPr marL="0" indent="0">
              <a:buNone/>
            </a:pPr>
            <a:r>
              <a:rPr kumimoji="1" lang="ja-JP" altLang="en-US" dirty="0" smtClean="0"/>
              <a:t>自己組織化ニューラルネットワークと</a:t>
            </a:r>
            <a:endParaRPr kumimoji="1" lang="en-US" altLang="ja-JP" dirty="0" smtClean="0"/>
          </a:p>
          <a:p>
            <a:pPr marL="0" indent="0">
              <a:buNone/>
            </a:pPr>
            <a:r>
              <a:rPr lang="ja-JP" altLang="en-US" dirty="0" smtClean="0"/>
              <a:t>スパイキングニューラルネットワークを</a:t>
            </a:r>
            <a:endParaRPr lang="en-US" altLang="ja-JP" dirty="0" smtClean="0"/>
          </a:p>
          <a:p>
            <a:pPr marL="0" indent="0">
              <a:buNone/>
            </a:pPr>
            <a:r>
              <a:rPr lang="ja-JP" altLang="ja-JP" dirty="0"/>
              <a:t>　</a:t>
            </a:r>
            <a:r>
              <a:rPr lang="ja-JP" altLang="en-US" dirty="0" smtClean="0"/>
              <a:t>　組み合わせる</a:t>
            </a:r>
            <a:endParaRPr kumimoji="1" lang="ja-JP" altLang="en-US" dirty="0"/>
          </a:p>
        </p:txBody>
      </p:sp>
      <p:grpSp>
        <p:nvGrpSpPr>
          <p:cNvPr id="45" name="図形グループ 44"/>
          <p:cNvGrpSpPr/>
          <p:nvPr/>
        </p:nvGrpSpPr>
        <p:grpSpPr>
          <a:xfrm>
            <a:off x="2083609" y="3723184"/>
            <a:ext cx="4235728" cy="2340997"/>
            <a:chOff x="2083609" y="4096744"/>
            <a:chExt cx="4235728" cy="2340997"/>
          </a:xfrm>
        </p:grpSpPr>
        <p:sp>
          <p:nvSpPr>
            <p:cNvPr id="20" name="テキスト ボックス 19"/>
            <p:cNvSpPr txBox="1"/>
            <p:nvPr/>
          </p:nvSpPr>
          <p:spPr>
            <a:xfrm>
              <a:off x="2093072" y="4165467"/>
              <a:ext cx="422111" cy="584776"/>
            </a:xfrm>
            <a:prstGeom prst="rect">
              <a:avLst/>
            </a:prstGeom>
            <a:noFill/>
          </p:spPr>
          <p:txBody>
            <a:bodyPr wrap="none" rtlCol="0">
              <a:spAutoFit/>
            </a:bodyPr>
            <a:lstStyle/>
            <a:p>
              <a:r>
                <a:rPr kumimoji="1" lang="en-US" altLang="ja-JP" sz="3200" dirty="0" smtClean="0"/>
                <a:t>A</a:t>
              </a:r>
              <a:endParaRPr kumimoji="1" lang="ja-JP" altLang="en-US" sz="3200" dirty="0"/>
            </a:p>
          </p:txBody>
        </p:sp>
        <p:sp>
          <p:nvSpPr>
            <p:cNvPr id="21" name="テキスト ボックス 20"/>
            <p:cNvSpPr txBox="1"/>
            <p:nvPr/>
          </p:nvSpPr>
          <p:spPr>
            <a:xfrm>
              <a:off x="2083609" y="4741235"/>
              <a:ext cx="422111" cy="584776"/>
            </a:xfrm>
            <a:prstGeom prst="rect">
              <a:avLst/>
            </a:prstGeom>
            <a:noFill/>
          </p:spPr>
          <p:txBody>
            <a:bodyPr wrap="none" rtlCol="0">
              <a:spAutoFit/>
            </a:bodyPr>
            <a:lstStyle/>
            <a:p>
              <a:r>
                <a:rPr kumimoji="1" lang="en-US" altLang="ja-JP" sz="3200" dirty="0" smtClean="0"/>
                <a:t>B</a:t>
              </a:r>
              <a:endParaRPr kumimoji="1" lang="ja-JP" altLang="en-US" sz="3200" dirty="0"/>
            </a:p>
          </p:txBody>
        </p:sp>
        <p:sp>
          <p:nvSpPr>
            <p:cNvPr id="22" name="テキスト ボックス 21"/>
            <p:cNvSpPr txBox="1"/>
            <p:nvPr/>
          </p:nvSpPr>
          <p:spPr>
            <a:xfrm>
              <a:off x="2086597" y="5329455"/>
              <a:ext cx="403476" cy="584776"/>
            </a:xfrm>
            <a:prstGeom prst="rect">
              <a:avLst/>
            </a:prstGeom>
            <a:noFill/>
          </p:spPr>
          <p:txBody>
            <a:bodyPr wrap="none" rtlCol="0">
              <a:spAutoFit/>
            </a:bodyPr>
            <a:lstStyle/>
            <a:p>
              <a:r>
                <a:rPr kumimoji="1" lang="en-US" altLang="ja-JP" sz="3200" dirty="0" smtClean="0"/>
                <a:t>C</a:t>
              </a:r>
              <a:endParaRPr kumimoji="1" lang="ja-JP" altLang="en-US" sz="3200" dirty="0"/>
            </a:p>
          </p:txBody>
        </p:sp>
        <p:grpSp>
          <p:nvGrpSpPr>
            <p:cNvPr id="31" name="図形グループ 30"/>
            <p:cNvGrpSpPr/>
            <p:nvPr/>
          </p:nvGrpSpPr>
          <p:grpSpPr>
            <a:xfrm>
              <a:off x="2493269" y="4096744"/>
              <a:ext cx="3826068" cy="2340997"/>
              <a:chOff x="2493269" y="4096744"/>
              <a:chExt cx="3826068" cy="2340997"/>
            </a:xfrm>
          </p:grpSpPr>
          <p:sp>
            <p:nvSpPr>
              <p:cNvPr id="5" name="正方形/長方形 4"/>
              <p:cNvSpPr/>
              <p:nvPr/>
            </p:nvSpPr>
            <p:spPr>
              <a:xfrm>
                <a:off x="3299622" y="4096744"/>
                <a:ext cx="2216350" cy="2228928"/>
              </a:xfrm>
              <a:prstGeom prst="rect">
                <a:avLst/>
              </a:prstGeom>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cxnSp>
            <p:nvCxnSpPr>
              <p:cNvPr id="7" name="直線コネクタ 6"/>
              <p:cNvCxnSpPr/>
              <p:nvPr/>
            </p:nvCxnSpPr>
            <p:spPr>
              <a:xfrm>
                <a:off x="2502732" y="449521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0" name="直線コネクタ 9"/>
              <p:cNvCxnSpPr/>
              <p:nvPr/>
            </p:nvCxnSpPr>
            <p:spPr>
              <a:xfrm>
                <a:off x="2493269" y="508343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1" name="直線コネクタ 10"/>
              <p:cNvCxnSpPr/>
              <p:nvPr/>
            </p:nvCxnSpPr>
            <p:spPr>
              <a:xfrm>
                <a:off x="2496257" y="565605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3" name="直線コネクタ 12"/>
              <p:cNvCxnSpPr/>
              <p:nvPr/>
            </p:nvCxnSpPr>
            <p:spPr>
              <a:xfrm>
                <a:off x="2913121" y="5892812"/>
                <a:ext cx="0" cy="544929"/>
              </a:xfrm>
              <a:prstGeom prst="line">
                <a:avLst/>
              </a:prstGeom>
              <a:ln w="38100" cmpd="sng">
                <a:prstDash val="dot"/>
              </a:ln>
            </p:spPr>
            <p:style>
              <a:lnRef idx="2">
                <a:schemeClr val="dk1"/>
              </a:lnRef>
              <a:fillRef idx="1">
                <a:schemeClr val="lt1"/>
              </a:fillRef>
              <a:effectRef idx="0">
                <a:schemeClr val="dk1"/>
              </a:effectRef>
              <a:fontRef idx="minor">
                <a:schemeClr val="dk1"/>
              </a:fontRef>
            </p:style>
          </p:cxnSp>
          <p:cxnSp>
            <p:nvCxnSpPr>
              <p:cNvPr id="23" name="直線コネクタ 22"/>
              <p:cNvCxnSpPr/>
              <p:nvPr/>
            </p:nvCxnSpPr>
            <p:spPr>
              <a:xfrm>
                <a:off x="5522447" y="449818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4" name="直線コネクタ 23"/>
              <p:cNvCxnSpPr/>
              <p:nvPr/>
            </p:nvCxnSpPr>
            <p:spPr>
              <a:xfrm>
                <a:off x="5512984" y="508640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5" name="直線コネクタ 24"/>
              <p:cNvCxnSpPr/>
              <p:nvPr/>
            </p:nvCxnSpPr>
            <p:spPr>
              <a:xfrm>
                <a:off x="5515972" y="565902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6" name="直線コネクタ 25"/>
              <p:cNvCxnSpPr/>
              <p:nvPr/>
            </p:nvCxnSpPr>
            <p:spPr>
              <a:xfrm>
                <a:off x="5932836" y="5895788"/>
                <a:ext cx="0" cy="541953"/>
              </a:xfrm>
              <a:prstGeom prst="line">
                <a:avLst/>
              </a:prstGeom>
              <a:ln w="38100" cmpd="sng">
                <a:prstDash val="dot"/>
              </a:ln>
            </p:spPr>
            <p:style>
              <a:lnRef idx="2">
                <a:schemeClr val="dk1"/>
              </a:lnRef>
              <a:fillRef idx="1">
                <a:schemeClr val="lt1"/>
              </a:fillRef>
              <a:effectRef idx="0">
                <a:schemeClr val="dk1"/>
              </a:effectRef>
              <a:fontRef idx="minor">
                <a:schemeClr val="dk1"/>
              </a:fontRef>
            </p:style>
          </p:cxnSp>
        </p:grpSp>
      </p:grpSp>
      <p:sp>
        <p:nvSpPr>
          <p:cNvPr id="47" name="テキスト ボックス 46"/>
          <p:cNvSpPr txBox="1"/>
          <p:nvPr/>
        </p:nvSpPr>
        <p:spPr>
          <a:xfrm>
            <a:off x="1117892" y="6176247"/>
            <a:ext cx="2763577" cy="523220"/>
          </a:xfrm>
          <a:prstGeom prst="rect">
            <a:avLst/>
          </a:prstGeom>
          <a:noFill/>
        </p:spPr>
        <p:txBody>
          <a:bodyPr wrap="none" rtlCol="0">
            <a:spAutoFit/>
          </a:bodyPr>
          <a:lstStyle/>
          <a:p>
            <a:r>
              <a:rPr kumimoji="1" lang="en-US" altLang="ja-JP" sz="2800" dirty="0" smtClean="0">
                <a:solidFill>
                  <a:srgbClr val="7F7F7F"/>
                </a:solidFill>
              </a:rPr>
              <a:t>ABC BABC CABC…</a:t>
            </a:r>
            <a:endParaRPr kumimoji="1" lang="ja-JP" altLang="en-US" sz="2800" dirty="0">
              <a:solidFill>
                <a:srgbClr val="7F7F7F"/>
              </a:solidFill>
            </a:endParaRPr>
          </a:p>
        </p:txBody>
      </p:sp>
      <p:sp>
        <p:nvSpPr>
          <p:cNvPr id="48" name="テキスト ボックス 47"/>
          <p:cNvSpPr txBox="1"/>
          <p:nvPr/>
        </p:nvSpPr>
        <p:spPr>
          <a:xfrm>
            <a:off x="3473942" y="3782431"/>
            <a:ext cx="1875033" cy="1200328"/>
          </a:xfrm>
          <a:prstGeom prst="rect">
            <a:avLst/>
          </a:prstGeom>
          <a:noFill/>
        </p:spPr>
        <p:txBody>
          <a:bodyPr wrap="none" rtlCol="0">
            <a:spAutoFit/>
          </a:bodyPr>
          <a:lstStyle/>
          <a:p>
            <a:pPr algn="ctr"/>
            <a:r>
              <a:rPr lang="ja-JP" altLang="en-US" sz="2400" dirty="0" smtClean="0"/>
              <a:t>自己組織化</a:t>
            </a:r>
            <a:endParaRPr lang="en-US" altLang="ja-JP" sz="2400" dirty="0" smtClean="0"/>
          </a:p>
          <a:p>
            <a:pPr algn="ctr"/>
            <a:r>
              <a:rPr kumimoji="1" lang="en-US" altLang="ja-JP" sz="2400" dirty="0" smtClean="0"/>
              <a:t>+</a:t>
            </a:r>
          </a:p>
          <a:p>
            <a:pPr algn="ctr"/>
            <a:r>
              <a:rPr lang="ja-JP" altLang="en-US" sz="2400" dirty="0" smtClean="0"/>
              <a:t>スパイキング</a:t>
            </a:r>
            <a:endParaRPr lang="en-US" altLang="ja-JP" sz="2400" dirty="0" smtClean="0"/>
          </a:p>
        </p:txBody>
      </p:sp>
      <p:sp>
        <p:nvSpPr>
          <p:cNvPr id="49" name="テキスト ボックス 48"/>
          <p:cNvSpPr txBox="1"/>
          <p:nvPr/>
        </p:nvSpPr>
        <p:spPr>
          <a:xfrm>
            <a:off x="3546678" y="5064800"/>
            <a:ext cx="1729560" cy="830997"/>
          </a:xfrm>
          <a:prstGeom prst="rect">
            <a:avLst/>
          </a:prstGeom>
          <a:noFill/>
        </p:spPr>
        <p:txBody>
          <a:bodyPr wrap="none" rtlCol="0">
            <a:spAutoFit/>
          </a:bodyPr>
          <a:lstStyle/>
          <a:p>
            <a:pPr algn="ctr"/>
            <a:r>
              <a:rPr lang="ja-JP" altLang="en-US" sz="2400" dirty="0" smtClean="0"/>
              <a:t>ニューラル</a:t>
            </a:r>
            <a:endParaRPr lang="en-US" altLang="ja-JP" sz="2400" dirty="0" smtClean="0"/>
          </a:p>
          <a:p>
            <a:pPr algn="ctr"/>
            <a:r>
              <a:rPr lang="ja-JP" altLang="en-US" sz="2400" dirty="0" smtClean="0"/>
              <a:t>ネットワーク</a:t>
            </a:r>
            <a:endParaRPr lang="en-US" altLang="ja-JP" sz="2400" dirty="0" smtClean="0"/>
          </a:p>
        </p:txBody>
      </p:sp>
    </p:spTree>
    <p:extLst>
      <p:ext uri="{BB962C8B-B14F-4D97-AF65-F5344CB8AC3E}">
        <p14:creationId xmlns:p14="http://schemas.microsoft.com/office/powerpoint/2010/main" val="41798308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ja-JP" altLang="en-US" dirty="0" smtClean="0">
                <a:solidFill>
                  <a:srgbClr val="4F81BD"/>
                </a:solidFill>
                <a:latin typeface="HGSｺﾞｼｯｸE"/>
                <a:ea typeface="HGSｺﾞｼｯｸE"/>
                <a:cs typeface="HGSｺﾞｼｯｸE"/>
              </a:rPr>
              <a:t>方針</a:t>
            </a:r>
            <a:endParaRPr kumimoji="1" lang="ja-JP" altLang="en-US" dirty="0">
              <a:solidFill>
                <a:srgbClr val="4F81BD"/>
              </a:solidFill>
              <a:latin typeface="HGSｺﾞｼｯｸE"/>
              <a:ea typeface="HGSｺﾞｼｯｸE"/>
              <a:cs typeface="HGSｺﾞｼｯｸE"/>
            </a:endParaRPr>
          </a:p>
        </p:txBody>
      </p:sp>
      <p:sp>
        <p:nvSpPr>
          <p:cNvPr id="3" name="コンテンツ プレースホルダー 2"/>
          <p:cNvSpPr>
            <a:spLocks noGrp="1"/>
          </p:cNvSpPr>
          <p:nvPr>
            <p:ph idx="1"/>
          </p:nvPr>
        </p:nvSpPr>
        <p:spPr>
          <a:xfrm>
            <a:off x="457199" y="1600200"/>
            <a:ext cx="8229600" cy="1998460"/>
          </a:xfrm>
        </p:spPr>
        <p:txBody>
          <a:bodyPr>
            <a:normAutofit/>
          </a:bodyPr>
          <a:lstStyle/>
          <a:p>
            <a:pPr marL="0" indent="0">
              <a:buNone/>
            </a:pPr>
            <a:r>
              <a:rPr kumimoji="1" lang="ja-JP" altLang="en-US" dirty="0" smtClean="0"/>
              <a:t>自己組織化ニューラルネットワークと</a:t>
            </a:r>
            <a:endParaRPr kumimoji="1" lang="en-US" altLang="ja-JP" dirty="0" smtClean="0"/>
          </a:p>
          <a:p>
            <a:pPr marL="0" indent="0">
              <a:buNone/>
            </a:pPr>
            <a:r>
              <a:rPr lang="ja-JP" altLang="en-US" dirty="0" smtClean="0"/>
              <a:t>スパイキングニューラルネットワークを</a:t>
            </a:r>
            <a:endParaRPr lang="en-US" altLang="ja-JP" dirty="0" smtClean="0"/>
          </a:p>
          <a:p>
            <a:pPr marL="0" indent="0">
              <a:buNone/>
            </a:pPr>
            <a:r>
              <a:rPr lang="ja-JP" altLang="ja-JP" dirty="0"/>
              <a:t>　</a:t>
            </a:r>
            <a:r>
              <a:rPr lang="ja-JP" altLang="en-US" dirty="0" smtClean="0"/>
              <a:t>　組み合わせる</a:t>
            </a:r>
            <a:endParaRPr kumimoji="1" lang="ja-JP" altLang="en-US" dirty="0"/>
          </a:p>
        </p:txBody>
      </p:sp>
      <p:grpSp>
        <p:nvGrpSpPr>
          <p:cNvPr id="45" name="図形グループ 44"/>
          <p:cNvGrpSpPr/>
          <p:nvPr/>
        </p:nvGrpSpPr>
        <p:grpSpPr>
          <a:xfrm>
            <a:off x="2083609" y="3723184"/>
            <a:ext cx="4235728" cy="2340997"/>
            <a:chOff x="2083609" y="4096744"/>
            <a:chExt cx="4235728" cy="2340997"/>
          </a:xfrm>
        </p:grpSpPr>
        <p:sp>
          <p:nvSpPr>
            <p:cNvPr id="20" name="テキスト ボックス 19"/>
            <p:cNvSpPr txBox="1"/>
            <p:nvPr/>
          </p:nvSpPr>
          <p:spPr>
            <a:xfrm>
              <a:off x="2093072" y="4165467"/>
              <a:ext cx="422111" cy="584776"/>
            </a:xfrm>
            <a:prstGeom prst="rect">
              <a:avLst/>
            </a:prstGeom>
            <a:noFill/>
          </p:spPr>
          <p:txBody>
            <a:bodyPr wrap="none" rtlCol="0">
              <a:spAutoFit/>
            </a:bodyPr>
            <a:lstStyle/>
            <a:p>
              <a:r>
                <a:rPr kumimoji="1" lang="en-US" altLang="ja-JP" sz="3200" dirty="0" smtClean="0"/>
                <a:t>A</a:t>
              </a:r>
              <a:endParaRPr kumimoji="1" lang="ja-JP" altLang="en-US" sz="3200" dirty="0"/>
            </a:p>
          </p:txBody>
        </p:sp>
        <p:sp>
          <p:nvSpPr>
            <p:cNvPr id="21" name="テキスト ボックス 20"/>
            <p:cNvSpPr txBox="1"/>
            <p:nvPr/>
          </p:nvSpPr>
          <p:spPr>
            <a:xfrm>
              <a:off x="2083609" y="4741235"/>
              <a:ext cx="422111" cy="584776"/>
            </a:xfrm>
            <a:prstGeom prst="rect">
              <a:avLst/>
            </a:prstGeom>
            <a:noFill/>
          </p:spPr>
          <p:txBody>
            <a:bodyPr wrap="none" rtlCol="0">
              <a:spAutoFit/>
            </a:bodyPr>
            <a:lstStyle/>
            <a:p>
              <a:r>
                <a:rPr kumimoji="1" lang="en-US" altLang="ja-JP" sz="3200" dirty="0" smtClean="0"/>
                <a:t>B</a:t>
              </a:r>
              <a:endParaRPr kumimoji="1" lang="ja-JP" altLang="en-US" sz="3200" dirty="0"/>
            </a:p>
          </p:txBody>
        </p:sp>
        <p:sp>
          <p:nvSpPr>
            <p:cNvPr id="22" name="テキスト ボックス 21"/>
            <p:cNvSpPr txBox="1"/>
            <p:nvPr/>
          </p:nvSpPr>
          <p:spPr>
            <a:xfrm>
              <a:off x="2086597" y="5329455"/>
              <a:ext cx="403476" cy="584776"/>
            </a:xfrm>
            <a:prstGeom prst="rect">
              <a:avLst/>
            </a:prstGeom>
            <a:noFill/>
          </p:spPr>
          <p:txBody>
            <a:bodyPr wrap="none" rtlCol="0">
              <a:spAutoFit/>
            </a:bodyPr>
            <a:lstStyle/>
            <a:p>
              <a:r>
                <a:rPr kumimoji="1" lang="en-US" altLang="ja-JP" sz="3200" dirty="0" smtClean="0"/>
                <a:t>C</a:t>
              </a:r>
              <a:endParaRPr kumimoji="1" lang="ja-JP" altLang="en-US" sz="3200" dirty="0"/>
            </a:p>
          </p:txBody>
        </p:sp>
        <p:grpSp>
          <p:nvGrpSpPr>
            <p:cNvPr id="31" name="図形グループ 30"/>
            <p:cNvGrpSpPr/>
            <p:nvPr/>
          </p:nvGrpSpPr>
          <p:grpSpPr>
            <a:xfrm>
              <a:off x="2493269" y="4096744"/>
              <a:ext cx="3826068" cy="2340997"/>
              <a:chOff x="2493269" y="4096744"/>
              <a:chExt cx="3826068" cy="2340997"/>
            </a:xfrm>
          </p:grpSpPr>
          <p:sp>
            <p:nvSpPr>
              <p:cNvPr id="5" name="正方形/長方形 4"/>
              <p:cNvSpPr/>
              <p:nvPr/>
            </p:nvSpPr>
            <p:spPr>
              <a:xfrm>
                <a:off x="3299622" y="4096744"/>
                <a:ext cx="2216350" cy="2228928"/>
              </a:xfrm>
              <a:prstGeom prst="rect">
                <a:avLst/>
              </a:prstGeom>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cxnSp>
            <p:nvCxnSpPr>
              <p:cNvPr id="7" name="直線コネクタ 6"/>
              <p:cNvCxnSpPr/>
              <p:nvPr/>
            </p:nvCxnSpPr>
            <p:spPr>
              <a:xfrm>
                <a:off x="2502732" y="449521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0" name="直線コネクタ 9"/>
              <p:cNvCxnSpPr/>
              <p:nvPr/>
            </p:nvCxnSpPr>
            <p:spPr>
              <a:xfrm>
                <a:off x="2493269" y="508343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1" name="直線コネクタ 10"/>
              <p:cNvCxnSpPr/>
              <p:nvPr/>
            </p:nvCxnSpPr>
            <p:spPr>
              <a:xfrm>
                <a:off x="2496257" y="565605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3" name="直線コネクタ 12"/>
              <p:cNvCxnSpPr/>
              <p:nvPr/>
            </p:nvCxnSpPr>
            <p:spPr>
              <a:xfrm>
                <a:off x="2913121" y="5892812"/>
                <a:ext cx="0" cy="544929"/>
              </a:xfrm>
              <a:prstGeom prst="line">
                <a:avLst/>
              </a:prstGeom>
              <a:ln w="38100" cmpd="sng">
                <a:prstDash val="dot"/>
              </a:ln>
            </p:spPr>
            <p:style>
              <a:lnRef idx="2">
                <a:schemeClr val="dk1"/>
              </a:lnRef>
              <a:fillRef idx="1">
                <a:schemeClr val="lt1"/>
              </a:fillRef>
              <a:effectRef idx="0">
                <a:schemeClr val="dk1"/>
              </a:effectRef>
              <a:fontRef idx="minor">
                <a:schemeClr val="dk1"/>
              </a:fontRef>
            </p:style>
          </p:cxnSp>
          <p:cxnSp>
            <p:nvCxnSpPr>
              <p:cNvPr id="23" name="直線コネクタ 22"/>
              <p:cNvCxnSpPr/>
              <p:nvPr/>
            </p:nvCxnSpPr>
            <p:spPr>
              <a:xfrm>
                <a:off x="5522447" y="449818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4" name="直線コネクタ 23"/>
              <p:cNvCxnSpPr/>
              <p:nvPr/>
            </p:nvCxnSpPr>
            <p:spPr>
              <a:xfrm>
                <a:off x="5512984" y="508640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5" name="直線コネクタ 24"/>
              <p:cNvCxnSpPr/>
              <p:nvPr/>
            </p:nvCxnSpPr>
            <p:spPr>
              <a:xfrm>
                <a:off x="5515972" y="565902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6" name="直線コネクタ 25"/>
              <p:cNvCxnSpPr/>
              <p:nvPr/>
            </p:nvCxnSpPr>
            <p:spPr>
              <a:xfrm>
                <a:off x="5932836" y="5895788"/>
                <a:ext cx="0" cy="541953"/>
              </a:xfrm>
              <a:prstGeom prst="line">
                <a:avLst/>
              </a:prstGeom>
              <a:ln w="38100" cmpd="sng">
                <a:prstDash val="dot"/>
              </a:ln>
            </p:spPr>
            <p:style>
              <a:lnRef idx="2">
                <a:schemeClr val="dk1"/>
              </a:lnRef>
              <a:fillRef idx="1">
                <a:schemeClr val="lt1"/>
              </a:fillRef>
              <a:effectRef idx="0">
                <a:schemeClr val="dk1"/>
              </a:effectRef>
              <a:fontRef idx="minor">
                <a:schemeClr val="dk1"/>
              </a:fontRef>
            </p:style>
          </p:cxnSp>
        </p:grpSp>
      </p:grpSp>
      <p:sp>
        <p:nvSpPr>
          <p:cNvPr id="47" name="テキスト ボックス 46"/>
          <p:cNvSpPr txBox="1"/>
          <p:nvPr/>
        </p:nvSpPr>
        <p:spPr>
          <a:xfrm>
            <a:off x="1117892" y="6176247"/>
            <a:ext cx="2763577" cy="523220"/>
          </a:xfrm>
          <a:prstGeom prst="rect">
            <a:avLst/>
          </a:prstGeom>
          <a:noFill/>
        </p:spPr>
        <p:txBody>
          <a:bodyPr wrap="none" rtlCol="0">
            <a:spAutoFit/>
          </a:bodyPr>
          <a:lstStyle/>
          <a:p>
            <a:r>
              <a:rPr kumimoji="1" lang="en-US" altLang="ja-JP" sz="2800" dirty="0" smtClean="0">
                <a:solidFill>
                  <a:srgbClr val="FF0000"/>
                </a:solidFill>
              </a:rPr>
              <a:t>A</a:t>
            </a:r>
            <a:r>
              <a:rPr kumimoji="1" lang="en-US" altLang="ja-JP" sz="2800" dirty="0" smtClean="0">
                <a:solidFill>
                  <a:srgbClr val="7F7F7F"/>
                </a:solidFill>
              </a:rPr>
              <a:t>BC BABC CABC…</a:t>
            </a:r>
            <a:endParaRPr kumimoji="1" lang="ja-JP" altLang="en-US" sz="2800" dirty="0">
              <a:solidFill>
                <a:srgbClr val="7F7F7F"/>
              </a:solidFill>
            </a:endParaRPr>
          </a:p>
        </p:txBody>
      </p:sp>
      <p:sp>
        <p:nvSpPr>
          <p:cNvPr id="48" name="テキスト ボックス 47"/>
          <p:cNvSpPr txBox="1"/>
          <p:nvPr/>
        </p:nvSpPr>
        <p:spPr>
          <a:xfrm>
            <a:off x="3473942" y="3782431"/>
            <a:ext cx="1875033" cy="1200328"/>
          </a:xfrm>
          <a:prstGeom prst="rect">
            <a:avLst/>
          </a:prstGeom>
          <a:noFill/>
        </p:spPr>
        <p:txBody>
          <a:bodyPr wrap="none" rtlCol="0">
            <a:spAutoFit/>
          </a:bodyPr>
          <a:lstStyle/>
          <a:p>
            <a:pPr algn="ctr"/>
            <a:r>
              <a:rPr lang="ja-JP" altLang="en-US" sz="2400" dirty="0" smtClean="0"/>
              <a:t>自己組織化</a:t>
            </a:r>
            <a:endParaRPr lang="en-US" altLang="ja-JP" sz="2400" dirty="0" smtClean="0"/>
          </a:p>
          <a:p>
            <a:pPr algn="ctr"/>
            <a:r>
              <a:rPr kumimoji="1" lang="en-US" altLang="ja-JP" sz="2400" dirty="0" smtClean="0"/>
              <a:t>+</a:t>
            </a:r>
          </a:p>
          <a:p>
            <a:pPr algn="ctr"/>
            <a:r>
              <a:rPr lang="ja-JP" altLang="en-US" sz="2400" dirty="0" smtClean="0"/>
              <a:t>スパイキング</a:t>
            </a:r>
            <a:endParaRPr lang="en-US" altLang="ja-JP" sz="2400" dirty="0" smtClean="0"/>
          </a:p>
        </p:txBody>
      </p:sp>
      <p:sp>
        <p:nvSpPr>
          <p:cNvPr id="49" name="テキスト ボックス 48"/>
          <p:cNvSpPr txBox="1"/>
          <p:nvPr/>
        </p:nvSpPr>
        <p:spPr>
          <a:xfrm>
            <a:off x="3546678" y="5064800"/>
            <a:ext cx="1729560" cy="830997"/>
          </a:xfrm>
          <a:prstGeom prst="rect">
            <a:avLst/>
          </a:prstGeom>
          <a:noFill/>
        </p:spPr>
        <p:txBody>
          <a:bodyPr wrap="none" rtlCol="0">
            <a:spAutoFit/>
          </a:bodyPr>
          <a:lstStyle/>
          <a:p>
            <a:pPr algn="ctr"/>
            <a:r>
              <a:rPr lang="ja-JP" altLang="en-US" sz="2400" dirty="0" smtClean="0"/>
              <a:t>ニューラル</a:t>
            </a:r>
            <a:endParaRPr lang="en-US" altLang="ja-JP" sz="2400" dirty="0" smtClean="0"/>
          </a:p>
          <a:p>
            <a:pPr algn="ctr"/>
            <a:r>
              <a:rPr lang="ja-JP" altLang="en-US" sz="2400" dirty="0" smtClean="0"/>
              <a:t>ネットワーク</a:t>
            </a:r>
            <a:endParaRPr lang="en-US" altLang="ja-JP" sz="2400" dirty="0" smtClean="0"/>
          </a:p>
        </p:txBody>
      </p:sp>
      <p:sp>
        <p:nvSpPr>
          <p:cNvPr id="27" name="円/楕円 26"/>
          <p:cNvSpPr/>
          <p:nvPr/>
        </p:nvSpPr>
        <p:spPr>
          <a:xfrm>
            <a:off x="2688995" y="4012558"/>
            <a:ext cx="224126" cy="22413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276888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ja-JP" altLang="en-US" dirty="0" smtClean="0">
                <a:solidFill>
                  <a:srgbClr val="4F81BD"/>
                </a:solidFill>
                <a:latin typeface="HGSｺﾞｼｯｸE"/>
                <a:ea typeface="HGSｺﾞｼｯｸE"/>
                <a:cs typeface="HGSｺﾞｼｯｸE"/>
              </a:rPr>
              <a:t>方針</a:t>
            </a:r>
            <a:endParaRPr kumimoji="1" lang="ja-JP" altLang="en-US" dirty="0">
              <a:solidFill>
                <a:srgbClr val="4F81BD"/>
              </a:solidFill>
              <a:latin typeface="HGSｺﾞｼｯｸE"/>
              <a:ea typeface="HGSｺﾞｼｯｸE"/>
              <a:cs typeface="HGSｺﾞｼｯｸE"/>
            </a:endParaRPr>
          </a:p>
        </p:txBody>
      </p:sp>
      <p:sp>
        <p:nvSpPr>
          <p:cNvPr id="3" name="コンテンツ プレースホルダー 2"/>
          <p:cNvSpPr>
            <a:spLocks noGrp="1"/>
          </p:cNvSpPr>
          <p:nvPr>
            <p:ph idx="1"/>
          </p:nvPr>
        </p:nvSpPr>
        <p:spPr>
          <a:xfrm>
            <a:off x="457199" y="1600200"/>
            <a:ext cx="8229600" cy="1998460"/>
          </a:xfrm>
        </p:spPr>
        <p:txBody>
          <a:bodyPr>
            <a:normAutofit/>
          </a:bodyPr>
          <a:lstStyle/>
          <a:p>
            <a:pPr marL="0" indent="0">
              <a:buNone/>
            </a:pPr>
            <a:r>
              <a:rPr kumimoji="1" lang="ja-JP" altLang="en-US" dirty="0" smtClean="0"/>
              <a:t>自己組織化ニューラルネットワークと</a:t>
            </a:r>
            <a:endParaRPr kumimoji="1" lang="en-US" altLang="ja-JP" dirty="0" smtClean="0"/>
          </a:p>
          <a:p>
            <a:pPr marL="0" indent="0">
              <a:buNone/>
            </a:pPr>
            <a:r>
              <a:rPr lang="ja-JP" altLang="en-US" dirty="0" smtClean="0"/>
              <a:t>スパイキングニューラルネットワークを</a:t>
            </a:r>
            <a:endParaRPr lang="en-US" altLang="ja-JP" dirty="0" smtClean="0"/>
          </a:p>
          <a:p>
            <a:pPr marL="0" indent="0">
              <a:buNone/>
            </a:pPr>
            <a:r>
              <a:rPr lang="ja-JP" altLang="ja-JP" dirty="0"/>
              <a:t>　</a:t>
            </a:r>
            <a:r>
              <a:rPr lang="ja-JP" altLang="en-US" dirty="0" smtClean="0"/>
              <a:t>　組み合わせる</a:t>
            </a:r>
            <a:endParaRPr kumimoji="1" lang="ja-JP" altLang="en-US" dirty="0"/>
          </a:p>
        </p:txBody>
      </p:sp>
      <p:grpSp>
        <p:nvGrpSpPr>
          <p:cNvPr id="45" name="図形グループ 44"/>
          <p:cNvGrpSpPr/>
          <p:nvPr/>
        </p:nvGrpSpPr>
        <p:grpSpPr>
          <a:xfrm>
            <a:off x="2083609" y="3723184"/>
            <a:ext cx="4235728" cy="2340997"/>
            <a:chOff x="2083609" y="4096744"/>
            <a:chExt cx="4235728" cy="2340997"/>
          </a:xfrm>
        </p:grpSpPr>
        <p:sp>
          <p:nvSpPr>
            <p:cNvPr id="20" name="テキスト ボックス 19"/>
            <p:cNvSpPr txBox="1"/>
            <p:nvPr/>
          </p:nvSpPr>
          <p:spPr>
            <a:xfrm>
              <a:off x="2093072" y="4165467"/>
              <a:ext cx="422111" cy="584776"/>
            </a:xfrm>
            <a:prstGeom prst="rect">
              <a:avLst/>
            </a:prstGeom>
            <a:noFill/>
          </p:spPr>
          <p:txBody>
            <a:bodyPr wrap="none" rtlCol="0">
              <a:spAutoFit/>
            </a:bodyPr>
            <a:lstStyle/>
            <a:p>
              <a:r>
                <a:rPr kumimoji="1" lang="en-US" altLang="ja-JP" sz="3200" dirty="0" smtClean="0"/>
                <a:t>A</a:t>
              </a:r>
              <a:endParaRPr kumimoji="1" lang="ja-JP" altLang="en-US" sz="3200" dirty="0"/>
            </a:p>
          </p:txBody>
        </p:sp>
        <p:sp>
          <p:nvSpPr>
            <p:cNvPr id="21" name="テキスト ボックス 20"/>
            <p:cNvSpPr txBox="1"/>
            <p:nvPr/>
          </p:nvSpPr>
          <p:spPr>
            <a:xfrm>
              <a:off x="2083609" y="4741235"/>
              <a:ext cx="422111" cy="584776"/>
            </a:xfrm>
            <a:prstGeom prst="rect">
              <a:avLst/>
            </a:prstGeom>
            <a:noFill/>
          </p:spPr>
          <p:txBody>
            <a:bodyPr wrap="none" rtlCol="0">
              <a:spAutoFit/>
            </a:bodyPr>
            <a:lstStyle/>
            <a:p>
              <a:r>
                <a:rPr kumimoji="1" lang="en-US" altLang="ja-JP" sz="3200" dirty="0" smtClean="0"/>
                <a:t>B</a:t>
              </a:r>
              <a:endParaRPr kumimoji="1" lang="ja-JP" altLang="en-US" sz="3200" dirty="0"/>
            </a:p>
          </p:txBody>
        </p:sp>
        <p:sp>
          <p:nvSpPr>
            <p:cNvPr id="22" name="テキスト ボックス 21"/>
            <p:cNvSpPr txBox="1"/>
            <p:nvPr/>
          </p:nvSpPr>
          <p:spPr>
            <a:xfrm>
              <a:off x="2086597" y="5329455"/>
              <a:ext cx="403476" cy="584776"/>
            </a:xfrm>
            <a:prstGeom prst="rect">
              <a:avLst/>
            </a:prstGeom>
            <a:noFill/>
          </p:spPr>
          <p:txBody>
            <a:bodyPr wrap="none" rtlCol="0">
              <a:spAutoFit/>
            </a:bodyPr>
            <a:lstStyle/>
            <a:p>
              <a:r>
                <a:rPr kumimoji="1" lang="en-US" altLang="ja-JP" sz="3200" dirty="0" smtClean="0"/>
                <a:t>C</a:t>
              </a:r>
              <a:endParaRPr kumimoji="1" lang="ja-JP" altLang="en-US" sz="3200" dirty="0"/>
            </a:p>
          </p:txBody>
        </p:sp>
        <p:grpSp>
          <p:nvGrpSpPr>
            <p:cNvPr id="31" name="図形グループ 30"/>
            <p:cNvGrpSpPr/>
            <p:nvPr/>
          </p:nvGrpSpPr>
          <p:grpSpPr>
            <a:xfrm>
              <a:off x="2493269" y="4096744"/>
              <a:ext cx="3826068" cy="2340997"/>
              <a:chOff x="2493269" y="4096744"/>
              <a:chExt cx="3826068" cy="2340997"/>
            </a:xfrm>
          </p:grpSpPr>
          <p:sp>
            <p:nvSpPr>
              <p:cNvPr id="5" name="正方形/長方形 4"/>
              <p:cNvSpPr/>
              <p:nvPr/>
            </p:nvSpPr>
            <p:spPr>
              <a:xfrm>
                <a:off x="3299622" y="4096744"/>
                <a:ext cx="2216350" cy="2228928"/>
              </a:xfrm>
              <a:prstGeom prst="rect">
                <a:avLst/>
              </a:prstGeom>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cxnSp>
            <p:nvCxnSpPr>
              <p:cNvPr id="7" name="直線コネクタ 6"/>
              <p:cNvCxnSpPr/>
              <p:nvPr/>
            </p:nvCxnSpPr>
            <p:spPr>
              <a:xfrm>
                <a:off x="2502732" y="449521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0" name="直線コネクタ 9"/>
              <p:cNvCxnSpPr/>
              <p:nvPr/>
            </p:nvCxnSpPr>
            <p:spPr>
              <a:xfrm>
                <a:off x="2493269" y="508343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1" name="直線コネクタ 10"/>
              <p:cNvCxnSpPr/>
              <p:nvPr/>
            </p:nvCxnSpPr>
            <p:spPr>
              <a:xfrm>
                <a:off x="2496257" y="565605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3" name="直線コネクタ 12"/>
              <p:cNvCxnSpPr/>
              <p:nvPr/>
            </p:nvCxnSpPr>
            <p:spPr>
              <a:xfrm>
                <a:off x="2913121" y="5892812"/>
                <a:ext cx="0" cy="544929"/>
              </a:xfrm>
              <a:prstGeom prst="line">
                <a:avLst/>
              </a:prstGeom>
              <a:ln w="38100" cmpd="sng">
                <a:prstDash val="dot"/>
              </a:ln>
            </p:spPr>
            <p:style>
              <a:lnRef idx="2">
                <a:schemeClr val="dk1"/>
              </a:lnRef>
              <a:fillRef idx="1">
                <a:schemeClr val="lt1"/>
              </a:fillRef>
              <a:effectRef idx="0">
                <a:schemeClr val="dk1"/>
              </a:effectRef>
              <a:fontRef idx="minor">
                <a:schemeClr val="dk1"/>
              </a:fontRef>
            </p:style>
          </p:cxnSp>
          <p:cxnSp>
            <p:nvCxnSpPr>
              <p:cNvPr id="23" name="直線コネクタ 22"/>
              <p:cNvCxnSpPr/>
              <p:nvPr/>
            </p:nvCxnSpPr>
            <p:spPr>
              <a:xfrm>
                <a:off x="5522447" y="449818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4" name="直線コネクタ 23"/>
              <p:cNvCxnSpPr/>
              <p:nvPr/>
            </p:nvCxnSpPr>
            <p:spPr>
              <a:xfrm>
                <a:off x="5512984" y="508640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5" name="直線コネクタ 24"/>
              <p:cNvCxnSpPr/>
              <p:nvPr/>
            </p:nvCxnSpPr>
            <p:spPr>
              <a:xfrm>
                <a:off x="5515972" y="565902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6" name="直線コネクタ 25"/>
              <p:cNvCxnSpPr/>
              <p:nvPr/>
            </p:nvCxnSpPr>
            <p:spPr>
              <a:xfrm>
                <a:off x="5932836" y="5895788"/>
                <a:ext cx="0" cy="541953"/>
              </a:xfrm>
              <a:prstGeom prst="line">
                <a:avLst/>
              </a:prstGeom>
              <a:ln w="38100" cmpd="sng">
                <a:prstDash val="dot"/>
              </a:ln>
            </p:spPr>
            <p:style>
              <a:lnRef idx="2">
                <a:schemeClr val="dk1"/>
              </a:lnRef>
              <a:fillRef idx="1">
                <a:schemeClr val="lt1"/>
              </a:fillRef>
              <a:effectRef idx="0">
                <a:schemeClr val="dk1"/>
              </a:effectRef>
              <a:fontRef idx="minor">
                <a:schemeClr val="dk1"/>
              </a:fontRef>
            </p:style>
          </p:cxnSp>
        </p:grpSp>
      </p:grpSp>
      <p:sp>
        <p:nvSpPr>
          <p:cNvPr id="47" name="テキスト ボックス 46"/>
          <p:cNvSpPr txBox="1"/>
          <p:nvPr/>
        </p:nvSpPr>
        <p:spPr>
          <a:xfrm>
            <a:off x="1117892" y="6176247"/>
            <a:ext cx="2763577" cy="523220"/>
          </a:xfrm>
          <a:prstGeom prst="rect">
            <a:avLst/>
          </a:prstGeom>
          <a:noFill/>
        </p:spPr>
        <p:txBody>
          <a:bodyPr wrap="none" rtlCol="0">
            <a:spAutoFit/>
          </a:bodyPr>
          <a:lstStyle/>
          <a:p>
            <a:r>
              <a:rPr kumimoji="1" lang="en-US" altLang="ja-JP" sz="2800" dirty="0" smtClean="0">
                <a:solidFill>
                  <a:schemeClr val="bg1">
                    <a:lumMod val="50000"/>
                  </a:schemeClr>
                </a:solidFill>
              </a:rPr>
              <a:t>A</a:t>
            </a:r>
            <a:r>
              <a:rPr kumimoji="1" lang="en-US" altLang="ja-JP" sz="2800" dirty="0" smtClean="0">
                <a:solidFill>
                  <a:srgbClr val="FF0000"/>
                </a:solidFill>
              </a:rPr>
              <a:t>B</a:t>
            </a:r>
            <a:r>
              <a:rPr kumimoji="1" lang="en-US" altLang="ja-JP" sz="2800" dirty="0" smtClean="0">
                <a:solidFill>
                  <a:srgbClr val="7F7F7F"/>
                </a:solidFill>
              </a:rPr>
              <a:t>C BABC CABC…</a:t>
            </a:r>
            <a:endParaRPr kumimoji="1" lang="ja-JP" altLang="en-US" sz="2800" dirty="0">
              <a:solidFill>
                <a:srgbClr val="7F7F7F"/>
              </a:solidFill>
            </a:endParaRPr>
          </a:p>
        </p:txBody>
      </p:sp>
      <p:sp>
        <p:nvSpPr>
          <p:cNvPr id="48" name="テキスト ボックス 47"/>
          <p:cNvSpPr txBox="1"/>
          <p:nvPr/>
        </p:nvSpPr>
        <p:spPr>
          <a:xfrm>
            <a:off x="3473942" y="3782431"/>
            <a:ext cx="1875033" cy="1200328"/>
          </a:xfrm>
          <a:prstGeom prst="rect">
            <a:avLst/>
          </a:prstGeom>
          <a:noFill/>
        </p:spPr>
        <p:txBody>
          <a:bodyPr wrap="none" rtlCol="0">
            <a:spAutoFit/>
          </a:bodyPr>
          <a:lstStyle/>
          <a:p>
            <a:pPr algn="ctr"/>
            <a:r>
              <a:rPr lang="ja-JP" altLang="en-US" sz="2400" dirty="0" smtClean="0"/>
              <a:t>自己組織化</a:t>
            </a:r>
            <a:endParaRPr lang="en-US" altLang="ja-JP" sz="2400" dirty="0" smtClean="0"/>
          </a:p>
          <a:p>
            <a:pPr algn="ctr"/>
            <a:r>
              <a:rPr kumimoji="1" lang="en-US" altLang="ja-JP" sz="2400" dirty="0" smtClean="0"/>
              <a:t>+</a:t>
            </a:r>
          </a:p>
          <a:p>
            <a:pPr algn="ctr"/>
            <a:r>
              <a:rPr lang="ja-JP" altLang="en-US" sz="2400" dirty="0" smtClean="0"/>
              <a:t>スパイキング</a:t>
            </a:r>
            <a:endParaRPr lang="en-US" altLang="ja-JP" sz="2400" dirty="0" smtClean="0"/>
          </a:p>
        </p:txBody>
      </p:sp>
      <p:sp>
        <p:nvSpPr>
          <p:cNvPr id="49" name="テキスト ボックス 48"/>
          <p:cNvSpPr txBox="1"/>
          <p:nvPr/>
        </p:nvSpPr>
        <p:spPr>
          <a:xfrm>
            <a:off x="3546678" y="5064800"/>
            <a:ext cx="1729560" cy="830997"/>
          </a:xfrm>
          <a:prstGeom prst="rect">
            <a:avLst/>
          </a:prstGeom>
          <a:noFill/>
        </p:spPr>
        <p:txBody>
          <a:bodyPr wrap="none" rtlCol="0">
            <a:spAutoFit/>
          </a:bodyPr>
          <a:lstStyle/>
          <a:p>
            <a:pPr algn="ctr"/>
            <a:r>
              <a:rPr lang="ja-JP" altLang="en-US" sz="2400" dirty="0" smtClean="0"/>
              <a:t>ニューラル</a:t>
            </a:r>
            <a:endParaRPr lang="en-US" altLang="ja-JP" sz="2400" dirty="0" smtClean="0"/>
          </a:p>
          <a:p>
            <a:pPr algn="ctr"/>
            <a:r>
              <a:rPr lang="ja-JP" altLang="en-US" sz="2400" dirty="0" smtClean="0"/>
              <a:t>ネットワーク</a:t>
            </a:r>
            <a:endParaRPr lang="en-US" altLang="ja-JP" sz="2400" dirty="0" smtClean="0"/>
          </a:p>
        </p:txBody>
      </p:sp>
      <p:sp>
        <p:nvSpPr>
          <p:cNvPr id="27" name="円/楕円 26"/>
          <p:cNvSpPr/>
          <p:nvPr/>
        </p:nvSpPr>
        <p:spPr>
          <a:xfrm>
            <a:off x="2688995" y="4600778"/>
            <a:ext cx="224126" cy="22413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8959260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ja-JP" altLang="en-US" dirty="0" smtClean="0">
                <a:solidFill>
                  <a:srgbClr val="4F81BD"/>
                </a:solidFill>
                <a:latin typeface="HGSｺﾞｼｯｸE"/>
                <a:ea typeface="HGSｺﾞｼｯｸE"/>
                <a:cs typeface="HGSｺﾞｼｯｸE"/>
              </a:rPr>
              <a:t>方針</a:t>
            </a:r>
            <a:endParaRPr kumimoji="1" lang="ja-JP" altLang="en-US" dirty="0">
              <a:solidFill>
                <a:srgbClr val="4F81BD"/>
              </a:solidFill>
              <a:latin typeface="HGSｺﾞｼｯｸE"/>
              <a:ea typeface="HGSｺﾞｼｯｸE"/>
              <a:cs typeface="HGSｺﾞｼｯｸE"/>
            </a:endParaRPr>
          </a:p>
        </p:txBody>
      </p:sp>
      <p:sp>
        <p:nvSpPr>
          <p:cNvPr id="3" name="コンテンツ プレースホルダー 2"/>
          <p:cNvSpPr>
            <a:spLocks noGrp="1"/>
          </p:cNvSpPr>
          <p:nvPr>
            <p:ph idx="1"/>
          </p:nvPr>
        </p:nvSpPr>
        <p:spPr>
          <a:xfrm>
            <a:off x="457199" y="1600200"/>
            <a:ext cx="8229600" cy="1998460"/>
          </a:xfrm>
        </p:spPr>
        <p:txBody>
          <a:bodyPr>
            <a:normAutofit/>
          </a:bodyPr>
          <a:lstStyle/>
          <a:p>
            <a:pPr marL="0" indent="0">
              <a:buNone/>
            </a:pPr>
            <a:r>
              <a:rPr kumimoji="1" lang="ja-JP" altLang="en-US" dirty="0" smtClean="0"/>
              <a:t>自己組織化ニューラルネットワークと</a:t>
            </a:r>
            <a:endParaRPr kumimoji="1" lang="en-US" altLang="ja-JP" dirty="0" smtClean="0"/>
          </a:p>
          <a:p>
            <a:pPr marL="0" indent="0">
              <a:buNone/>
            </a:pPr>
            <a:r>
              <a:rPr lang="ja-JP" altLang="en-US" dirty="0" smtClean="0"/>
              <a:t>スパイキングニューラルネットワークを</a:t>
            </a:r>
            <a:endParaRPr lang="en-US" altLang="ja-JP" dirty="0" smtClean="0"/>
          </a:p>
          <a:p>
            <a:pPr marL="0" indent="0">
              <a:buNone/>
            </a:pPr>
            <a:r>
              <a:rPr lang="ja-JP" altLang="ja-JP" dirty="0"/>
              <a:t>　</a:t>
            </a:r>
            <a:r>
              <a:rPr lang="ja-JP" altLang="en-US" dirty="0" smtClean="0"/>
              <a:t>　組み合わせる</a:t>
            </a:r>
            <a:endParaRPr kumimoji="1" lang="ja-JP" altLang="en-US" dirty="0"/>
          </a:p>
        </p:txBody>
      </p:sp>
      <p:grpSp>
        <p:nvGrpSpPr>
          <p:cNvPr id="45" name="図形グループ 44"/>
          <p:cNvGrpSpPr/>
          <p:nvPr/>
        </p:nvGrpSpPr>
        <p:grpSpPr>
          <a:xfrm>
            <a:off x="2083609" y="3723184"/>
            <a:ext cx="4235728" cy="2340997"/>
            <a:chOff x="2083609" y="4096744"/>
            <a:chExt cx="4235728" cy="2340997"/>
          </a:xfrm>
        </p:grpSpPr>
        <p:sp>
          <p:nvSpPr>
            <p:cNvPr id="20" name="テキスト ボックス 19"/>
            <p:cNvSpPr txBox="1"/>
            <p:nvPr/>
          </p:nvSpPr>
          <p:spPr>
            <a:xfrm>
              <a:off x="2093072" y="4165467"/>
              <a:ext cx="422111" cy="584776"/>
            </a:xfrm>
            <a:prstGeom prst="rect">
              <a:avLst/>
            </a:prstGeom>
            <a:noFill/>
          </p:spPr>
          <p:txBody>
            <a:bodyPr wrap="none" rtlCol="0">
              <a:spAutoFit/>
            </a:bodyPr>
            <a:lstStyle/>
            <a:p>
              <a:r>
                <a:rPr kumimoji="1" lang="en-US" altLang="ja-JP" sz="3200" dirty="0" smtClean="0"/>
                <a:t>A</a:t>
              </a:r>
              <a:endParaRPr kumimoji="1" lang="ja-JP" altLang="en-US" sz="3200" dirty="0"/>
            </a:p>
          </p:txBody>
        </p:sp>
        <p:sp>
          <p:nvSpPr>
            <p:cNvPr id="21" name="テキスト ボックス 20"/>
            <p:cNvSpPr txBox="1"/>
            <p:nvPr/>
          </p:nvSpPr>
          <p:spPr>
            <a:xfrm>
              <a:off x="2083609" y="4741235"/>
              <a:ext cx="422111" cy="584776"/>
            </a:xfrm>
            <a:prstGeom prst="rect">
              <a:avLst/>
            </a:prstGeom>
            <a:noFill/>
          </p:spPr>
          <p:txBody>
            <a:bodyPr wrap="none" rtlCol="0">
              <a:spAutoFit/>
            </a:bodyPr>
            <a:lstStyle/>
            <a:p>
              <a:r>
                <a:rPr kumimoji="1" lang="en-US" altLang="ja-JP" sz="3200" dirty="0" smtClean="0"/>
                <a:t>B</a:t>
              </a:r>
              <a:endParaRPr kumimoji="1" lang="ja-JP" altLang="en-US" sz="3200" dirty="0"/>
            </a:p>
          </p:txBody>
        </p:sp>
        <p:sp>
          <p:nvSpPr>
            <p:cNvPr id="22" name="テキスト ボックス 21"/>
            <p:cNvSpPr txBox="1"/>
            <p:nvPr/>
          </p:nvSpPr>
          <p:spPr>
            <a:xfrm>
              <a:off x="2086597" y="5329455"/>
              <a:ext cx="403476" cy="584776"/>
            </a:xfrm>
            <a:prstGeom prst="rect">
              <a:avLst/>
            </a:prstGeom>
            <a:noFill/>
          </p:spPr>
          <p:txBody>
            <a:bodyPr wrap="none" rtlCol="0">
              <a:spAutoFit/>
            </a:bodyPr>
            <a:lstStyle/>
            <a:p>
              <a:r>
                <a:rPr kumimoji="1" lang="en-US" altLang="ja-JP" sz="3200" dirty="0" smtClean="0"/>
                <a:t>C</a:t>
              </a:r>
              <a:endParaRPr kumimoji="1" lang="ja-JP" altLang="en-US" sz="3200" dirty="0"/>
            </a:p>
          </p:txBody>
        </p:sp>
        <p:grpSp>
          <p:nvGrpSpPr>
            <p:cNvPr id="31" name="図形グループ 30"/>
            <p:cNvGrpSpPr/>
            <p:nvPr/>
          </p:nvGrpSpPr>
          <p:grpSpPr>
            <a:xfrm>
              <a:off x="2493269" y="4096744"/>
              <a:ext cx="3826068" cy="2340997"/>
              <a:chOff x="2493269" y="4096744"/>
              <a:chExt cx="3826068" cy="2340997"/>
            </a:xfrm>
          </p:grpSpPr>
          <p:sp>
            <p:nvSpPr>
              <p:cNvPr id="5" name="正方形/長方形 4"/>
              <p:cNvSpPr/>
              <p:nvPr/>
            </p:nvSpPr>
            <p:spPr>
              <a:xfrm>
                <a:off x="3299622" y="4096744"/>
                <a:ext cx="2216350" cy="2228928"/>
              </a:xfrm>
              <a:prstGeom prst="rect">
                <a:avLst/>
              </a:prstGeom>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cxnSp>
            <p:nvCxnSpPr>
              <p:cNvPr id="7" name="直線コネクタ 6"/>
              <p:cNvCxnSpPr/>
              <p:nvPr/>
            </p:nvCxnSpPr>
            <p:spPr>
              <a:xfrm>
                <a:off x="2502732" y="449521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0" name="直線コネクタ 9"/>
              <p:cNvCxnSpPr/>
              <p:nvPr/>
            </p:nvCxnSpPr>
            <p:spPr>
              <a:xfrm>
                <a:off x="2493269" y="508343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1" name="直線コネクタ 10"/>
              <p:cNvCxnSpPr/>
              <p:nvPr/>
            </p:nvCxnSpPr>
            <p:spPr>
              <a:xfrm>
                <a:off x="2496257" y="565605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3" name="直線コネクタ 12"/>
              <p:cNvCxnSpPr/>
              <p:nvPr/>
            </p:nvCxnSpPr>
            <p:spPr>
              <a:xfrm>
                <a:off x="2913121" y="5892812"/>
                <a:ext cx="0" cy="544929"/>
              </a:xfrm>
              <a:prstGeom prst="line">
                <a:avLst/>
              </a:prstGeom>
              <a:ln w="38100" cmpd="sng">
                <a:prstDash val="dot"/>
              </a:ln>
            </p:spPr>
            <p:style>
              <a:lnRef idx="2">
                <a:schemeClr val="dk1"/>
              </a:lnRef>
              <a:fillRef idx="1">
                <a:schemeClr val="lt1"/>
              </a:fillRef>
              <a:effectRef idx="0">
                <a:schemeClr val="dk1"/>
              </a:effectRef>
              <a:fontRef idx="minor">
                <a:schemeClr val="dk1"/>
              </a:fontRef>
            </p:style>
          </p:cxnSp>
          <p:cxnSp>
            <p:nvCxnSpPr>
              <p:cNvPr id="23" name="直線コネクタ 22"/>
              <p:cNvCxnSpPr/>
              <p:nvPr/>
            </p:nvCxnSpPr>
            <p:spPr>
              <a:xfrm>
                <a:off x="5522447" y="449818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4" name="直線コネクタ 23"/>
              <p:cNvCxnSpPr/>
              <p:nvPr/>
            </p:nvCxnSpPr>
            <p:spPr>
              <a:xfrm>
                <a:off x="5512984" y="508640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5" name="直線コネクタ 24"/>
              <p:cNvCxnSpPr/>
              <p:nvPr/>
            </p:nvCxnSpPr>
            <p:spPr>
              <a:xfrm>
                <a:off x="5515972" y="565902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6" name="直線コネクタ 25"/>
              <p:cNvCxnSpPr/>
              <p:nvPr/>
            </p:nvCxnSpPr>
            <p:spPr>
              <a:xfrm>
                <a:off x="5932836" y="5895788"/>
                <a:ext cx="0" cy="541953"/>
              </a:xfrm>
              <a:prstGeom prst="line">
                <a:avLst/>
              </a:prstGeom>
              <a:ln w="38100" cmpd="sng">
                <a:prstDash val="dot"/>
              </a:ln>
            </p:spPr>
            <p:style>
              <a:lnRef idx="2">
                <a:schemeClr val="dk1"/>
              </a:lnRef>
              <a:fillRef idx="1">
                <a:schemeClr val="lt1"/>
              </a:fillRef>
              <a:effectRef idx="0">
                <a:schemeClr val="dk1"/>
              </a:effectRef>
              <a:fontRef idx="minor">
                <a:schemeClr val="dk1"/>
              </a:fontRef>
            </p:style>
          </p:cxnSp>
        </p:grpSp>
      </p:grpSp>
      <p:sp>
        <p:nvSpPr>
          <p:cNvPr id="47" name="テキスト ボックス 46"/>
          <p:cNvSpPr txBox="1"/>
          <p:nvPr/>
        </p:nvSpPr>
        <p:spPr>
          <a:xfrm>
            <a:off x="1117892" y="6176247"/>
            <a:ext cx="2763577" cy="523220"/>
          </a:xfrm>
          <a:prstGeom prst="rect">
            <a:avLst/>
          </a:prstGeom>
          <a:noFill/>
        </p:spPr>
        <p:txBody>
          <a:bodyPr wrap="none" rtlCol="0">
            <a:spAutoFit/>
          </a:bodyPr>
          <a:lstStyle/>
          <a:p>
            <a:r>
              <a:rPr kumimoji="1" lang="en-US" altLang="ja-JP" sz="2800" dirty="0" smtClean="0">
                <a:solidFill>
                  <a:schemeClr val="bg1">
                    <a:lumMod val="50000"/>
                  </a:schemeClr>
                </a:solidFill>
              </a:rPr>
              <a:t>A</a:t>
            </a:r>
            <a:r>
              <a:rPr kumimoji="1" lang="en-US" altLang="ja-JP" sz="2800" dirty="0" smtClean="0">
                <a:solidFill>
                  <a:srgbClr val="7F7F7F"/>
                </a:solidFill>
              </a:rPr>
              <a:t>B</a:t>
            </a:r>
            <a:r>
              <a:rPr kumimoji="1" lang="en-US" altLang="ja-JP" sz="2800" dirty="0" smtClean="0">
                <a:solidFill>
                  <a:srgbClr val="FF0000"/>
                </a:solidFill>
              </a:rPr>
              <a:t>C</a:t>
            </a:r>
            <a:r>
              <a:rPr kumimoji="1" lang="en-US" altLang="ja-JP" sz="2800" dirty="0" smtClean="0">
                <a:solidFill>
                  <a:srgbClr val="7F7F7F"/>
                </a:solidFill>
              </a:rPr>
              <a:t> BABC CABC…</a:t>
            </a:r>
            <a:endParaRPr kumimoji="1" lang="ja-JP" altLang="en-US" sz="2800" dirty="0">
              <a:solidFill>
                <a:srgbClr val="7F7F7F"/>
              </a:solidFill>
            </a:endParaRPr>
          </a:p>
        </p:txBody>
      </p:sp>
      <p:sp>
        <p:nvSpPr>
          <p:cNvPr id="48" name="テキスト ボックス 47"/>
          <p:cNvSpPr txBox="1"/>
          <p:nvPr/>
        </p:nvSpPr>
        <p:spPr>
          <a:xfrm>
            <a:off x="3473942" y="3782431"/>
            <a:ext cx="1875033" cy="1200328"/>
          </a:xfrm>
          <a:prstGeom prst="rect">
            <a:avLst/>
          </a:prstGeom>
          <a:noFill/>
        </p:spPr>
        <p:txBody>
          <a:bodyPr wrap="none" rtlCol="0">
            <a:spAutoFit/>
          </a:bodyPr>
          <a:lstStyle/>
          <a:p>
            <a:pPr algn="ctr"/>
            <a:r>
              <a:rPr lang="ja-JP" altLang="en-US" sz="2400" dirty="0" smtClean="0"/>
              <a:t>自己組織化</a:t>
            </a:r>
            <a:endParaRPr lang="en-US" altLang="ja-JP" sz="2400" dirty="0" smtClean="0"/>
          </a:p>
          <a:p>
            <a:pPr algn="ctr"/>
            <a:r>
              <a:rPr kumimoji="1" lang="en-US" altLang="ja-JP" sz="2400" dirty="0" smtClean="0"/>
              <a:t>+</a:t>
            </a:r>
          </a:p>
          <a:p>
            <a:pPr algn="ctr"/>
            <a:r>
              <a:rPr lang="ja-JP" altLang="en-US" sz="2400" dirty="0" smtClean="0"/>
              <a:t>スパイキング</a:t>
            </a:r>
            <a:endParaRPr lang="en-US" altLang="ja-JP" sz="2400" dirty="0" smtClean="0"/>
          </a:p>
        </p:txBody>
      </p:sp>
      <p:sp>
        <p:nvSpPr>
          <p:cNvPr id="49" name="テキスト ボックス 48"/>
          <p:cNvSpPr txBox="1"/>
          <p:nvPr/>
        </p:nvSpPr>
        <p:spPr>
          <a:xfrm>
            <a:off x="3546678" y="5064800"/>
            <a:ext cx="1729560" cy="830997"/>
          </a:xfrm>
          <a:prstGeom prst="rect">
            <a:avLst/>
          </a:prstGeom>
          <a:noFill/>
        </p:spPr>
        <p:txBody>
          <a:bodyPr wrap="none" rtlCol="0">
            <a:spAutoFit/>
          </a:bodyPr>
          <a:lstStyle/>
          <a:p>
            <a:pPr algn="ctr"/>
            <a:r>
              <a:rPr lang="ja-JP" altLang="en-US" sz="2400" dirty="0" smtClean="0"/>
              <a:t>ニューラル</a:t>
            </a:r>
            <a:endParaRPr lang="en-US" altLang="ja-JP" sz="2400" dirty="0" smtClean="0"/>
          </a:p>
          <a:p>
            <a:pPr algn="ctr"/>
            <a:r>
              <a:rPr lang="ja-JP" altLang="en-US" sz="2400" dirty="0" smtClean="0"/>
              <a:t>ネットワーク</a:t>
            </a:r>
            <a:endParaRPr lang="en-US" altLang="ja-JP" sz="2400" dirty="0" smtClean="0"/>
          </a:p>
        </p:txBody>
      </p:sp>
      <p:sp>
        <p:nvSpPr>
          <p:cNvPr id="27" name="円/楕円 26"/>
          <p:cNvSpPr/>
          <p:nvPr/>
        </p:nvSpPr>
        <p:spPr>
          <a:xfrm>
            <a:off x="2688995" y="5170422"/>
            <a:ext cx="224126" cy="22413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891662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ja-JP" altLang="en-US" dirty="0" smtClean="0">
                <a:solidFill>
                  <a:srgbClr val="4F81BD"/>
                </a:solidFill>
                <a:latin typeface="HGSｺﾞｼｯｸE"/>
                <a:ea typeface="HGSｺﾞｼｯｸE"/>
                <a:cs typeface="HGSｺﾞｼｯｸE"/>
              </a:rPr>
              <a:t>方針</a:t>
            </a:r>
            <a:endParaRPr kumimoji="1" lang="ja-JP" altLang="en-US" dirty="0">
              <a:solidFill>
                <a:srgbClr val="4F81BD"/>
              </a:solidFill>
              <a:latin typeface="HGSｺﾞｼｯｸE"/>
              <a:ea typeface="HGSｺﾞｼｯｸE"/>
              <a:cs typeface="HGSｺﾞｼｯｸE"/>
            </a:endParaRPr>
          </a:p>
        </p:txBody>
      </p:sp>
      <p:sp>
        <p:nvSpPr>
          <p:cNvPr id="3" name="コンテンツ プレースホルダー 2"/>
          <p:cNvSpPr>
            <a:spLocks noGrp="1"/>
          </p:cNvSpPr>
          <p:nvPr>
            <p:ph idx="1"/>
          </p:nvPr>
        </p:nvSpPr>
        <p:spPr>
          <a:xfrm>
            <a:off x="457199" y="1600200"/>
            <a:ext cx="8229600" cy="1998460"/>
          </a:xfrm>
        </p:spPr>
        <p:txBody>
          <a:bodyPr>
            <a:normAutofit/>
          </a:bodyPr>
          <a:lstStyle/>
          <a:p>
            <a:pPr marL="0" indent="0">
              <a:buNone/>
            </a:pPr>
            <a:r>
              <a:rPr kumimoji="1" lang="ja-JP" altLang="en-US" dirty="0" smtClean="0"/>
              <a:t>自己組織化ニューラルネットワークと</a:t>
            </a:r>
            <a:endParaRPr kumimoji="1" lang="en-US" altLang="ja-JP" dirty="0" smtClean="0"/>
          </a:p>
          <a:p>
            <a:pPr marL="0" indent="0">
              <a:buNone/>
            </a:pPr>
            <a:r>
              <a:rPr lang="ja-JP" altLang="en-US" dirty="0" smtClean="0"/>
              <a:t>スパイキングニューラルネットワークを</a:t>
            </a:r>
            <a:endParaRPr lang="en-US" altLang="ja-JP" dirty="0" smtClean="0"/>
          </a:p>
          <a:p>
            <a:pPr marL="0" indent="0">
              <a:buNone/>
            </a:pPr>
            <a:r>
              <a:rPr lang="ja-JP" altLang="ja-JP" dirty="0"/>
              <a:t>　</a:t>
            </a:r>
            <a:r>
              <a:rPr lang="ja-JP" altLang="en-US" dirty="0" smtClean="0"/>
              <a:t>　組み合わせる</a:t>
            </a:r>
            <a:endParaRPr kumimoji="1" lang="ja-JP" altLang="en-US" dirty="0"/>
          </a:p>
        </p:txBody>
      </p:sp>
      <p:grpSp>
        <p:nvGrpSpPr>
          <p:cNvPr id="45" name="図形グループ 44"/>
          <p:cNvGrpSpPr/>
          <p:nvPr/>
        </p:nvGrpSpPr>
        <p:grpSpPr>
          <a:xfrm>
            <a:off x="2083609" y="3723184"/>
            <a:ext cx="4235728" cy="2340997"/>
            <a:chOff x="2083609" y="4096744"/>
            <a:chExt cx="4235728" cy="2340997"/>
          </a:xfrm>
        </p:grpSpPr>
        <p:sp>
          <p:nvSpPr>
            <p:cNvPr id="20" name="テキスト ボックス 19"/>
            <p:cNvSpPr txBox="1"/>
            <p:nvPr/>
          </p:nvSpPr>
          <p:spPr>
            <a:xfrm>
              <a:off x="2093072" y="4165467"/>
              <a:ext cx="422111" cy="584776"/>
            </a:xfrm>
            <a:prstGeom prst="rect">
              <a:avLst/>
            </a:prstGeom>
            <a:noFill/>
          </p:spPr>
          <p:txBody>
            <a:bodyPr wrap="none" rtlCol="0">
              <a:spAutoFit/>
            </a:bodyPr>
            <a:lstStyle/>
            <a:p>
              <a:r>
                <a:rPr kumimoji="1" lang="en-US" altLang="ja-JP" sz="3200" dirty="0" smtClean="0"/>
                <a:t>A</a:t>
              </a:r>
              <a:endParaRPr kumimoji="1" lang="ja-JP" altLang="en-US" sz="3200" dirty="0"/>
            </a:p>
          </p:txBody>
        </p:sp>
        <p:sp>
          <p:nvSpPr>
            <p:cNvPr id="21" name="テキスト ボックス 20"/>
            <p:cNvSpPr txBox="1"/>
            <p:nvPr/>
          </p:nvSpPr>
          <p:spPr>
            <a:xfrm>
              <a:off x="2083609" y="4741235"/>
              <a:ext cx="422111" cy="584776"/>
            </a:xfrm>
            <a:prstGeom prst="rect">
              <a:avLst/>
            </a:prstGeom>
            <a:noFill/>
          </p:spPr>
          <p:txBody>
            <a:bodyPr wrap="none" rtlCol="0">
              <a:spAutoFit/>
            </a:bodyPr>
            <a:lstStyle/>
            <a:p>
              <a:r>
                <a:rPr kumimoji="1" lang="en-US" altLang="ja-JP" sz="3200" dirty="0" smtClean="0"/>
                <a:t>B</a:t>
              </a:r>
              <a:endParaRPr kumimoji="1" lang="ja-JP" altLang="en-US" sz="3200" dirty="0"/>
            </a:p>
          </p:txBody>
        </p:sp>
        <p:sp>
          <p:nvSpPr>
            <p:cNvPr id="22" name="テキスト ボックス 21"/>
            <p:cNvSpPr txBox="1"/>
            <p:nvPr/>
          </p:nvSpPr>
          <p:spPr>
            <a:xfrm>
              <a:off x="2086597" y="5329455"/>
              <a:ext cx="403476" cy="584776"/>
            </a:xfrm>
            <a:prstGeom prst="rect">
              <a:avLst/>
            </a:prstGeom>
            <a:noFill/>
          </p:spPr>
          <p:txBody>
            <a:bodyPr wrap="none" rtlCol="0">
              <a:spAutoFit/>
            </a:bodyPr>
            <a:lstStyle/>
            <a:p>
              <a:r>
                <a:rPr kumimoji="1" lang="en-US" altLang="ja-JP" sz="3200" dirty="0" smtClean="0"/>
                <a:t>C</a:t>
              </a:r>
              <a:endParaRPr kumimoji="1" lang="ja-JP" altLang="en-US" sz="3200" dirty="0"/>
            </a:p>
          </p:txBody>
        </p:sp>
        <p:grpSp>
          <p:nvGrpSpPr>
            <p:cNvPr id="31" name="図形グループ 30"/>
            <p:cNvGrpSpPr/>
            <p:nvPr/>
          </p:nvGrpSpPr>
          <p:grpSpPr>
            <a:xfrm>
              <a:off x="2493269" y="4096744"/>
              <a:ext cx="3826068" cy="2340997"/>
              <a:chOff x="2493269" y="4096744"/>
              <a:chExt cx="3826068" cy="2340997"/>
            </a:xfrm>
          </p:grpSpPr>
          <p:sp>
            <p:nvSpPr>
              <p:cNvPr id="5" name="正方形/長方形 4"/>
              <p:cNvSpPr/>
              <p:nvPr/>
            </p:nvSpPr>
            <p:spPr>
              <a:xfrm>
                <a:off x="3299622" y="4096744"/>
                <a:ext cx="2216350" cy="2228928"/>
              </a:xfrm>
              <a:prstGeom prst="rect">
                <a:avLst/>
              </a:prstGeom>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cxnSp>
            <p:nvCxnSpPr>
              <p:cNvPr id="7" name="直線コネクタ 6"/>
              <p:cNvCxnSpPr/>
              <p:nvPr/>
            </p:nvCxnSpPr>
            <p:spPr>
              <a:xfrm>
                <a:off x="2502732" y="449521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0" name="直線コネクタ 9"/>
              <p:cNvCxnSpPr/>
              <p:nvPr/>
            </p:nvCxnSpPr>
            <p:spPr>
              <a:xfrm>
                <a:off x="2493269" y="508343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1" name="直線コネクタ 10"/>
              <p:cNvCxnSpPr/>
              <p:nvPr/>
            </p:nvCxnSpPr>
            <p:spPr>
              <a:xfrm>
                <a:off x="2496257" y="565605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3" name="直線コネクタ 12"/>
              <p:cNvCxnSpPr/>
              <p:nvPr/>
            </p:nvCxnSpPr>
            <p:spPr>
              <a:xfrm>
                <a:off x="2913121" y="5892812"/>
                <a:ext cx="0" cy="544929"/>
              </a:xfrm>
              <a:prstGeom prst="line">
                <a:avLst/>
              </a:prstGeom>
              <a:ln w="38100" cmpd="sng">
                <a:prstDash val="dot"/>
              </a:ln>
            </p:spPr>
            <p:style>
              <a:lnRef idx="2">
                <a:schemeClr val="dk1"/>
              </a:lnRef>
              <a:fillRef idx="1">
                <a:schemeClr val="lt1"/>
              </a:fillRef>
              <a:effectRef idx="0">
                <a:schemeClr val="dk1"/>
              </a:effectRef>
              <a:fontRef idx="minor">
                <a:schemeClr val="dk1"/>
              </a:fontRef>
            </p:style>
          </p:cxnSp>
          <p:cxnSp>
            <p:nvCxnSpPr>
              <p:cNvPr id="23" name="直線コネクタ 22"/>
              <p:cNvCxnSpPr/>
              <p:nvPr/>
            </p:nvCxnSpPr>
            <p:spPr>
              <a:xfrm>
                <a:off x="5522447" y="449818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4" name="直線コネクタ 23"/>
              <p:cNvCxnSpPr/>
              <p:nvPr/>
            </p:nvCxnSpPr>
            <p:spPr>
              <a:xfrm>
                <a:off x="5512984" y="508640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5" name="直線コネクタ 24"/>
              <p:cNvCxnSpPr/>
              <p:nvPr/>
            </p:nvCxnSpPr>
            <p:spPr>
              <a:xfrm>
                <a:off x="5515972" y="565902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6" name="直線コネクタ 25"/>
              <p:cNvCxnSpPr/>
              <p:nvPr/>
            </p:nvCxnSpPr>
            <p:spPr>
              <a:xfrm>
                <a:off x="5932836" y="5895788"/>
                <a:ext cx="0" cy="541953"/>
              </a:xfrm>
              <a:prstGeom prst="line">
                <a:avLst/>
              </a:prstGeom>
              <a:ln w="38100" cmpd="sng">
                <a:prstDash val="dot"/>
              </a:ln>
            </p:spPr>
            <p:style>
              <a:lnRef idx="2">
                <a:schemeClr val="dk1"/>
              </a:lnRef>
              <a:fillRef idx="1">
                <a:schemeClr val="lt1"/>
              </a:fillRef>
              <a:effectRef idx="0">
                <a:schemeClr val="dk1"/>
              </a:effectRef>
              <a:fontRef idx="minor">
                <a:schemeClr val="dk1"/>
              </a:fontRef>
            </p:style>
          </p:cxnSp>
        </p:grpSp>
      </p:grpSp>
      <p:sp>
        <p:nvSpPr>
          <p:cNvPr id="47" name="テキスト ボックス 46"/>
          <p:cNvSpPr txBox="1"/>
          <p:nvPr/>
        </p:nvSpPr>
        <p:spPr>
          <a:xfrm>
            <a:off x="1117892" y="6176247"/>
            <a:ext cx="2763577" cy="523220"/>
          </a:xfrm>
          <a:prstGeom prst="rect">
            <a:avLst/>
          </a:prstGeom>
          <a:noFill/>
        </p:spPr>
        <p:txBody>
          <a:bodyPr wrap="none" rtlCol="0">
            <a:spAutoFit/>
          </a:bodyPr>
          <a:lstStyle/>
          <a:p>
            <a:r>
              <a:rPr kumimoji="1" lang="en-US" altLang="ja-JP" sz="2800" dirty="0" smtClean="0">
                <a:solidFill>
                  <a:schemeClr val="bg1">
                    <a:lumMod val="50000"/>
                  </a:schemeClr>
                </a:solidFill>
              </a:rPr>
              <a:t>A</a:t>
            </a:r>
            <a:r>
              <a:rPr kumimoji="1" lang="en-US" altLang="ja-JP" sz="2800" dirty="0" smtClean="0">
                <a:solidFill>
                  <a:srgbClr val="7F7F7F"/>
                </a:solidFill>
              </a:rPr>
              <a:t>B</a:t>
            </a:r>
            <a:r>
              <a:rPr kumimoji="1" lang="en-US" altLang="ja-JP" sz="2800" dirty="0" smtClean="0">
                <a:solidFill>
                  <a:schemeClr val="bg1">
                    <a:lumMod val="50000"/>
                  </a:schemeClr>
                </a:solidFill>
              </a:rPr>
              <a:t>C</a:t>
            </a:r>
            <a:r>
              <a:rPr kumimoji="1" lang="en-US" altLang="ja-JP" sz="2800" dirty="0" smtClean="0">
                <a:solidFill>
                  <a:srgbClr val="7F7F7F"/>
                </a:solidFill>
              </a:rPr>
              <a:t> BABC CABC…</a:t>
            </a:r>
            <a:endParaRPr kumimoji="1" lang="ja-JP" altLang="en-US" sz="2800" dirty="0">
              <a:solidFill>
                <a:srgbClr val="7F7F7F"/>
              </a:solidFill>
            </a:endParaRPr>
          </a:p>
        </p:txBody>
      </p:sp>
      <p:sp>
        <p:nvSpPr>
          <p:cNvPr id="48" name="テキスト ボックス 47"/>
          <p:cNvSpPr txBox="1"/>
          <p:nvPr/>
        </p:nvSpPr>
        <p:spPr>
          <a:xfrm>
            <a:off x="3473942" y="3782431"/>
            <a:ext cx="1875033" cy="1200328"/>
          </a:xfrm>
          <a:prstGeom prst="rect">
            <a:avLst/>
          </a:prstGeom>
          <a:noFill/>
        </p:spPr>
        <p:txBody>
          <a:bodyPr wrap="none" rtlCol="0">
            <a:spAutoFit/>
          </a:bodyPr>
          <a:lstStyle/>
          <a:p>
            <a:pPr algn="ctr"/>
            <a:r>
              <a:rPr lang="ja-JP" altLang="en-US" sz="2400" dirty="0" smtClean="0"/>
              <a:t>自己組織化</a:t>
            </a:r>
            <a:endParaRPr lang="en-US" altLang="ja-JP" sz="2400" dirty="0" smtClean="0"/>
          </a:p>
          <a:p>
            <a:pPr algn="ctr"/>
            <a:r>
              <a:rPr kumimoji="1" lang="en-US" altLang="ja-JP" sz="2400" dirty="0" smtClean="0"/>
              <a:t>+</a:t>
            </a:r>
          </a:p>
          <a:p>
            <a:pPr algn="ctr"/>
            <a:r>
              <a:rPr lang="ja-JP" altLang="en-US" sz="2400" dirty="0" smtClean="0"/>
              <a:t>スパイキング</a:t>
            </a:r>
            <a:endParaRPr lang="en-US" altLang="ja-JP" sz="2400" dirty="0" smtClean="0"/>
          </a:p>
        </p:txBody>
      </p:sp>
      <p:sp>
        <p:nvSpPr>
          <p:cNvPr id="49" name="テキスト ボックス 48"/>
          <p:cNvSpPr txBox="1"/>
          <p:nvPr/>
        </p:nvSpPr>
        <p:spPr>
          <a:xfrm>
            <a:off x="3546678" y="5064800"/>
            <a:ext cx="1729560" cy="830997"/>
          </a:xfrm>
          <a:prstGeom prst="rect">
            <a:avLst/>
          </a:prstGeom>
          <a:noFill/>
        </p:spPr>
        <p:txBody>
          <a:bodyPr wrap="none" rtlCol="0">
            <a:spAutoFit/>
          </a:bodyPr>
          <a:lstStyle/>
          <a:p>
            <a:pPr algn="ctr"/>
            <a:r>
              <a:rPr lang="ja-JP" altLang="en-US" sz="2400" dirty="0" smtClean="0"/>
              <a:t>ニューラル</a:t>
            </a:r>
            <a:endParaRPr lang="en-US" altLang="ja-JP" sz="2400" dirty="0" smtClean="0"/>
          </a:p>
          <a:p>
            <a:pPr algn="ctr"/>
            <a:r>
              <a:rPr lang="ja-JP" altLang="en-US" sz="2400" dirty="0" smtClean="0"/>
              <a:t>ネットワーク</a:t>
            </a:r>
            <a:endParaRPr lang="en-US" altLang="ja-JP" sz="2400" dirty="0" smtClean="0"/>
          </a:p>
        </p:txBody>
      </p:sp>
    </p:spTree>
    <p:extLst>
      <p:ext uri="{BB962C8B-B14F-4D97-AF65-F5344CB8AC3E}">
        <p14:creationId xmlns:p14="http://schemas.microsoft.com/office/powerpoint/2010/main" val="41230465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ja-JP" altLang="en-US" dirty="0" smtClean="0">
                <a:solidFill>
                  <a:srgbClr val="4F81BD"/>
                </a:solidFill>
                <a:latin typeface="HGSｺﾞｼｯｸE"/>
                <a:ea typeface="HGSｺﾞｼｯｸE"/>
                <a:cs typeface="HGSｺﾞｼｯｸE"/>
              </a:rPr>
              <a:t>方針</a:t>
            </a:r>
            <a:endParaRPr kumimoji="1" lang="ja-JP" altLang="en-US" dirty="0">
              <a:solidFill>
                <a:srgbClr val="4F81BD"/>
              </a:solidFill>
              <a:latin typeface="HGSｺﾞｼｯｸE"/>
              <a:ea typeface="HGSｺﾞｼｯｸE"/>
              <a:cs typeface="HGSｺﾞｼｯｸE"/>
            </a:endParaRPr>
          </a:p>
        </p:txBody>
      </p:sp>
      <p:sp>
        <p:nvSpPr>
          <p:cNvPr id="3" name="コンテンツ プレースホルダー 2"/>
          <p:cNvSpPr>
            <a:spLocks noGrp="1"/>
          </p:cNvSpPr>
          <p:nvPr>
            <p:ph idx="1"/>
          </p:nvPr>
        </p:nvSpPr>
        <p:spPr>
          <a:xfrm>
            <a:off x="457199" y="1600200"/>
            <a:ext cx="8229600" cy="1998460"/>
          </a:xfrm>
        </p:spPr>
        <p:txBody>
          <a:bodyPr>
            <a:normAutofit/>
          </a:bodyPr>
          <a:lstStyle/>
          <a:p>
            <a:pPr marL="0" indent="0">
              <a:buNone/>
            </a:pPr>
            <a:r>
              <a:rPr kumimoji="1" lang="ja-JP" altLang="en-US" dirty="0" smtClean="0"/>
              <a:t>自己組織化ニューラルネットワークと</a:t>
            </a:r>
            <a:endParaRPr kumimoji="1" lang="en-US" altLang="ja-JP" dirty="0" smtClean="0"/>
          </a:p>
          <a:p>
            <a:pPr marL="0" indent="0">
              <a:buNone/>
            </a:pPr>
            <a:r>
              <a:rPr lang="ja-JP" altLang="en-US" dirty="0" smtClean="0"/>
              <a:t>スパイキングニューラルネットワークを</a:t>
            </a:r>
            <a:endParaRPr lang="en-US" altLang="ja-JP" dirty="0" smtClean="0"/>
          </a:p>
          <a:p>
            <a:pPr marL="0" indent="0">
              <a:buNone/>
            </a:pPr>
            <a:r>
              <a:rPr lang="ja-JP" altLang="ja-JP" dirty="0"/>
              <a:t>　</a:t>
            </a:r>
            <a:r>
              <a:rPr lang="ja-JP" altLang="en-US" dirty="0" smtClean="0"/>
              <a:t>　組み合わせる</a:t>
            </a:r>
            <a:endParaRPr kumimoji="1" lang="ja-JP" altLang="en-US" dirty="0"/>
          </a:p>
        </p:txBody>
      </p:sp>
      <p:grpSp>
        <p:nvGrpSpPr>
          <p:cNvPr id="45" name="図形グループ 44"/>
          <p:cNvGrpSpPr/>
          <p:nvPr/>
        </p:nvGrpSpPr>
        <p:grpSpPr>
          <a:xfrm>
            <a:off x="2083609" y="3723184"/>
            <a:ext cx="4235728" cy="2340997"/>
            <a:chOff x="2083609" y="4096744"/>
            <a:chExt cx="4235728" cy="2340997"/>
          </a:xfrm>
        </p:grpSpPr>
        <p:sp>
          <p:nvSpPr>
            <p:cNvPr id="20" name="テキスト ボックス 19"/>
            <p:cNvSpPr txBox="1"/>
            <p:nvPr/>
          </p:nvSpPr>
          <p:spPr>
            <a:xfrm>
              <a:off x="2093072" y="4165467"/>
              <a:ext cx="422111" cy="584776"/>
            </a:xfrm>
            <a:prstGeom prst="rect">
              <a:avLst/>
            </a:prstGeom>
            <a:noFill/>
          </p:spPr>
          <p:txBody>
            <a:bodyPr wrap="none" rtlCol="0">
              <a:spAutoFit/>
            </a:bodyPr>
            <a:lstStyle/>
            <a:p>
              <a:r>
                <a:rPr kumimoji="1" lang="en-US" altLang="ja-JP" sz="3200" dirty="0" smtClean="0"/>
                <a:t>A</a:t>
              </a:r>
              <a:endParaRPr kumimoji="1" lang="ja-JP" altLang="en-US" sz="3200" dirty="0"/>
            </a:p>
          </p:txBody>
        </p:sp>
        <p:sp>
          <p:nvSpPr>
            <p:cNvPr id="21" name="テキスト ボックス 20"/>
            <p:cNvSpPr txBox="1"/>
            <p:nvPr/>
          </p:nvSpPr>
          <p:spPr>
            <a:xfrm>
              <a:off x="2083609" y="4741235"/>
              <a:ext cx="422111" cy="584776"/>
            </a:xfrm>
            <a:prstGeom prst="rect">
              <a:avLst/>
            </a:prstGeom>
            <a:noFill/>
          </p:spPr>
          <p:txBody>
            <a:bodyPr wrap="none" rtlCol="0">
              <a:spAutoFit/>
            </a:bodyPr>
            <a:lstStyle/>
            <a:p>
              <a:r>
                <a:rPr kumimoji="1" lang="en-US" altLang="ja-JP" sz="3200" dirty="0" smtClean="0"/>
                <a:t>B</a:t>
              </a:r>
              <a:endParaRPr kumimoji="1" lang="ja-JP" altLang="en-US" sz="3200" dirty="0"/>
            </a:p>
          </p:txBody>
        </p:sp>
        <p:sp>
          <p:nvSpPr>
            <p:cNvPr id="22" name="テキスト ボックス 21"/>
            <p:cNvSpPr txBox="1"/>
            <p:nvPr/>
          </p:nvSpPr>
          <p:spPr>
            <a:xfrm>
              <a:off x="2086597" y="5329455"/>
              <a:ext cx="403476" cy="584776"/>
            </a:xfrm>
            <a:prstGeom prst="rect">
              <a:avLst/>
            </a:prstGeom>
            <a:noFill/>
          </p:spPr>
          <p:txBody>
            <a:bodyPr wrap="none" rtlCol="0">
              <a:spAutoFit/>
            </a:bodyPr>
            <a:lstStyle/>
            <a:p>
              <a:r>
                <a:rPr kumimoji="1" lang="en-US" altLang="ja-JP" sz="3200" dirty="0" smtClean="0"/>
                <a:t>C</a:t>
              </a:r>
              <a:endParaRPr kumimoji="1" lang="ja-JP" altLang="en-US" sz="3200" dirty="0"/>
            </a:p>
          </p:txBody>
        </p:sp>
        <p:grpSp>
          <p:nvGrpSpPr>
            <p:cNvPr id="31" name="図形グループ 30"/>
            <p:cNvGrpSpPr/>
            <p:nvPr/>
          </p:nvGrpSpPr>
          <p:grpSpPr>
            <a:xfrm>
              <a:off x="2493269" y="4096744"/>
              <a:ext cx="3826068" cy="2340997"/>
              <a:chOff x="2493269" y="4096744"/>
              <a:chExt cx="3826068" cy="2340997"/>
            </a:xfrm>
          </p:grpSpPr>
          <p:sp>
            <p:nvSpPr>
              <p:cNvPr id="5" name="正方形/長方形 4"/>
              <p:cNvSpPr/>
              <p:nvPr/>
            </p:nvSpPr>
            <p:spPr>
              <a:xfrm>
                <a:off x="3299622" y="4096744"/>
                <a:ext cx="2216350" cy="2228928"/>
              </a:xfrm>
              <a:prstGeom prst="rect">
                <a:avLst/>
              </a:prstGeom>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cxnSp>
            <p:nvCxnSpPr>
              <p:cNvPr id="7" name="直線コネクタ 6"/>
              <p:cNvCxnSpPr/>
              <p:nvPr/>
            </p:nvCxnSpPr>
            <p:spPr>
              <a:xfrm>
                <a:off x="2502732" y="449521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0" name="直線コネクタ 9"/>
              <p:cNvCxnSpPr/>
              <p:nvPr/>
            </p:nvCxnSpPr>
            <p:spPr>
              <a:xfrm>
                <a:off x="2493269" y="508343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1" name="直線コネクタ 10"/>
              <p:cNvCxnSpPr/>
              <p:nvPr/>
            </p:nvCxnSpPr>
            <p:spPr>
              <a:xfrm>
                <a:off x="2496257" y="565605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3" name="直線コネクタ 12"/>
              <p:cNvCxnSpPr/>
              <p:nvPr/>
            </p:nvCxnSpPr>
            <p:spPr>
              <a:xfrm>
                <a:off x="2913121" y="5892812"/>
                <a:ext cx="0" cy="544929"/>
              </a:xfrm>
              <a:prstGeom prst="line">
                <a:avLst/>
              </a:prstGeom>
              <a:ln w="38100" cmpd="sng">
                <a:prstDash val="dot"/>
              </a:ln>
            </p:spPr>
            <p:style>
              <a:lnRef idx="2">
                <a:schemeClr val="dk1"/>
              </a:lnRef>
              <a:fillRef idx="1">
                <a:schemeClr val="lt1"/>
              </a:fillRef>
              <a:effectRef idx="0">
                <a:schemeClr val="dk1"/>
              </a:effectRef>
              <a:fontRef idx="minor">
                <a:schemeClr val="dk1"/>
              </a:fontRef>
            </p:style>
          </p:cxnSp>
          <p:cxnSp>
            <p:nvCxnSpPr>
              <p:cNvPr id="23" name="直線コネクタ 22"/>
              <p:cNvCxnSpPr/>
              <p:nvPr/>
            </p:nvCxnSpPr>
            <p:spPr>
              <a:xfrm>
                <a:off x="5522447" y="449818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4" name="直線コネクタ 23"/>
              <p:cNvCxnSpPr/>
              <p:nvPr/>
            </p:nvCxnSpPr>
            <p:spPr>
              <a:xfrm>
                <a:off x="5512984" y="508640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5" name="直線コネクタ 24"/>
              <p:cNvCxnSpPr/>
              <p:nvPr/>
            </p:nvCxnSpPr>
            <p:spPr>
              <a:xfrm>
                <a:off x="5515972" y="565902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6" name="直線コネクタ 25"/>
              <p:cNvCxnSpPr/>
              <p:nvPr/>
            </p:nvCxnSpPr>
            <p:spPr>
              <a:xfrm>
                <a:off x="5932836" y="5895788"/>
                <a:ext cx="0" cy="541953"/>
              </a:xfrm>
              <a:prstGeom prst="line">
                <a:avLst/>
              </a:prstGeom>
              <a:ln w="38100" cmpd="sng">
                <a:prstDash val="dot"/>
              </a:ln>
            </p:spPr>
            <p:style>
              <a:lnRef idx="2">
                <a:schemeClr val="dk1"/>
              </a:lnRef>
              <a:fillRef idx="1">
                <a:schemeClr val="lt1"/>
              </a:fillRef>
              <a:effectRef idx="0">
                <a:schemeClr val="dk1"/>
              </a:effectRef>
              <a:fontRef idx="minor">
                <a:schemeClr val="dk1"/>
              </a:fontRef>
            </p:style>
          </p:cxnSp>
        </p:grpSp>
      </p:grpSp>
      <p:sp>
        <p:nvSpPr>
          <p:cNvPr id="47" name="テキスト ボックス 46"/>
          <p:cNvSpPr txBox="1"/>
          <p:nvPr/>
        </p:nvSpPr>
        <p:spPr>
          <a:xfrm>
            <a:off x="1117892" y="6176247"/>
            <a:ext cx="2763577" cy="523220"/>
          </a:xfrm>
          <a:prstGeom prst="rect">
            <a:avLst/>
          </a:prstGeom>
          <a:noFill/>
        </p:spPr>
        <p:txBody>
          <a:bodyPr wrap="none" rtlCol="0">
            <a:spAutoFit/>
          </a:bodyPr>
          <a:lstStyle/>
          <a:p>
            <a:r>
              <a:rPr kumimoji="1" lang="en-US" altLang="ja-JP" sz="2800" dirty="0" smtClean="0">
                <a:solidFill>
                  <a:schemeClr val="bg1">
                    <a:lumMod val="50000"/>
                  </a:schemeClr>
                </a:solidFill>
              </a:rPr>
              <a:t>A</a:t>
            </a:r>
            <a:r>
              <a:rPr kumimoji="1" lang="en-US" altLang="ja-JP" sz="2800" dirty="0" smtClean="0">
                <a:solidFill>
                  <a:srgbClr val="7F7F7F"/>
                </a:solidFill>
              </a:rPr>
              <a:t>B</a:t>
            </a:r>
            <a:r>
              <a:rPr kumimoji="1" lang="en-US" altLang="ja-JP" sz="2800" dirty="0" smtClean="0">
                <a:solidFill>
                  <a:schemeClr val="bg1">
                    <a:lumMod val="50000"/>
                  </a:schemeClr>
                </a:solidFill>
              </a:rPr>
              <a:t>C</a:t>
            </a:r>
            <a:r>
              <a:rPr kumimoji="1" lang="en-US" altLang="ja-JP" sz="2800" dirty="0" smtClean="0">
                <a:solidFill>
                  <a:srgbClr val="7F7F7F"/>
                </a:solidFill>
              </a:rPr>
              <a:t> </a:t>
            </a:r>
            <a:r>
              <a:rPr kumimoji="1" lang="en-US" altLang="ja-JP" sz="2800" dirty="0" smtClean="0">
                <a:solidFill>
                  <a:srgbClr val="FF0000"/>
                </a:solidFill>
              </a:rPr>
              <a:t>B</a:t>
            </a:r>
            <a:r>
              <a:rPr kumimoji="1" lang="en-US" altLang="ja-JP" sz="2800" dirty="0" smtClean="0">
                <a:solidFill>
                  <a:srgbClr val="7F7F7F"/>
                </a:solidFill>
              </a:rPr>
              <a:t>ABC CABC…</a:t>
            </a:r>
            <a:endParaRPr kumimoji="1" lang="ja-JP" altLang="en-US" sz="2800" dirty="0">
              <a:solidFill>
                <a:srgbClr val="7F7F7F"/>
              </a:solidFill>
            </a:endParaRPr>
          </a:p>
        </p:txBody>
      </p:sp>
      <p:sp>
        <p:nvSpPr>
          <p:cNvPr id="48" name="テキスト ボックス 47"/>
          <p:cNvSpPr txBox="1"/>
          <p:nvPr/>
        </p:nvSpPr>
        <p:spPr>
          <a:xfrm>
            <a:off x="3473942" y="3782431"/>
            <a:ext cx="1875033" cy="1200328"/>
          </a:xfrm>
          <a:prstGeom prst="rect">
            <a:avLst/>
          </a:prstGeom>
          <a:noFill/>
        </p:spPr>
        <p:txBody>
          <a:bodyPr wrap="none" rtlCol="0">
            <a:spAutoFit/>
          </a:bodyPr>
          <a:lstStyle/>
          <a:p>
            <a:pPr algn="ctr"/>
            <a:r>
              <a:rPr lang="ja-JP" altLang="en-US" sz="2400" dirty="0" smtClean="0"/>
              <a:t>自己組織化</a:t>
            </a:r>
            <a:endParaRPr lang="en-US" altLang="ja-JP" sz="2400" dirty="0" smtClean="0"/>
          </a:p>
          <a:p>
            <a:pPr algn="ctr"/>
            <a:r>
              <a:rPr kumimoji="1" lang="en-US" altLang="ja-JP" sz="2400" dirty="0" smtClean="0"/>
              <a:t>+</a:t>
            </a:r>
          </a:p>
          <a:p>
            <a:pPr algn="ctr"/>
            <a:r>
              <a:rPr lang="ja-JP" altLang="en-US" sz="2400" dirty="0" smtClean="0"/>
              <a:t>スパイキング</a:t>
            </a:r>
            <a:endParaRPr lang="en-US" altLang="ja-JP" sz="2400" dirty="0" smtClean="0"/>
          </a:p>
        </p:txBody>
      </p:sp>
      <p:sp>
        <p:nvSpPr>
          <p:cNvPr id="49" name="テキスト ボックス 48"/>
          <p:cNvSpPr txBox="1"/>
          <p:nvPr/>
        </p:nvSpPr>
        <p:spPr>
          <a:xfrm>
            <a:off x="3546678" y="5064800"/>
            <a:ext cx="1729560" cy="830997"/>
          </a:xfrm>
          <a:prstGeom prst="rect">
            <a:avLst/>
          </a:prstGeom>
          <a:noFill/>
        </p:spPr>
        <p:txBody>
          <a:bodyPr wrap="none" rtlCol="0">
            <a:spAutoFit/>
          </a:bodyPr>
          <a:lstStyle/>
          <a:p>
            <a:pPr algn="ctr"/>
            <a:r>
              <a:rPr lang="ja-JP" altLang="en-US" sz="2400" dirty="0" smtClean="0"/>
              <a:t>ニューラル</a:t>
            </a:r>
            <a:endParaRPr lang="en-US" altLang="ja-JP" sz="2400" dirty="0" smtClean="0"/>
          </a:p>
          <a:p>
            <a:pPr algn="ctr"/>
            <a:r>
              <a:rPr lang="ja-JP" altLang="en-US" sz="2400" dirty="0" smtClean="0"/>
              <a:t>ネットワーク</a:t>
            </a:r>
            <a:endParaRPr lang="en-US" altLang="ja-JP" sz="2400" dirty="0" smtClean="0"/>
          </a:p>
        </p:txBody>
      </p:sp>
      <p:sp>
        <p:nvSpPr>
          <p:cNvPr id="27" name="円/楕円 26"/>
          <p:cNvSpPr/>
          <p:nvPr/>
        </p:nvSpPr>
        <p:spPr>
          <a:xfrm>
            <a:off x="2688995" y="4600778"/>
            <a:ext cx="224126" cy="22413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0455662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ja-JP" altLang="en-US" dirty="0" smtClean="0">
                <a:solidFill>
                  <a:srgbClr val="4F81BD"/>
                </a:solidFill>
                <a:latin typeface="HGSｺﾞｼｯｸE"/>
                <a:ea typeface="HGSｺﾞｼｯｸE"/>
                <a:cs typeface="HGSｺﾞｼｯｸE"/>
              </a:rPr>
              <a:t>方針</a:t>
            </a:r>
            <a:endParaRPr kumimoji="1" lang="ja-JP" altLang="en-US" dirty="0">
              <a:solidFill>
                <a:srgbClr val="4F81BD"/>
              </a:solidFill>
              <a:latin typeface="HGSｺﾞｼｯｸE"/>
              <a:ea typeface="HGSｺﾞｼｯｸE"/>
              <a:cs typeface="HGSｺﾞｼｯｸE"/>
            </a:endParaRPr>
          </a:p>
        </p:txBody>
      </p:sp>
      <p:sp>
        <p:nvSpPr>
          <p:cNvPr id="3" name="コンテンツ プレースホルダー 2"/>
          <p:cNvSpPr>
            <a:spLocks noGrp="1"/>
          </p:cNvSpPr>
          <p:nvPr>
            <p:ph idx="1"/>
          </p:nvPr>
        </p:nvSpPr>
        <p:spPr>
          <a:xfrm>
            <a:off x="457199" y="1600200"/>
            <a:ext cx="8229600" cy="1998460"/>
          </a:xfrm>
        </p:spPr>
        <p:txBody>
          <a:bodyPr>
            <a:normAutofit/>
          </a:bodyPr>
          <a:lstStyle/>
          <a:p>
            <a:pPr marL="0" indent="0">
              <a:buNone/>
            </a:pPr>
            <a:r>
              <a:rPr kumimoji="1" lang="ja-JP" altLang="en-US" dirty="0" smtClean="0"/>
              <a:t>自己組織化ニューラルネットワークと</a:t>
            </a:r>
            <a:endParaRPr kumimoji="1" lang="en-US" altLang="ja-JP" dirty="0" smtClean="0"/>
          </a:p>
          <a:p>
            <a:pPr marL="0" indent="0">
              <a:buNone/>
            </a:pPr>
            <a:r>
              <a:rPr lang="ja-JP" altLang="en-US" dirty="0" smtClean="0"/>
              <a:t>スパイキングニューラルネットワークを</a:t>
            </a:r>
            <a:endParaRPr lang="en-US" altLang="ja-JP" dirty="0" smtClean="0"/>
          </a:p>
          <a:p>
            <a:pPr marL="0" indent="0">
              <a:buNone/>
            </a:pPr>
            <a:r>
              <a:rPr lang="ja-JP" altLang="ja-JP" dirty="0"/>
              <a:t>　</a:t>
            </a:r>
            <a:r>
              <a:rPr lang="ja-JP" altLang="en-US" dirty="0" smtClean="0"/>
              <a:t>　組み合わせる</a:t>
            </a:r>
            <a:endParaRPr kumimoji="1" lang="ja-JP" altLang="en-US" dirty="0"/>
          </a:p>
        </p:txBody>
      </p:sp>
      <p:grpSp>
        <p:nvGrpSpPr>
          <p:cNvPr id="45" name="図形グループ 44"/>
          <p:cNvGrpSpPr/>
          <p:nvPr/>
        </p:nvGrpSpPr>
        <p:grpSpPr>
          <a:xfrm>
            <a:off x="2083609" y="3723184"/>
            <a:ext cx="4235728" cy="2340997"/>
            <a:chOff x="2083609" y="4096744"/>
            <a:chExt cx="4235728" cy="2340997"/>
          </a:xfrm>
        </p:grpSpPr>
        <p:sp>
          <p:nvSpPr>
            <p:cNvPr id="20" name="テキスト ボックス 19"/>
            <p:cNvSpPr txBox="1"/>
            <p:nvPr/>
          </p:nvSpPr>
          <p:spPr>
            <a:xfrm>
              <a:off x="2093072" y="4165467"/>
              <a:ext cx="422111" cy="584776"/>
            </a:xfrm>
            <a:prstGeom prst="rect">
              <a:avLst/>
            </a:prstGeom>
            <a:noFill/>
          </p:spPr>
          <p:txBody>
            <a:bodyPr wrap="none" rtlCol="0">
              <a:spAutoFit/>
            </a:bodyPr>
            <a:lstStyle/>
            <a:p>
              <a:r>
                <a:rPr kumimoji="1" lang="en-US" altLang="ja-JP" sz="3200" dirty="0" smtClean="0"/>
                <a:t>A</a:t>
              </a:r>
              <a:endParaRPr kumimoji="1" lang="ja-JP" altLang="en-US" sz="3200" dirty="0"/>
            </a:p>
          </p:txBody>
        </p:sp>
        <p:sp>
          <p:nvSpPr>
            <p:cNvPr id="21" name="テキスト ボックス 20"/>
            <p:cNvSpPr txBox="1"/>
            <p:nvPr/>
          </p:nvSpPr>
          <p:spPr>
            <a:xfrm>
              <a:off x="2083609" y="4741235"/>
              <a:ext cx="422111" cy="584776"/>
            </a:xfrm>
            <a:prstGeom prst="rect">
              <a:avLst/>
            </a:prstGeom>
            <a:noFill/>
          </p:spPr>
          <p:txBody>
            <a:bodyPr wrap="none" rtlCol="0">
              <a:spAutoFit/>
            </a:bodyPr>
            <a:lstStyle/>
            <a:p>
              <a:r>
                <a:rPr kumimoji="1" lang="en-US" altLang="ja-JP" sz="3200" dirty="0" smtClean="0"/>
                <a:t>B</a:t>
              </a:r>
              <a:endParaRPr kumimoji="1" lang="ja-JP" altLang="en-US" sz="3200" dirty="0"/>
            </a:p>
          </p:txBody>
        </p:sp>
        <p:sp>
          <p:nvSpPr>
            <p:cNvPr id="22" name="テキスト ボックス 21"/>
            <p:cNvSpPr txBox="1"/>
            <p:nvPr/>
          </p:nvSpPr>
          <p:spPr>
            <a:xfrm>
              <a:off x="2086597" y="5329455"/>
              <a:ext cx="403476" cy="584776"/>
            </a:xfrm>
            <a:prstGeom prst="rect">
              <a:avLst/>
            </a:prstGeom>
            <a:noFill/>
          </p:spPr>
          <p:txBody>
            <a:bodyPr wrap="none" rtlCol="0">
              <a:spAutoFit/>
            </a:bodyPr>
            <a:lstStyle/>
            <a:p>
              <a:r>
                <a:rPr kumimoji="1" lang="en-US" altLang="ja-JP" sz="3200" dirty="0" smtClean="0"/>
                <a:t>C</a:t>
              </a:r>
              <a:endParaRPr kumimoji="1" lang="ja-JP" altLang="en-US" sz="3200" dirty="0"/>
            </a:p>
          </p:txBody>
        </p:sp>
        <p:grpSp>
          <p:nvGrpSpPr>
            <p:cNvPr id="31" name="図形グループ 30"/>
            <p:cNvGrpSpPr/>
            <p:nvPr/>
          </p:nvGrpSpPr>
          <p:grpSpPr>
            <a:xfrm>
              <a:off x="2493269" y="4096744"/>
              <a:ext cx="3826068" cy="2340997"/>
              <a:chOff x="2493269" y="4096744"/>
              <a:chExt cx="3826068" cy="2340997"/>
            </a:xfrm>
          </p:grpSpPr>
          <p:sp>
            <p:nvSpPr>
              <p:cNvPr id="5" name="正方形/長方形 4"/>
              <p:cNvSpPr/>
              <p:nvPr/>
            </p:nvSpPr>
            <p:spPr>
              <a:xfrm>
                <a:off x="3299622" y="4096744"/>
                <a:ext cx="2216350" cy="2228928"/>
              </a:xfrm>
              <a:prstGeom prst="rect">
                <a:avLst/>
              </a:prstGeom>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cxnSp>
            <p:nvCxnSpPr>
              <p:cNvPr id="7" name="直線コネクタ 6"/>
              <p:cNvCxnSpPr/>
              <p:nvPr/>
            </p:nvCxnSpPr>
            <p:spPr>
              <a:xfrm>
                <a:off x="2502732" y="449521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0" name="直線コネクタ 9"/>
              <p:cNvCxnSpPr/>
              <p:nvPr/>
            </p:nvCxnSpPr>
            <p:spPr>
              <a:xfrm>
                <a:off x="2493269" y="508343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1" name="直線コネクタ 10"/>
              <p:cNvCxnSpPr/>
              <p:nvPr/>
            </p:nvCxnSpPr>
            <p:spPr>
              <a:xfrm>
                <a:off x="2496257" y="565605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3" name="直線コネクタ 12"/>
              <p:cNvCxnSpPr/>
              <p:nvPr/>
            </p:nvCxnSpPr>
            <p:spPr>
              <a:xfrm>
                <a:off x="2913121" y="5892812"/>
                <a:ext cx="0" cy="544929"/>
              </a:xfrm>
              <a:prstGeom prst="line">
                <a:avLst/>
              </a:prstGeom>
              <a:ln w="38100" cmpd="sng">
                <a:prstDash val="dot"/>
              </a:ln>
            </p:spPr>
            <p:style>
              <a:lnRef idx="2">
                <a:schemeClr val="dk1"/>
              </a:lnRef>
              <a:fillRef idx="1">
                <a:schemeClr val="lt1"/>
              </a:fillRef>
              <a:effectRef idx="0">
                <a:schemeClr val="dk1"/>
              </a:effectRef>
              <a:fontRef idx="minor">
                <a:schemeClr val="dk1"/>
              </a:fontRef>
            </p:style>
          </p:cxnSp>
          <p:cxnSp>
            <p:nvCxnSpPr>
              <p:cNvPr id="23" name="直線コネクタ 22"/>
              <p:cNvCxnSpPr/>
              <p:nvPr/>
            </p:nvCxnSpPr>
            <p:spPr>
              <a:xfrm>
                <a:off x="5522447" y="449818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4" name="直線コネクタ 23"/>
              <p:cNvCxnSpPr/>
              <p:nvPr/>
            </p:nvCxnSpPr>
            <p:spPr>
              <a:xfrm>
                <a:off x="5512984" y="508640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5" name="直線コネクタ 24"/>
              <p:cNvCxnSpPr/>
              <p:nvPr/>
            </p:nvCxnSpPr>
            <p:spPr>
              <a:xfrm>
                <a:off x="5515972" y="565902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6" name="直線コネクタ 25"/>
              <p:cNvCxnSpPr/>
              <p:nvPr/>
            </p:nvCxnSpPr>
            <p:spPr>
              <a:xfrm>
                <a:off x="5932836" y="5895788"/>
                <a:ext cx="0" cy="541953"/>
              </a:xfrm>
              <a:prstGeom prst="line">
                <a:avLst/>
              </a:prstGeom>
              <a:ln w="38100" cmpd="sng">
                <a:prstDash val="dot"/>
              </a:ln>
            </p:spPr>
            <p:style>
              <a:lnRef idx="2">
                <a:schemeClr val="dk1"/>
              </a:lnRef>
              <a:fillRef idx="1">
                <a:schemeClr val="lt1"/>
              </a:fillRef>
              <a:effectRef idx="0">
                <a:schemeClr val="dk1"/>
              </a:effectRef>
              <a:fontRef idx="minor">
                <a:schemeClr val="dk1"/>
              </a:fontRef>
            </p:style>
          </p:cxnSp>
        </p:grpSp>
      </p:grpSp>
      <p:sp>
        <p:nvSpPr>
          <p:cNvPr id="47" name="テキスト ボックス 46"/>
          <p:cNvSpPr txBox="1"/>
          <p:nvPr/>
        </p:nvSpPr>
        <p:spPr>
          <a:xfrm>
            <a:off x="1117892" y="6176247"/>
            <a:ext cx="2763577" cy="523220"/>
          </a:xfrm>
          <a:prstGeom prst="rect">
            <a:avLst/>
          </a:prstGeom>
          <a:noFill/>
        </p:spPr>
        <p:txBody>
          <a:bodyPr wrap="none" rtlCol="0">
            <a:spAutoFit/>
          </a:bodyPr>
          <a:lstStyle/>
          <a:p>
            <a:r>
              <a:rPr kumimoji="1" lang="en-US" altLang="ja-JP" sz="2800" dirty="0" smtClean="0">
                <a:solidFill>
                  <a:schemeClr val="bg1">
                    <a:lumMod val="50000"/>
                  </a:schemeClr>
                </a:solidFill>
              </a:rPr>
              <a:t>A</a:t>
            </a:r>
            <a:r>
              <a:rPr kumimoji="1" lang="en-US" altLang="ja-JP" sz="2800" dirty="0" smtClean="0">
                <a:solidFill>
                  <a:srgbClr val="7F7F7F"/>
                </a:solidFill>
              </a:rPr>
              <a:t>B</a:t>
            </a:r>
            <a:r>
              <a:rPr kumimoji="1" lang="en-US" altLang="ja-JP" sz="2800" dirty="0" smtClean="0">
                <a:solidFill>
                  <a:schemeClr val="bg1">
                    <a:lumMod val="50000"/>
                  </a:schemeClr>
                </a:solidFill>
              </a:rPr>
              <a:t>C</a:t>
            </a:r>
            <a:r>
              <a:rPr kumimoji="1" lang="en-US" altLang="ja-JP" sz="2800" dirty="0" smtClean="0">
                <a:solidFill>
                  <a:srgbClr val="7F7F7F"/>
                </a:solidFill>
              </a:rPr>
              <a:t> B</a:t>
            </a:r>
            <a:r>
              <a:rPr kumimoji="1" lang="en-US" altLang="ja-JP" sz="2800" dirty="0" smtClean="0">
                <a:solidFill>
                  <a:srgbClr val="FF0000"/>
                </a:solidFill>
              </a:rPr>
              <a:t>A</a:t>
            </a:r>
            <a:r>
              <a:rPr kumimoji="1" lang="en-US" altLang="ja-JP" sz="2800" dirty="0" smtClean="0">
                <a:solidFill>
                  <a:srgbClr val="7F7F7F"/>
                </a:solidFill>
              </a:rPr>
              <a:t>BC CABC…</a:t>
            </a:r>
            <a:endParaRPr kumimoji="1" lang="ja-JP" altLang="en-US" sz="2800" dirty="0">
              <a:solidFill>
                <a:srgbClr val="7F7F7F"/>
              </a:solidFill>
            </a:endParaRPr>
          </a:p>
        </p:txBody>
      </p:sp>
      <p:sp>
        <p:nvSpPr>
          <p:cNvPr id="48" name="テキスト ボックス 47"/>
          <p:cNvSpPr txBox="1"/>
          <p:nvPr/>
        </p:nvSpPr>
        <p:spPr>
          <a:xfrm>
            <a:off x="3473942" y="3782431"/>
            <a:ext cx="1875033" cy="1200328"/>
          </a:xfrm>
          <a:prstGeom prst="rect">
            <a:avLst/>
          </a:prstGeom>
          <a:noFill/>
        </p:spPr>
        <p:txBody>
          <a:bodyPr wrap="none" rtlCol="0">
            <a:spAutoFit/>
          </a:bodyPr>
          <a:lstStyle/>
          <a:p>
            <a:pPr algn="ctr"/>
            <a:r>
              <a:rPr lang="ja-JP" altLang="en-US" sz="2400" dirty="0" smtClean="0"/>
              <a:t>自己組織化</a:t>
            </a:r>
            <a:endParaRPr lang="en-US" altLang="ja-JP" sz="2400" dirty="0" smtClean="0"/>
          </a:p>
          <a:p>
            <a:pPr algn="ctr"/>
            <a:r>
              <a:rPr kumimoji="1" lang="en-US" altLang="ja-JP" sz="2400" dirty="0" smtClean="0"/>
              <a:t>+</a:t>
            </a:r>
          </a:p>
          <a:p>
            <a:pPr algn="ctr"/>
            <a:r>
              <a:rPr lang="ja-JP" altLang="en-US" sz="2400" dirty="0" smtClean="0"/>
              <a:t>スパイキング</a:t>
            </a:r>
            <a:endParaRPr lang="en-US" altLang="ja-JP" sz="2400" dirty="0" smtClean="0"/>
          </a:p>
        </p:txBody>
      </p:sp>
      <p:sp>
        <p:nvSpPr>
          <p:cNvPr id="49" name="テキスト ボックス 48"/>
          <p:cNvSpPr txBox="1"/>
          <p:nvPr/>
        </p:nvSpPr>
        <p:spPr>
          <a:xfrm>
            <a:off x="3546678" y="5064800"/>
            <a:ext cx="1729560" cy="830997"/>
          </a:xfrm>
          <a:prstGeom prst="rect">
            <a:avLst/>
          </a:prstGeom>
          <a:noFill/>
        </p:spPr>
        <p:txBody>
          <a:bodyPr wrap="none" rtlCol="0">
            <a:spAutoFit/>
          </a:bodyPr>
          <a:lstStyle/>
          <a:p>
            <a:pPr algn="ctr"/>
            <a:r>
              <a:rPr lang="ja-JP" altLang="en-US" sz="2400" dirty="0" smtClean="0"/>
              <a:t>ニューラル</a:t>
            </a:r>
            <a:endParaRPr lang="en-US" altLang="ja-JP" sz="2400" dirty="0" smtClean="0"/>
          </a:p>
          <a:p>
            <a:pPr algn="ctr"/>
            <a:r>
              <a:rPr lang="ja-JP" altLang="en-US" sz="2400" dirty="0" smtClean="0"/>
              <a:t>ネットワーク</a:t>
            </a:r>
            <a:endParaRPr lang="en-US" altLang="ja-JP" sz="2400" dirty="0" smtClean="0"/>
          </a:p>
        </p:txBody>
      </p:sp>
      <p:sp>
        <p:nvSpPr>
          <p:cNvPr id="27" name="円/楕円 26"/>
          <p:cNvSpPr/>
          <p:nvPr/>
        </p:nvSpPr>
        <p:spPr>
          <a:xfrm>
            <a:off x="2688995" y="4009582"/>
            <a:ext cx="224126" cy="22413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045566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ja-JP" altLang="en-US" dirty="0" smtClean="0">
                <a:solidFill>
                  <a:srgbClr val="4F81BD"/>
                </a:solidFill>
                <a:latin typeface="HGSｺﾞｼｯｸE"/>
                <a:ea typeface="HGSｺﾞｼｯｸE"/>
                <a:cs typeface="HGSｺﾞｼｯｸE"/>
              </a:rPr>
              <a:t>方針</a:t>
            </a:r>
            <a:endParaRPr kumimoji="1" lang="ja-JP" altLang="en-US" dirty="0">
              <a:solidFill>
                <a:srgbClr val="4F81BD"/>
              </a:solidFill>
              <a:latin typeface="HGSｺﾞｼｯｸE"/>
              <a:ea typeface="HGSｺﾞｼｯｸE"/>
              <a:cs typeface="HGSｺﾞｼｯｸE"/>
            </a:endParaRPr>
          </a:p>
        </p:txBody>
      </p:sp>
      <p:sp>
        <p:nvSpPr>
          <p:cNvPr id="3" name="コンテンツ プレースホルダー 2"/>
          <p:cNvSpPr>
            <a:spLocks noGrp="1"/>
          </p:cNvSpPr>
          <p:nvPr>
            <p:ph idx="1"/>
          </p:nvPr>
        </p:nvSpPr>
        <p:spPr>
          <a:xfrm>
            <a:off x="457199" y="1600200"/>
            <a:ext cx="8229600" cy="1998460"/>
          </a:xfrm>
        </p:spPr>
        <p:txBody>
          <a:bodyPr>
            <a:normAutofit/>
          </a:bodyPr>
          <a:lstStyle/>
          <a:p>
            <a:pPr marL="0" indent="0">
              <a:buNone/>
            </a:pPr>
            <a:r>
              <a:rPr kumimoji="1" lang="ja-JP" altLang="en-US" dirty="0" smtClean="0"/>
              <a:t>自己組織化ニューラルネットワークと</a:t>
            </a:r>
            <a:endParaRPr kumimoji="1" lang="en-US" altLang="ja-JP" dirty="0" smtClean="0"/>
          </a:p>
          <a:p>
            <a:pPr marL="0" indent="0">
              <a:buNone/>
            </a:pPr>
            <a:r>
              <a:rPr lang="ja-JP" altLang="en-US" dirty="0" smtClean="0"/>
              <a:t>スパイキングニューラルネットワークを</a:t>
            </a:r>
            <a:endParaRPr lang="en-US" altLang="ja-JP" dirty="0" smtClean="0"/>
          </a:p>
          <a:p>
            <a:pPr marL="0" indent="0">
              <a:buNone/>
            </a:pPr>
            <a:r>
              <a:rPr lang="ja-JP" altLang="ja-JP" dirty="0"/>
              <a:t>　</a:t>
            </a:r>
            <a:r>
              <a:rPr lang="ja-JP" altLang="en-US" dirty="0" smtClean="0"/>
              <a:t>　組み合わせる</a:t>
            </a:r>
            <a:endParaRPr kumimoji="1" lang="ja-JP" altLang="en-US" dirty="0"/>
          </a:p>
        </p:txBody>
      </p:sp>
      <p:grpSp>
        <p:nvGrpSpPr>
          <p:cNvPr id="45" name="図形グループ 44"/>
          <p:cNvGrpSpPr/>
          <p:nvPr/>
        </p:nvGrpSpPr>
        <p:grpSpPr>
          <a:xfrm>
            <a:off x="2083609" y="3723184"/>
            <a:ext cx="4235728" cy="2340997"/>
            <a:chOff x="2083609" y="4096744"/>
            <a:chExt cx="4235728" cy="2340997"/>
          </a:xfrm>
        </p:grpSpPr>
        <p:sp>
          <p:nvSpPr>
            <p:cNvPr id="20" name="テキスト ボックス 19"/>
            <p:cNvSpPr txBox="1"/>
            <p:nvPr/>
          </p:nvSpPr>
          <p:spPr>
            <a:xfrm>
              <a:off x="2093072" y="4165467"/>
              <a:ext cx="422111" cy="584776"/>
            </a:xfrm>
            <a:prstGeom prst="rect">
              <a:avLst/>
            </a:prstGeom>
            <a:noFill/>
          </p:spPr>
          <p:txBody>
            <a:bodyPr wrap="none" rtlCol="0">
              <a:spAutoFit/>
            </a:bodyPr>
            <a:lstStyle/>
            <a:p>
              <a:r>
                <a:rPr kumimoji="1" lang="en-US" altLang="ja-JP" sz="3200" dirty="0" smtClean="0"/>
                <a:t>A</a:t>
              </a:r>
              <a:endParaRPr kumimoji="1" lang="ja-JP" altLang="en-US" sz="3200" dirty="0"/>
            </a:p>
          </p:txBody>
        </p:sp>
        <p:sp>
          <p:nvSpPr>
            <p:cNvPr id="21" name="テキスト ボックス 20"/>
            <p:cNvSpPr txBox="1"/>
            <p:nvPr/>
          </p:nvSpPr>
          <p:spPr>
            <a:xfrm>
              <a:off x="2083609" y="4741235"/>
              <a:ext cx="422111" cy="584776"/>
            </a:xfrm>
            <a:prstGeom prst="rect">
              <a:avLst/>
            </a:prstGeom>
            <a:noFill/>
          </p:spPr>
          <p:txBody>
            <a:bodyPr wrap="none" rtlCol="0">
              <a:spAutoFit/>
            </a:bodyPr>
            <a:lstStyle/>
            <a:p>
              <a:r>
                <a:rPr kumimoji="1" lang="en-US" altLang="ja-JP" sz="3200" dirty="0" smtClean="0"/>
                <a:t>B</a:t>
              </a:r>
              <a:endParaRPr kumimoji="1" lang="ja-JP" altLang="en-US" sz="3200" dirty="0"/>
            </a:p>
          </p:txBody>
        </p:sp>
        <p:sp>
          <p:nvSpPr>
            <p:cNvPr id="22" name="テキスト ボックス 21"/>
            <p:cNvSpPr txBox="1"/>
            <p:nvPr/>
          </p:nvSpPr>
          <p:spPr>
            <a:xfrm>
              <a:off x="2086597" y="5329455"/>
              <a:ext cx="403476" cy="584776"/>
            </a:xfrm>
            <a:prstGeom prst="rect">
              <a:avLst/>
            </a:prstGeom>
            <a:noFill/>
          </p:spPr>
          <p:txBody>
            <a:bodyPr wrap="none" rtlCol="0">
              <a:spAutoFit/>
            </a:bodyPr>
            <a:lstStyle/>
            <a:p>
              <a:r>
                <a:rPr kumimoji="1" lang="en-US" altLang="ja-JP" sz="3200" dirty="0" smtClean="0"/>
                <a:t>C</a:t>
              </a:r>
              <a:endParaRPr kumimoji="1" lang="ja-JP" altLang="en-US" sz="3200" dirty="0"/>
            </a:p>
          </p:txBody>
        </p:sp>
        <p:grpSp>
          <p:nvGrpSpPr>
            <p:cNvPr id="31" name="図形グループ 30"/>
            <p:cNvGrpSpPr/>
            <p:nvPr/>
          </p:nvGrpSpPr>
          <p:grpSpPr>
            <a:xfrm>
              <a:off x="2493269" y="4096744"/>
              <a:ext cx="3826068" cy="2340997"/>
              <a:chOff x="2493269" y="4096744"/>
              <a:chExt cx="3826068" cy="2340997"/>
            </a:xfrm>
          </p:grpSpPr>
          <p:sp>
            <p:nvSpPr>
              <p:cNvPr id="5" name="正方形/長方形 4"/>
              <p:cNvSpPr/>
              <p:nvPr/>
            </p:nvSpPr>
            <p:spPr>
              <a:xfrm>
                <a:off x="3299622" y="4096744"/>
                <a:ext cx="2216350" cy="2228928"/>
              </a:xfrm>
              <a:prstGeom prst="rect">
                <a:avLst/>
              </a:prstGeom>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cxnSp>
            <p:nvCxnSpPr>
              <p:cNvPr id="7" name="直線コネクタ 6"/>
              <p:cNvCxnSpPr/>
              <p:nvPr/>
            </p:nvCxnSpPr>
            <p:spPr>
              <a:xfrm>
                <a:off x="2502732" y="449521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0" name="直線コネクタ 9"/>
              <p:cNvCxnSpPr/>
              <p:nvPr/>
            </p:nvCxnSpPr>
            <p:spPr>
              <a:xfrm>
                <a:off x="2493269" y="508343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1" name="直線コネクタ 10"/>
              <p:cNvCxnSpPr/>
              <p:nvPr/>
            </p:nvCxnSpPr>
            <p:spPr>
              <a:xfrm>
                <a:off x="2496257" y="565605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3" name="直線コネクタ 12"/>
              <p:cNvCxnSpPr/>
              <p:nvPr/>
            </p:nvCxnSpPr>
            <p:spPr>
              <a:xfrm>
                <a:off x="2913121" y="5892812"/>
                <a:ext cx="0" cy="544929"/>
              </a:xfrm>
              <a:prstGeom prst="line">
                <a:avLst/>
              </a:prstGeom>
              <a:ln w="38100" cmpd="sng">
                <a:prstDash val="dot"/>
              </a:ln>
            </p:spPr>
            <p:style>
              <a:lnRef idx="2">
                <a:schemeClr val="dk1"/>
              </a:lnRef>
              <a:fillRef idx="1">
                <a:schemeClr val="lt1"/>
              </a:fillRef>
              <a:effectRef idx="0">
                <a:schemeClr val="dk1"/>
              </a:effectRef>
              <a:fontRef idx="minor">
                <a:schemeClr val="dk1"/>
              </a:fontRef>
            </p:style>
          </p:cxnSp>
          <p:cxnSp>
            <p:nvCxnSpPr>
              <p:cNvPr id="23" name="直線コネクタ 22"/>
              <p:cNvCxnSpPr/>
              <p:nvPr/>
            </p:nvCxnSpPr>
            <p:spPr>
              <a:xfrm>
                <a:off x="5522447" y="449818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4" name="直線コネクタ 23"/>
              <p:cNvCxnSpPr/>
              <p:nvPr/>
            </p:nvCxnSpPr>
            <p:spPr>
              <a:xfrm>
                <a:off x="5512984" y="508640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5" name="直線コネクタ 24"/>
              <p:cNvCxnSpPr/>
              <p:nvPr/>
            </p:nvCxnSpPr>
            <p:spPr>
              <a:xfrm>
                <a:off x="5515972" y="565902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6" name="直線コネクタ 25"/>
              <p:cNvCxnSpPr/>
              <p:nvPr/>
            </p:nvCxnSpPr>
            <p:spPr>
              <a:xfrm>
                <a:off x="5932836" y="5895788"/>
                <a:ext cx="0" cy="541953"/>
              </a:xfrm>
              <a:prstGeom prst="line">
                <a:avLst/>
              </a:prstGeom>
              <a:ln w="38100" cmpd="sng">
                <a:prstDash val="dot"/>
              </a:ln>
            </p:spPr>
            <p:style>
              <a:lnRef idx="2">
                <a:schemeClr val="dk1"/>
              </a:lnRef>
              <a:fillRef idx="1">
                <a:schemeClr val="lt1"/>
              </a:fillRef>
              <a:effectRef idx="0">
                <a:schemeClr val="dk1"/>
              </a:effectRef>
              <a:fontRef idx="minor">
                <a:schemeClr val="dk1"/>
              </a:fontRef>
            </p:style>
          </p:cxnSp>
        </p:grpSp>
      </p:grpSp>
      <p:sp>
        <p:nvSpPr>
          <p:cNvPr id="47" name="テキスト ボックス 46"/>
          <p:cNvSpPr txBox="1"/>
          <p:nvPr/>
        </p:nvSpPr>
        <p:spPr>
          <a:xfrm>
            <a:off x="1117892" y="6176247"/>
            <a:ext cx="2763577" cy="523220"/>
          </a:xfrm>
          <a:prstGeom prst="rect">
            <a:avLst/>
          </a:prstGeom>
          <a:noFill/>
        </p:spPr>
        <p:txBody>
          <a:bodyPr wrap="none" rtlCol="0">
            <a:spAutoFit/>
          </a:bodyPr>
          <a:lstStyle/>
          <a:p>
            <a:r>
              <a:rPr kumimoji="1" lang="en-US" altLang="ja-JP" sz="2800" dirty="0" smtClean="0">
                <a:solidFill>
                  <a:schemeClr val="bg1">
                    <a:lumMod val="50000"/>
                  </a:schemeClr>
                </a:solidFill>
              </a:rPr>
              <a:t>A</a:t>
            </a:r>
            <a:r>
              <a:rPr kumimoji="1" lang="en-US" altLang="ja-JP" sz="2800" dirty="0" smtClean="0">
                <a:solidFill>
                  <a:srgbClr val="7F7F7F"/>
                </a:solidFill>
              </a:rPr>
              <a:t>B</a:t>
            </a:r>
            <a:r>
              <a:rPr kumimoji="1" lang="en-US" altLang="ja-JP" sz="2800" dirty="0" smtClean="0">
                <a:solidFill>
                  <a:schemeClr val="bg1">
                    <a:lumMod val="50000"/>
                  </a:schemeClr>
                </a:solidFill>
              </a:rPr>
              <a:t>C</a:t>
            </a:r>
            <a:r>
              <a:rPr kumimoji="1" lang="en-US" altLang="ja-JP" sz="2800" dirty="0" smtClean="0">
                <a:solidFill>
                  <a:srgbClr val="7F7F7F"/>
                </a:solidFill>
              </a:rPr>
              <a:t> BA</a:t>
            </a:r>
            <a:r>
              <a:rPr kumimoji="1" lang="en-US" altLang="ja-JP" sz="2800" dirty="0" smtClean="0">
                <a:solidFill>
                  <a:srgbClr val="FF0000"/>
                </a:solidFill>
              </a:rPr>
              <a:t>B</a:t>
            </a:r>
            <a:r>
              <a:rPr kumimoji="1" lang="en-US" altLang="ja-JP" sz="2800" dirty="0" smtClean="0">
                <a:solidFill>
                  <a:srgbClr val="7F7F7F"/>
                </a:solidFill>
              </a:rPr>
              <a:t>C CABC…</a:t>
            </a:r>
            <a:endParaRPr kumimoji="1" lang="ja-JP" altLang="en-US" sz="2800" dirty="0">
              <a:solidFill>
                <a:srgbClr val="7F7F7F"/>
              </a:solidFill>
            </a:endParaRPr>
          </a:p>
        </p:txBody>
      </p:sp>
      <p:sp>
        <p:nvSpPr>
          <p:cNvPr id="48" name="テキスト ボックス 47"/>
          <p:cNvSpPr txBox="1"/>
          <p:nvPr/>
        </p:nvSpPr>
        <p:spPr>
          <a:xfrm>
            <a:off x="3473942" y="3782431"/>
            <a:ext cx="1875033" cy="1200328"/>
          </a:xfrm>
          <a:prstGeom prst="rect">
            <a:avLst/>
          </a:prstGeom>
          <a:noFill/>
        </p:spPr>
        <p:txBody>
          <a:bodyPr wrap="none" rtlCol="0">
            <a:spAutoFit/>
          </a:bodyPr>
          <a:lstStyle/>
          <a:p>
            <a:pPr algn="ctr"/>
            <a:r>
              <a:rPr lang="ja-JP" altLang="en-US" sz="2400" dirty="0" smtClean="0"/>
              <a:t>自己組織化</a:t>
            </a:r>
            <a:endParaRPr lang="en-US" altLang="ja-JP" sz="2400" dirty="0" smtClean="0"/>
          </a:p>
          <a:p>
            <a:pPr algn="ctr"/>
            <a:r>
              <a:rPr kumimoji="1" lang="en-US" altLang="ja-JP" sz="2400" dirty="0" smtClean="0"/>
              <a:t>+</a:t>
            </a:r>
          </a:p>
          <a:p>
            <a:pPr algn="ctr"/>
            <a:r>
              <a:rPr lang="ja-JP" altLang="en-US" sz="2400" dirty="0" smtClean="0"/>
              <a:t>スパイキング</a:t>
            </a:r>
            <a:endParaRPr lang="en-US" altLang="ja-JP" sz="2400" dirty="0" smtClean="0"/>
          </a:p>
        </p:txBody>
      </p:sp>
      <p:sp>
        <p:nvSpPr>
          <p:cNvPr id="49" name="テキスト ボックス 48"/>
          <p:cNvSpPr txBox="1"/>
          <p:nvPr/>
        </p:nvSpPr>
        <p:spPr>
          <a:xfrm>
            <a:off x="3546678" y="5064800"/>
            <a:ext cx="1729560" cy="830997"/>
          </a:xfrm>
          <a:prstGeom prst="rect">
            <a:avLst/>
          </a:prstGeom>
          <a:noFill/>
        </p:spPr>
        <p:txBody>
          <a:bodyPr wrap="none" rtlCol="0">
            <a:spAutoFit/>
          </a:bodyPr>
          <a:lstStyle/>
          <a:p>
            <a:pPr algn="ctr"/>
            <a:r>
              <a:rPr lang="ja-JP" altLang="en-US" sz="2400" dirty="0" smtClean="0"/>
              <a:t>ニューラル</a:t>
            </a:r>
            <a:endParaRPr lang="en-US" altLang="ja-JP" sz="2400" dirty="0" smtClean="0"/>
          </a:p>
          <a:p>
            <a:pPr algn="ctr"/>
            <a:r>
              <a:rPr lang="ja-JP" altLang="en-US" sz="2400" dirty="0" smtClean="0"/>
              <a:t>ネットワーク</a:t>
            </a:r>
            <a:endParaRPr lang="en-US" altLang="ja-JP" sz="2400" dirty="0" smtClean="0"/>
          </a:p>
        </p:txBody>
      </p:sp>
      <p:sp>
        <p:nvSpPr>
          <p:cNvPr id="27" name="円/楕円 26"/>
          <p:cNvSpPr/>
          <p:nvPr/>
        </p:nvSpPr>
        <p:spPr>
          <a:xfrm>
            <a:off x="2688995" y="4600778"/>
            <a:ext cx="224126" cy="22413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0455662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ja-JP" altLang="en-US" dirty="0" smtClean="0">
                <a:solidFill>
                  <a:srgbClr val="4F81BD"/>
                </a:solidFill>
                <a:latin typeface="HGSｺﾞｼｯｸE"/>
                <a:ea typeface="HGSｺﾞｼｯｸE"/>
                <a:cs typeface="HGSｺﾞｼｯｸE"/>
              </a:rPr>
              <a:t>方針</a:t>
            </a:r>
            <a:endParaRPr kumimoji="1" lang="ja-JP" altLang="en-US" dirty="0">
              <a:solidFill>
                <a:srgbClr val="4F81BD"/>
              </a:solidFill>
              <a:latin typeface="HGSｺﾞｼｯｸE"/>
              <a:ea typeface="HGSｺﾞｼｯｸE"/>
              <a:cs typeface="HGSｺﾞｼｯｸE"/>
            </a:endParaRPr>
          </a:p>
        </p:txBody>
      </p:sp>
      <p:sp>
        <p:nvSpPr>
          <p:cNvPr id="3" name="コンテンツ プレースホルダー 2"/>
          <p:cNvSpPr>
            <a:spLocks noGrp="1"/>
          </p:cNvSpPr>
          <p:nvPr>
            <p:ph idx="1"/>
          </p:nvPr>
        </p:nvSpPr>
        <p:spPr>
          <a:xfrm>
            <a:off x="457199" y="1600200"/>
            <a:ext cx="8229600" cy="1998460"/>
          </a:xfrm>
        </p:spPr>
        <p:txBody>
          <a:bodyPr>
            <a:normAutofit/>
          </a:bodyPr>
          <a:lstStyle/>
          <a:p>
            <a:pPr marL="0" indent="0">
              <a:buNone/>
            </a:pPr>
            <a:r>
              <a:rPr kumimoji="1" lang="ja-JP" altLang="en-US" dirty="0" smtClean="0"/>
              <a:t>自己組織化ニューラルネットワークと</a:t>
            </a:r>
            <a:endParaRPr kumimoji="1" lang="en-US" altLang="ja-JP" dirty="0" smtClean="0"/>
          </a:p>
          <a:p>
            <a:pPr marL="0" indent="0">
              <a:buNone/>
            </a:pPr>
            <a:r>
              <a:rPr lang="ja-JP" altLang="en-US" dirty="0" smtClean="0"/>
              <a:t>スパイキングニューラルネットワークを</a:t>
            </a:r>
            <a:endParaRPr lang="en-US" altLang="ja-JP" dirty="0" smtClean="0"/>
          </a:p>
          <a:p>
            <a:pPr marL="0" indent="0">
              <a:buNone/>
            </a:pPr>
            <a:r>
              <a:rPr lang="ja-JP" altLang="ja-JP" dirty="0"/>
              <a:t>　</a:t>
            </a:r>
            <a:r>
              <a:rPr lang="ja-JP" altLang="en-US" dirty="0" smtClean="0"/>
              <a:t>　組み合わせる</a:t>
            </a:r>
            <a:endParaRPr kumimoji="1" lang="ja-JP" altLang="en-US" dirty="0"/>
          </a:p>
        </p:txBody>
      </p:sp>
      <p:grpSp>
        <p:nvGrpSpPr>
          <p:cNvPr id="45" name="図形グループ 44"/>
          <p:cNvGrpSpPr/>
          <p:nvPr/>
        </p:nvGrpSpPr>
        <p:grpSpPr>
          <a:xfrm>
            <a:off x="2083609" y="3723184"/>
            <a:ext cx="4235728" cy="2340997"/>
            <a:chOff x="2083609" y="4096744"/>
            <a:chExt cx="4235728" cy="2340997"/>
          </a:xfrm>
        </p:grpSpPr>
        <p:sp>
          <p:nvSpPr>
            <p:cNvPr id="20" name="テキスト ボックス 19"/>
            <p:cNvSpPr txBox="1"/>
            <p:nvPr/>
          </p:nvSpPr>
          <p:spPr>
            <a:xfrm>
              <a:off x="2093072" y="4165467"/>
              <a:ext cx="422111" cy="584776"/>
            </a:xfrm>
            <a:prstGeom prst="rect">
              <a:avLst/>
            </a:prstGeom>
            <a:noFill/>
          </p:spPr>
          <p:txBody>
            <a:bodyPr wrap="none" rtlCol="0">
              <a:spAutoFit/>
            </a:bodyPr>
            <a:lstStyle/>
            <a:p>
              <a:r>
                <a:rPr kumimoji="1" lang="en-US" altLang="ja-JP" sz="3200" dirty="0" smtClean="0"/>
                <a:t>A</a:t>
              </a:r>
              <a:endParaRPr kumimoji="1" lang="ja-JP" altLang="en-US" sz="3200" dirty="0"/>
            </a:p>
          </p:txBody>
        </p:sp>
        <p:sp>
          <p:nvSpPr>
            <p:cNvPr id="21" name="テキスト ボックス 20"/>
            <p:cNvSpPr txBox="1"/>
            <p:nvPr/>
          </p:nvSpPr>
          <p:spPr>
            <a:xfrm>
              <a:off x="2083609" y="4741235"/>
              <a:ext cx="422111" cy="584776"/>
            </a:xfrm>
            <a:prstGeom prst="rect">
              <a:avLst/>
            </a:prstGeom>
            <a:noFill/>
          </p:spPr>
          <p:txBody>
            <a:bodyPr wrap="none" rtlCol="0">
              <a:spAutoFit/>
            </a:bodyPr>
            <a:lstStyle/>
            <a:p>
              <a:r>
                <a:rPr kumimoji="1" lang="en-US" altLang="ja-JP" sz="3200" dirty="0" smtClean="0"/>
                <a:t>B</a:t>
              </a:r>
              <a:endParaRPr kumimoji="1" lang="ja-JP" altLang="en-US" sz="3200" dirty="0"/>
            </a:p>
          </p:txBody>
        </p:sp>
        <p:sp>
          <p:nvSpPr>
            <p:cNvPr id="22" name="テキスト ボックス 21"/>
            <p:cNvSpPr txBox="1"/>
            <p:nvPr/>
          </p:nvSpPr>
          <p:spPr>
            <a:xfrm>
              <a:off x="2086597" y="5329455"/>
              <a:ext cx="403476" cy="584776"/>
            </a:xfrm>
            <a:prstGeom prst="rect">
              <a:avLst/>
            </a:prstGeom>
            <a:noFill/>
          </p:spPr>
          <p:txBody>
            <a:bodyPr wrap="none" rtlCol="0">
              <a:spAutoFit/>
            </a:bodyPr>
            <a:lstStyle/>
            <a:p>
              <a:r>
                <a:rPr kumimoji="1" lang="en-US" altLang="ja-JP" sz="3200" dirty="0" smtClean="0"/>
                <a:t>C</a:t>
              </a:r>
              <a:endParaRPr kumimoji="1" lang="ja-JP" altLang="en-US" sz="3200" dirty="0"/>
            </a:p>
          </p:txBody>
        </p:sp>
        <p:grpSp>
          <p:nvGrpSpPr>
            <p:cNvPr id="31" name="図形グループ 30"/>
            <p:cNvGrpSpPr/>
            <p:nvPr/>
          </p:nvGrpSpPr>
          <p:grpSpPr>
            <a:xfrm>
              <a:off x="2493269" y="4096744"/>
              <a:ext cx="3826068" cy="2340997"/>
              <a:chOff x="2493269" y="4096744"/>
              <a:chExt cx="3826068" cy="2340997"/>
            </a:xfrm>
          </p:grpSpPr>
          <p:sp>
            <p:nvSpPr>
              <p:cNvPr id="5" name="正方形/長方形 4"/>
              <p:cNvSpPr/>
              <p:nvPr/>
            </p:nvSpPr>
            <p:spPr>
              <a:xfrm>
                <a:off x="3299622" y="4096744"/>
                <a:ext cx="2216350" cy="2228928"/>
              </a:xfrm>
              <a:prstGeom prst="rect">
                <a:avLst/>
              </a:prstGeom>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cxnSp>
            <p:nvCxnSpPr>
              <p:cNvPr id="7" name="直線コネクタ 6"/>
              <p:cNvCxnSpPr/>
              <p:nvPr/>
            </p:nvCxnSpPr>
            <p:spPr>
              <a:xfrm>
                <a:off x="2502732" y="449521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0" name="直線コネクタ 9"/>
              <p:cNvCxnSpPr/>
              <p:nvPr/>
            </p:nvCxnSpPr>
            <p:spPr>
              <a:xfrm>
                <a:off x="2493269" y="508343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1" name="直線コネクタ 10"/>
              <p:cNvCxnSpPr/>
              <p:nvPr/>
            </p:nvCxnSpPr>
            <p:spPr>
              <a:xfrm>
                <a:off x="2496257" y="565605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3" name="直線コネクタ 12"/>
              <p:cNvCxnSpPr/>
              <p:nvPr/>
            </p:nvCxnSpPr>
            <p:spPr>
              <a:xfrm>
                <a:off x="2913121" y="5892812"/>
                <a:ext cx="0" cy="544929"/>
              </a:xfrm>
              <a:prstGeom prst="line">
                <a:avLst/>
              </a:prstGeom>
              <a:ln w="38100" cmpd="sng">
                <a:prstDash val="dot"/>
              </a:ln>
            </p:spPr>
            <p:style>
              <a:lnRef idx="2">
                <a:schemeClr val="dk1"/>
              </a:lnRef>
              <a:fillRef idx="1">
                <a:schemeClr val="lt1"/>
              </a:fillRef>
              <a:effectRef idx="0">
                <a:schemeClr val="dk1"/>
              </a:effectRef>
              <a:fontRef idx="minor">
                <a:schemeClr val="dk1"/>
              </a:fontRef>
            </p:style>
          </p:cxnSp>
          <p:cxnSp>
            <p:nvCxnSpPr>
              <p:cNvPr id="23" name="直線コネクタ 22"/>
              <p:cNvCxnSpPr/>
              <p:nvPr/>
            </p:nvCxnSpPr>
            <p:spPr>
              <a:xfrm>
                <a:off x="5522447" y="449818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4" name="直線コネクタ 23"/>
              <p:cNvCxnSpPr/>
              <p:nvPr/>
            </p:nvCxnSpPr>
            <p:spPr>
              <a:xfrm>
                <a:off x="5512984" y="508640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5" name="直線コネクタ 24"/>
              <p:cNvCxnSpPr/>
              <p:nvPr/>
            </p:nvCxnSpPr>
            <p:spPr>
              <a:xfrm>
                <a:off x="5515972" y="565902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6" name="直線コネクタ 25"/>
              <p:cNvCxnSpPr/>
              <p:nvPr/>
            </p:nvCxnSpPr>
            <p:spPr>
              <a:xfrm>
                <a:off x="5932836" y="5895788"/>
                <a:ext cx="0" cy="541953"/>
              </a:xfrm>
              <a:prstGeom prst="line">
                <a:avLst/>
              </a:prstGeom>
              <a:ln w="38100" cmpd="sng">
                <a:prstDash val="dot"/>
              </a:ln>
            </p:spPr>
            <p:style>
              <a:lnRef idx="2">
                <a:schemeClr val="dk1"/>
              </a:lnRef>
              <a:fillRef idx="1">
                <a:schemeClr val="lt1"/>
              </a:fillRef>
              <a:effectRef idx="0">
                <a:schemeClr val="dk1"/>
              </a:effectRef>
              <a:fontRef idx="minor">
                <a:schemeClr val="dk1"/>
              </a:fontRef>
            </p:style>
          </p:cxnSp>
        </p:grpSp>
      </p:grpSp>
      <p:sp>
        <p:nvSpPr>
          <p:cNvPr id="47" name="テキスト ボックス 46"/>
          <p:cNvSpPr txBox="1"/>
          <p:nvPr/>
        </p:nvSpPr>
        <p:spPr>
          <a:xfrm>
            <a:off x="1117892" y="6176247"/>
            <a:ext cx="2763577" cy="523220"/>
          </a:xfrm>
          <a:prstGeom prst="rect">
            <a:avLst/>
          </a:prstGeom>
          <a:noFill/>
        </p:spPr>
        <p:txBody>
          <a:bodyPr wrap="none" rtlCol="0">
            <a:spAutoFit/>
          </a:bodyPr>
          <a:lstStyle/>
          <a:p>
            <a:r>
              <a:rPr kumimoji="1" lang="en-US" altLang="ja-JP" sz="2800" dirty="0" smtClean="0">
                <a:solidFill>
                  <a:schemeClr val="bg1">
                    <a:lumMod val="50000"/>
                  </a:schemeClr>
                </a:solidFill>
              </a:rPr>
              <a:t>A</a:t>
            </a:r>
            <a:r>
              <a:rPr kumimoji="1" lang="en-US" altLang="ja-JP" sz="2800" dirty="0" smtClean="0">
                <a:solidFill>
                  <a:srgbClr val="7F7F7F"/>
                </a:solidFill>
              </a:rPr>
              <a:t>B</a:t>
            </a:r>
            <a:r>
              <a:rPr kumimoji="1" lang="en-US" altLang="ja-JP" sz="2800" dirty="0" smtClean="0">
                <a:solidFill>
                  <a:schemeClr val="bg1">
                    <a:lumMod val="50000"/>
                  </a:schemeClr>
                </a:solidFill>
              </a:rPr>
              <a:t>C</a:t>
            </a:r>
            <a:r>
              <a:rPr kumimoji="1" lang="en-US" altLang="ja-JP" sz="2800" dirty="0" smtClean="0">
                <a:solidFill>
                  <a:srgbClr val="7F7F7F"/>
                </a:solidFill>
              </a:rPr>
              <a:t> BAB</a:t>
            </a:r>
            <a:r>
              <a:rPr kumimoji="1" lang="en-US" altLang="ja-JP" sz="2800" dirty="0" smtClean="0">
                <a:solidFill>
                  <a:srgbClr val="FF0000"/>
                </a:solidFill>
              </a:rPr>
              <a:t>C</a:t>
            </a:r>
            <a:r>
              <a:rPr kumimoji="1" lang="en-US" altLang="ja-JP" sz="2800" dirty="0" smtClean="0">
                <a:solidFill>
                  <a:srgbClr val="7F7F7F"/>
                </a:solidFill>
              </a:rPr>
              <a:t> CABC…</a:t>
            </a:r>
            <a:endParaRPr kumimoji="1" lang="ja-JP" altLang="en-US" sz="2800" dirty="0">
              <a:solidFill>
                <a:srgbClr val="7F7F7F"/>
              </a:solidFill>
            </a:endParaRPr>
          </a:p>
        </p:txBody>
      </p:sp>
      <p:sp>
        <p:nvSpPr>
          <p:cNvPr id="48" name="テキスト ボックス 47"/>
          <p:cNvSpPr txBox="1"/>
          <p:nvPr/>
        </p:nvSpPr>
        <p:spPr>
          <a:xfrm>
            <a:off x="3473942" y="3782431"/>
            <a:ext cx="1875033" cy="1200328"/>
          </a:xfrm>
          <a:prstGeom prst="rect">
            <a:avLst/>
          </a:prstGeom>
          <a:noFill/>
        </p:spPr>
        <p:txBody>
          <a:bodyPr wrap="none" rtlCol="0">
            <a:spAutoFit/>
          </a:bodyPr>
          <a:lstStyle/>
          <a:p>
            <a:pPr algn="ctr"/>
            <a:r>
              <a:rPr lang="ja-JP" altLang="en-US" sz="2400" dirty="0" smtClean="0"/>
              <a:t>自己組織化</a:t>
            </a:r>
            <a:endParaRPr lang="en-US" altLang="ja-JP" sz="2400" dirty="0" smtClean="0"/>
          </a:p>
          <a:p>
            <a:pPr algn="ctr"/>
            <a:r>
              <a:rPr kumimoji="1" lang="en-US" altLang="ja-JP" sz="2400" dirty="0" smtClean="0"/>
              <a:t>+</a:t>
            </a:r>
          </a:p>
          <a:p>
            <a:pPr algn="ctr"/>
            <a:r>
              <a:rPr lang="ja-JP" altLang="en-US" sz="2400" dirty="0" smtClean="0"/>
              <a:t>スパイキング</a:t>
            </a:r>
            <a:endParaRPr lang="en-US" altLang="ja-JP" sz="2400" dirty="0" smtClean="0"/>
          </a:p>
        </p:txBody>
      </p:sp>
      <p:sp>
        <p:nvSpPr>
          <p:cNvPr id="49" name="テキスト ボックス 48"/>
          <p:cNvSpPr txBox="1"/>
          <p:nvPr/>
        </p:nvSpPr>
        <p:spPr>
          <a:xfrm>
            <a:off x="3546678" y="5064800"/>
            <a:ext cx="1729560" cy="830997"/>
          </a:xfrm>
          <a:prstGeom prst="rect">
            <a:avLst/>
          </a:prstGeom>
          <a:noFill/>
        </p:spPr>
        <p:txBody>
          <a:bodyPr wrap="none" rtlCol="0">
            <a:spAutoFit/>
          </a:bodyPr>
          <a:lstStyle/>
          <a:p>
            <a:pPr algn="ctr"/>
            <a:r>
              <a:rPr lang="ja-JP" altLang="en-US" sz="2400" dirty="0" smtClean="0"/>
              <a:t>ニューラル</a:t>
            </a:r>
            <a:endParaRPr lang="en-US" altLang="ja-JP" sz="2400" dirty="0" smtClean="0"/>
          </a:p>
          <a:p>
            <a:pPr algn="ctr"/>
            <a:r>
              <a:rPr lang="ja-JP" altLang="en-US" sz="2400" dirty="0" smtClean="0"/>
              <a:t>ネットワーク</a:t>
            </a:r>
            <a:endParaRPr lang="en-US" altLang="ja-JP" sz="2400" dirty="0" smtClean="0"/>
          </a:p>
        </p:txBody>
      </p:sp>
      <p:sp>
        <p:nvSpPr>
          <p:cNvPr id="27" name="円/楕円 26"/>
          <p:cNvSpPr/>
          <p:nvPr/>
        </p:nvSpPr>
        <p:spPr>
          <a:xfrm>
            <a:off x="2688995" y="5173398"/>
            <a:ext cx="224126" cy="22413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6362671" y="3807335"/>
            <a:ext cx="864139" cy="584776"/>
          </a:xfrm>
          <a:prstGeom prst="rect">
            <a:avLst/>
          </a:prstGeom>
          <a:noFill/>
        </p:spPr>
        <p:txBody>
          <a:bodyPr wrap="none" rtlCol="0">
            <a:spAutoFit/>
          </a:bodyPr>
          <a:lstStyle/>
          <a:p>
            <a:r>
              <a:rPr kumimoji="1" lang="en-US" altLang="ja-JP" sz="3200" dirty="0" smtClean="0"/>
              <a:t>ABC</a:t>
            </a:r>
            <a:endParaRPr kumimoji="1" lang="ja-JP" altLang="en-US" sz="3200" dirty="0"/>
          </a:p>
        </p:txBody>
      </p:sp>
    </p:spTree>
    <p:extLst>
      <p:ext uri="{BB962C8B-B14F-4D97-AF65-F5344CB8AC3E}">
        <p14:creationId xmlns:p14="http://schemas.microsoft.com/office/powerpoint/2010/main" val="18045566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ari\Documents\a201_理事会\図1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10543"/>
            <a:ext cx="7279574" cy="4847776"/>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title"/>
          </p:nvPr>
        </p:nvSpPr>
        <p:spPr/>
        <p:txBody>
          <a:bodyPr/>
          <a:lstStyle/>
          <a:p>
            <a:r>
              <a:rPr kumimoji="1" lang="ja-JP" altLang="en-US" dirty="0" smtClean="0"/>
              <a:t>このかたはどなたでしょう？</a:t>
            </a:r>
            <a:endParaRPr kumimoji="1" lang="ja-JP" altLang="en-US" dirty="0"/>
          </a:p>
        </p:txBody>
      </p:sp>
      <p:sp>
        <p:nvSpPr>
          <p:cNvPr id="7" name="テキスト ボックス 6"/>
          <p:cNvSpPr txBox="1"/>
          <p:nvPr/>
        </p:nvSpPr>
        <p:spPr>
          <a:xfrm>
            <a:off x="5225666" y="4683513"/>
            <a:ext cx="3384004" cy="1384995"/>
          </a:xfrm>
          <a:prstGeom prst="rect">
            <a:avLst/>
          </a:prstGeom>
          <a:noFill/>
        </p:spPr>
        <p:txBody>
          <a:bodyPr wrap="none" rtlCol="0">
            <a:spAutoFit/>
          </a:bodyPr>
          <a:lstStyle/>
          <a:p>
            <a:r>
              <a:rPr kumimoji="1" lang="ja-JP" altLang="en-US" sz="2800" dirty="0" smtClean="0"/>
              <a:t>オノヨーコさん</a:t>
            </a:r>
            <a:endParaRPr kumimoji="1" lang="en-US" altLang="ja-JP" sz="2800" dirty="0" smtClean="0"/>
          </a:p>
          <a:p>
            <a:r>
              <a:rPr kumimoji="1" lang="ja-JP" altLang="en-US" sz="2800" dirty="0" smtClean="0"/>
              <a:t>故ジョンレノンの妻</a:t>
            </a:r>
            <a:endParaRPr kumimoji="1" lang="en-US" altLang="ja-JP" sz="2800" dirty="0" smtClean="0"/>
          </a:p>
          <a:p>
            <a:r>
              <a:rPr lang="ja-JP" altLang="en-US" sz="2800" dirty="0" smtClean="0"/>
              <a:t>レビー小体型認知症</a:t>
            </a:r>
            <a:endParaRPr kumimoji="1" lang="ja-JP" altLang="en-US" sz="2800" dirty="0"/>
          </a:p>
        </p:txBody>
      </p:sp>
    </p:spTree>
    <p:extLst>
      <p:ext uri="{BB962C8B-B14F-4D97-AF65-F5344CB8AC3E}">
        <p14:creationId xmlns:p14="http://schemas.microsoft.com/office/powerpoint/2010/main" val="60908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ja-JP" altLang="en-US" dirty="0" smtClean="0">
                <a:solidFill>
                  <a:srgbClr val="4F81BD"/>
                </a:solidFill>
                <a:latin typeface="HGSｺﾞｼｯｸE"/>
                <a:ea typeface="HGSｺﾞｼｯｸE"/>
                <a:cs typeface="HGSｺﾞｼｯｸE"/>
              </a:rPr>
              <a:t>方針</a:t>
            </a:r>
            <a:endParaRPr kumimoji="1" lang="ja-JP" altLang="en-US" dirty="0">
              <a:solidFill>
                <a:srgbClr val="4F81BD"/>
              </a:solidFill>
              <a:latin typeface="HGSｺﾞｼｯｸE"/>
              <a:ea typeface="HGSｺﾞｼｯｸE"/>
              <a:cs typeface="HGSｺﾞｼｯｸE"/>
            </a:endParaRPr>
          </a:p>
        </p:txBody>
      </p:sp>
      <p:sp>
        <p:nvSpPr>
          <p:cNvPr id="3" name="コンテンツ プレースホルダー 2"/>
          <p:cNvSpPr>
            <a:spLocks noGrp="1"/>
          </p:cNvSpPr>
          <p:nvPr>
            <p:ph idx="1"/>
          </p:nvPr>
        </p:nvSpPr>
        <p:spPr>
          <a:xfrm>
            <a:off x="457199" y="1600200"/>
            <a:ext cx="8229600" cy="1998460"/>
          </a:xfrm>
        </p:spPr>
        <p:txBody>
          <a:bodyPr>
            <a:normAutofit/>
          </a:bodyPr>
          <a:lstStyle/>
          <a:p>
            <a:pPr marL="0" indent="0">
              <a:buNone/>
            </a:pPr>
            <a:r>
              <a:rPr kumimoji="1" lang="ja-JP" altLang="en-US" dirty="0" smtClean="0"/>
              <a:t>自己組織化ニューラルネットワークと</a:t>
            </a:r>
            <a:endParaRPr kumimoji="1" lang="en-US" altLang="ja-JP" dirty="0" smtClean="0"/>
          </a:p>
          <a:p>
            <a:pPr marL="0" indent="0">
              <a:buNone/>
            </a:pPr>
            <a:r>
              <a:rPr lang="ja-JP" altLang="en-US" dirty="0" smtClean="0"/>
              <a:t>スパイキングニューラルネットワークを</a:t>
            </a:r>
            <a:endParaRPr lang="en-US" altLang="ja-JP" dirty="0" smtClean="0"/>
          </a:p>
          <a:p>
            <a:pPr marL="0" indent="0">
              <a:buNone/>
            </a:pPr>
            <a:r>
              <a:rPr lang="ja-JP" altLang="ja-JP" dirty="0"/>
              <a:t>　</a:t>
            </a:r>
            <a:r>
              <a:rPr lang="ja-JP" altLang="en-US" dirty="0" smtClean="0"/>
              <a:t>　組み合わせる</a:t>
            </a:r>
            <a:endParaRPr kumimoji="1" lang="ja-JP" altLang="en-US" dirty="0"/>
          </a:p>
        </p:txBody>
      </p:sp>
      <p:grpSp>
        <p:nvGrpSpPr>
          <p:cNvPr id="45" name="図形グループ 44"/>
          <p:cNvGrpSpPr/>
          <p:nvPr/>
        </p:nvGrpSpPr>
        <p:grpSpPr>
          <a:xfrm>
            <a:off x="2083609" y="3723184"/>
            <a:ext cx="4235728" cy="2340997"/>
            <a:chOff x="2083609" y="4096744"/>
            <a:chExt cx="4235728" cy="2340997"/>
          </a:xfrm>
        </p:grpSpPr>
        <p:sp>
          <p:nvSpPr>
            <p:cNvPr id="20" name="テキスト ボックス 19"/>
            <p:cNvSpPr txBox="1"/>
            <p:nvPr/>
          </p:nvSpPr>
          <p:spPr>
            <a:xfrm>
              <a:off x="2093072" y="4165467"/>
              <a:ext cx="422111" cy="584776"/>
            </a:xfrm>
            <a:prstGeom prst="rect">
              <a:avLst/>
            </a:prstGeom>
            <a:noFill/>
          </p:spPr>
          <p:txBody>
            <a:bodyPr wrap="none" rtlCol="0">
              <a:spAutoFit/>
            </a:bodyPr>
            <a:lstStyle/>
            <a:p>
              <a:r>
                <a:rPr kumimoji="1" lang="en-US" altLang="ja-JP" sz="3200" dirty="0" smtClean="0"/>
                <a:t>A</a:t>
              </a:r>
              <a:endParaRPr kumimoji="1" lang="ja-JP" altLang="en-US" sz="3200" dirty="0"/>
            </a:p>
          </p:txBody>
        </p:sp>
        <p:sp>
          <p:nvSpPr>
            <p:cNvPr id="21" name="テキスト ボックス 20"/>
            <p:cNvSpPr txBox="1"/>
            <p:nvPr/>
          </p:nvSpPr>
          <p:spPr>
            <a:xfrm>
              <a:off x="2083609" y="4741235"/>
              <a:ext cx="422111" cy="584776"/>
            </a:xfrm>
            <a:prstGeom prst="rect">
              <a:avLst/>
            </a:prstGeom>
            <a:noFill/>
          </p:spPr>
          <p:txBody>
            <a:bodyPr wrap="none" rtlCol="0">
              <a:spAutoFit/>
            </a:bodyPr>
            <a:lstStyle/>
            <a:p>
              <a:r>
                <a:rPr kumimoji="1" lang="en-US" altLang="ja-JP" sz="3200" dirty="0" smtClean="0"/>
                <a:t>B</a:t>
              </a:r>
              <a:endParaRPr kumimoji="1" lang="ja-JP" altLang="en-US" sz="3200" dirty="0"/>
            </a:p>
          </p:txBody>
        </p:sp>
        <p:sp>
          <p:nvSpPr>
            <p:cNvPr id="22" name="テキスト ボックス 21"/>
            <p:cNvSpPr txBox="1"/>
            <p:nvPr/>
          </p:nvSpPr>
          <p:spPr>
            <a:xfrm>
              <a:off x="2086597" y="5329455"/>
              <a:ext cx="403476" cy="584776"/>
            </a:xfrm>
            <a:prstGeom prst="rect">
              <a:avLst/>
            </a:prstGeom>
            <a:noFill/>
          </p:spPr>
          <p:txBody>
            <a:bodyPr wrap="none" rtlCol="0">
              <a:spAutoFit/>
            </a:bodyPr>
            <a:lstStyle/>
            <a:p>
              <a:r>
                <a:rPr kumimoji="1" lang="en-US" altLang="ja-JP" sz="3200" dirty="0" smtClean="0"/>
                <a:t>C</a:t>
              </a:r>
              <a:endParaRPr kumimoji="1" lang="ja-JP" altLang="en-US" sz="3200" dirty="0"/>
            </a:p>
          </p:txBody>
        </p:sp>
        <p:grpSp>
          <p:nvGrpSpPr>
            <p:cNvPr id="31" name="図形グループ 30"/>
            <p:cNvGrpSpPr/>
            <p:nvPr/>
          </p:nvGrpSpPr>
          <p:grpSpPr>
            <a:xfrm>
              <a:off x="2493269" y="4096744"/>
              <a:ext cx="3826068" cy="2340997"/>
              <a:chOff x="2493269" y="4096744"/>
              <a:chExt cx="3826068" cy="2340997"/>
            </a:xfrm>
          </p:grpSpPr>
          <p:sp>
            <p:nvSpPr>
              <p:cNvPr id="5" name="正方形/長方形 4"/>
              <p:cNvSpPr/>
              <p:nvPr/>
            </p:nvSpPr>
            <p:spPr>
              <a:xfrm>
                <a:off x="3299622" y="4096744"/>
                <a:ext cx="2216350" cy="2228928"/>
              </a:xfrm>
              <a:prstGeom prst="rect">
                <a:avLst/>
              </a:prstGeom>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cxnSp>
            <p:nvCxnSpPr>
              <p:cNvPr id="7" name="直線コネクタ 6"/>
              <p:cNvCxnSpPr/>
              <p:nvPr/>
            </p:nvCxnSpPr>
            <p:spPr>
              <a:xfrm>
                <a:off x="2502732" y="449521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0" name="直線コネクタ 9"/>
              <p:cNvCxnSpPr/>
              <p:nvPr/>
            </p:nvCxnSpPr>
            <p:spPr>
              <a:xfrm>
                <a:off x="2493269" y="508343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1" name="直線コネクタ 10"/>
              <p:cNvCxnSpPr/>
              <p:nvPr/>
            </p:nvCxnSpPr>
            <p:spPr>
              <a:xfrm>
                <a:off x="2496257" y="565605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3" name="直線コネクタ 12"/>
              <p:cNvCxnSpPr/>
              <p:nvPr/>
            </p:nvCxnSpPr>
            <p:spPr>
              <a:xfrm>
                <a:off x="2913121" y="5892812"/>
                <a:ext cx="0" cy="544929"/>
              </a:xfrm>
              <a:prstGeom prst="line">
                <a:avLst/>
              </a:prstGeom>
              <a:ln w="38100" cmpd="sng">
                <a:prstDash val="dot"/>
              </a:ln>
            </p:spPr>
            <p:style>
              <a:lnRef idx="2">
                <a:schemeClr val="dk1"/>
              </a:lnRef>
              <a:fillRef idx="1">
                <a:schemeClr val="lt1"/>
              </a:fillRef>
              <a:effectRef idx="0">
                <a:schemeClr val="dk1"/>
              </a:effectRef>
              <a:fontRef idx="minor">
                <a:schemeClr val="dk1"/>
              </a:fontRef>
            </p:style>
          </p:cxnSp>
          <p:cxnSp>
            <p:nvCxnSpPr>
              <p:cNvPr id="23" name="直線コネクタ 22"/>
              <p:cNvCxnSpPr/>
              <p:nvPr/>
            </p:nvCxnSpPr>
            <p:spPr>
              <a:xfrm>
                <a:off x="5522447" y="449818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4" name="直線コネクタ 23"/>
              <p:cNvCxnSpPr/>
              <p:nvPr/>
            </p:nvCxnSpPr>
            <p:spPr>
              <a:xfrm>
                <a:off x="5512984" y="508640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5" name="直線コネクタ 24"/>
              <p:cNvCxnSpPr/>
              <p:nvPr/>
            </p:nvCxnSpPr>
            <p:spPr>
              <a:xfrm>
                <a:off x="5515972" y="565902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6" name="直線コネクタ 25"/>
              <p:cNvCxnSpPr/>
              <p:nvPr/>
            </p:nvCxnSpPr>
            <p:spPr>
              <a:xfrm>
                <a:off x="5932836" y="5895788"/>
                <a:ext cx="0" cy="541953"/>
              </a:xfrm>
              <a:prstGeom prst="line">
                <a:avLst/>
              </a:prstGeom>
              <a:ln w="38100" cmpd="sng">
                <a:prstDash val="dot"/>
              </a:ln>
            </p:spPr>
            <p:style>
              <a:lnRef idx="2">
                <a:schemeClr val="dk1"/>
              </a:lnRef>
              <a:fillRef idx="1">
                <a:schemeClr val="lt1"/>
              </a:fillRef>
              <a:effectRef idx="0">
                <a:schemeClr val="dk1"/>
              </a:effectRef>
              <a:fontRef idx="minor">
                <a:schemeClr val="dk1"/>
              </a:fontRef>
            </p:style>
          </p:cxnSp>
        </p:grpSp>
      </p:grpSp>
      <p:sp>
        <p:nvSpPr>
          <p:cNvPr id="47" name="テキスト ボックス 46"/>
          <p:cNvSpPr txBox="1"/>
          <p:nvPr/>
        </p:nvSpPr>
        <p:spPr>
          <a:xfrm>
            <a:off x="1117892" y="6176247"/>
            <a:ext cx="2763577" cy="523220"/>
          </a:xfrm>
          <a:prstGeom prst="rect">
            <a:avLst/>
          </a:prstGeom>
          <a:noFill/>
        </p:spPr>
        <p:txBody>
          <a:bodyPr wrap="none" rtlCol="0">
            <a:spAutoFit/>
          </a:bodyPr>
          <a:lstStyle/>
          <a:p>
            <a:r>
              <a:rPr kumimoji="1" lang="en-US" altLang="ja-JP" sz="2800" dirty="0" smtClean="0">
                <a:solidFill>
                  <a:schemeClr val="bg1">
                    <a:lumMod val="50000"/>
                  </a:schemeClr>
                </a:solidFill>
              </a:rPr>
              <a:t>A</a:t>
            </a:r>
            <a:r>
              <a:rPr kumimoji="1" lang="en-US" altLang="ja-JP" sz="2800" dirty="0" smtClean="0">
                <a:solidFill>
                  <a:srgbClr val="7F7F7F"/>
                </a:solidFill>
              </a:rPr>
              <a:t>B</a:t>
            </a:r>
            <a:r>
              <a:rPr kumimoji="1" lang="en-US" altLang="ja-JP" sz="2800" dirty="0" smtClean="0">
                <a:solidFill>
                  <a:schemeClr val="bg1">
                    <a:lumMod val="50000"/>
                  </a:schemeClr>
                </a:solidFill>
              </a:rPr>
              <a:t>C</a:t>
            </a:r>
            <a:r>
              <a:rPr kumimoji="1" lang="en-US" altLang="ja-JP" sz="2800" dirty="0" smtClean="0">
                <a:solidFill>
                  <a:srgbClr val="7F7F7F"/>
                </a:solidFill>
              </a:rPr>
              <a:t> BABC CABC…</a:t>
            </a:r>
            <a:endParaRPr kumimoji="1" lang="ja-JP" altLang="en-US" sz="2800" dirty="0">
              <a:solidFill>
                <a:srgbClr val="7F7F7F"/>
              </a:solidFill>
            </a:endParaRPr>
          </a:p>
        </p:txBody>
      </p:sp>
      <p:sp>
        <p:nvSpPr>
          <p:cNvPr id="48" name="テキスト ボックス 47"/>
          <p:cNvSpPr txBox="1"/>
          <p:nvPr/>
        </p:nvSpPr>
        <p:spPr>
          <a:xfrm>
            <a:off x="3473942" y="3782431"/>
            <a:ext cx="1875033" cy="1200328"/>
          </a:xfrm>
          <a:prstGeom prst="rect">
            <a:avLst/>
          </a:prstGeom>
          <a:noFill/>
        </p:spPr>
        <p:txBody>
          <a:bodyPr wrap="none" rtlCol="0">
            <a:spAutoFit/>
          </a:bodyPr>
          <a:lstStyle/>
          <a:p>
            <a:pPr algn="ctr"/>
            <a:r>
              <a:rPr lang="ja-JP" altLang="en-US" sz="2400" dirty="0" smtClean="0"/>
              <a:t>自己組織化</a:t>
            </a:r>
            <a:endParaRPr lang="en-US" altLang="ja-JP" sz="2400" dirty="0" smtClean="0"/>
          </a:p>
          <a:p>
            <a:pPr algn="ctr"/>
            <a:r>
              <a:rPr kumimoji="1" lang="en-US" altLang="ja-JP" sz="2400" dirty="0" smtClean="0"/>
              <a:t>+</a:t>
            </a:r>
          </a:p>
          <a:p>
            <a:pPr algn="ctr"/>
            <a:r>
              <a:rPr lang="ja-JP" altLang="en-US" sz="2400" dirty="0" smtClean="0"/>
              <a:t>スパイキング</a:t>
            </a:r>
            <a:endParaRPr lang="en-US" altLang="ja-JP" sz="2400" dirty="0" smtClean="0"/>
          </a:p>
        </p:txBody>
      </p:sp>
      <p:sp>
        <p:nvSpPr>
          <p:cNvPr id="49" name="テキスト ボックス 48"/>
          <p:cNvSpPr txBox="1"/>
          <p:nvPr/>
        </p:nvSpPr>
        <p:spPr>
          <a:xfrm>
            <a:off x="3546678" y="5064800"/>
            <a:ext cx="1729560" cy="830997"/>
          </a:xfrm>
          <a:prstGeom prst="rect">
            <a:avLst/>
          </a:prstGeom>
          <a:noFill/>
        </p:spPr>
        <p:txBody>
          <a:bodyPr wrap="none" rtlCol="0">
            <a:spAutoFit/>
          </a:bodyPr>
          <a:lstStyle/>
          <a:p>
            <a:pPr algn="ctr"/>
            <a:r>
              <a:rPr lang="ja-JP" altLang="en-US" sz="2400" dirty="0" smtClean="0"/>
              <a:t>ニューラル</a:t>
            </a:r>
            <a:endParaRPr lang="en-US" altLang="ja-JP" sz="2400" dirty="0" smtClean="0"/>
          </a:p>
          <a:p>
            <a:pPr algn="ctr"/>
            <a:r>
              <a:rPr lang="ja-JP" altLang="en-US" sz="2400" dirty="0" smtClean="0"/>
              <a:t>ネットワーク</a:t>
            </a:r>
            <a:endParaRPr lang="en-US" altLang="ja-JP" sz="2400" dirty="0" smtClean="0"/>
          </a:p>
        </p:txBody>
      </p:sp>
      <p:sp>
        <p:nvSpPr>
          <p:cNvPr id="27" name="テキスト ボックス 26"/>
          <p:cNvSpPr txBox="1"/>
          <p:nvPr/>
        </p:nvSpPr>
        <p:spPr>
          <a:xfrm>
            <a:off x="6362671" y="3807335"/>
            <a:ext cx="864139" cy="584776"/>
          </a:xfrm>
          <a:prstGeom prst="rect">
            <a:avLst/>
          </a:prstGeom>
          <a:noFill/>
        </p:spPr>
        <p:txBody>
          <a:bodyPr wrap="none" rtlCol="0">
            <a:spAutoFit/>
          </a:bodyPr>
          <a:lstStyle/>
          <a:p>
            <a:r>
              <a:rPr kumimoji="1" lang="en-US" altLang="ja-JP" sz="3200" dirty="0" smtClean="0"/>
              <a:t>ABC</a:t>
            </a:r>
            <a:endParaRPr kumimoji="1" lang="ja-JP" altLang="en-US" sz="3200" dirty="0"/>
          </a:p>
        </p:txBody>
      </p:sp>
    </p:spTree>
    <p:extLst>
      <p:ext uri="{BB962C8B-B14F-4D97-AF65-F5344CB8AC3E}">
        <p14:creationId xmlns:p14="http://schemas.microsoft.com/office/powerpoint/2010/main" val="199415416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ja-JP" altLang="en-US" dirty="0" smtClean="0">
                <a:solidFill>
                  <a:srgbClr val="4F81BD"/>
                </a:solidFill>
                <a:latin typeface="HGSｺﾞｼｯｸE"/>
                <a:ea typeface="HGSｺﾞｼｯｸE"/>
                <a:cs typeface="HGSｺﾞｼｯｸE"/>
              </a:rPr>
              <a:t>方針</a:t>
            </a:r>
            <a:endParaRPr kumimoji="1" lang="ja-JP" altLang="en-US" dirty="0">
              <a:solidFill>
                <a:srgbClr val="4F81BD"/>
              </a:solidFill>
              <a:latin typeface="HGSｺﾞｼｯｸE"/>
              <a:ea typeface="HGSｺﾞｼｯｸE"/>
              <a:cs typeface="HGSｺﾞｼｯｸE"/>
            </a:endParaRPr>
          </a:p>
        </p:txBody>
      </p:sp>
      <p:sp>
        <p:nvSpPr>
          <p:cNvPr id="3" name="コンテンツ プレースホルダー 2"/>
          <p:cNvSpPr>
            <a:spLocks noGrp="1"/>
          </p:cNvSpPr>
          <p:nvPr>
            <p:ph idx="1"/>
          </p:nvPr>
        </p:nvSpPr>
        <p:spPr>
          <a:xfrm>
            <a:off x="457199" y="1600200"/>
            <a:ext cx="8229600" cy="1998460"/>
          </a:xfrm>
        </p:spPr>
        <p:txBody>
          <a:bodyPr>
            <a:normAutofit/>
          </a:bodyPr>
          <a:lstStyle/>
          <a:p>
            <a:pPr marL="0" indent="0">
              <a:buNone/>
            </a:pPr>
            <a:r>
              <a:rPr kumimoji="1" lang="ja-JP" altLang="en-US" dirty="0" smtClean="0"/>
              <a:t>自己組織化ニューラルネットワークと</a:t>
            </a:r>
            <a:endParaRPr kumimoji="1" lang="en-US" altLang="ja-JP" dirty="0" smtClean="0"/>
          </a:p>
          <a:p>
            <a:pPr marL="0" indent="0">
              <a:buNone/>
            </a:pPr>
            <a:r>
              <a:rPr lang="ja-JP" altLang="en-US" dirty="0" smtClean="0"/>
              <a:t>スパイキングニューラルネットワークを</a:t>
            </a:r>
            <a:endParaRPr lang="en-US" altLang="ja-JP" dirty="0" smtClean="0"/>
          </a:p>
          <a:p>
            <a:pPr marL="0" indent="0">
              <a:buNone/>
            </a:pPr>
            <a:r>
              <a:rPr lang="ja-JP" altLang="ja-JP" dirty="0"/>
              <a:t>　</a:t>
            </a:r>
            <a:r>
              <a:rPr lang="ja-JP" altLang="en-US" dirty="0" smtClean="0"/>
              <a:t>　組み合わせる</a:t>
            </a:r>
            <a:endParaRPr kumimoji="1" lang="ja-JP" altLang="en-US" dirty="0"/>
          </a:p>
        </p:txBody>
      </p:sp>
      <p:grpSp>
        <p:nvGrpSpPr>
          <p:cNvPr id="45" name="図形グループ 44"/>
          <p:cNvGrpSpPr/>
          <p:nvPr/>
        </p:nvGrpSpPr>
        <p:grpSpPr>
          <a:xfrm>
            <a:off x="2083609" y="3723184"/>
            <a:ext cx="4235728" cy="2340997"/>
            <a:chOff x="2083609" y="4096744"/>
            <a:chExt cx="4235728" cy="2340997"/>
          </a:xfrm>
        </p:grpSpPr>
        <p:sp>
          <p:nvSpPr>
            <p:cNvPr id="20" name="テキスト ボックス 19"/>
            <p:cNvSpPr txBox="1"/>
            <p:nvPr/>
          </p:nvSpPr>
          <p:spPr>
            <a:xfrm>
              <a:off x="2093072" y="4165467"/>
              <a:ext cx="422111" cy="584776"/>
            </a:xfrm>
            <a:prstGeom prst="rect">
              <a:avLst/>
            </a:prstGeom>
            <a:noFill/>
          </p:spPr>
          <p:txBody>
            <a:bodyPr wrap="none" rtlCol="0">
              <a:spAutoFit/>
            </a:bodyPr>
            <a:lstStyle/>
            <a:p>
              <a:r>
                <a:rPr kumimoji="1" lang="en-US" altLang="ja-JP" sz="3200" dirty="0" smtClean="0"/>
                <a:t>A</a:t>
              </a:r>
              <a:endParaRPr kumimoji="1" lang="ja-JP" altLang="en-US" sz="3200" dirty="0"/>
            </a:p>
          </p:txBody>
        </p:sp>
        <p:sp>
          <p:nvSpPr>
            <p:cNvPr id="21" name="テキスト ボックス 20"/>
            <p:cNvSpPr txBox="1"/>
            <p:nvPr/>
          </p:nvSpPr>
          <p:spPr>
            <a:xfrm>
              <a:off x="2083609" y="4741235"/>
              <a:ext cx="422111" cy="584776"/>
            </a:xfrm>
            <a:prstGeom prst="rect">
              <a:avLst/>
            </a:prstGeom>
            <a:noFill/>
          </p:spPr>
          <p:txBody>
            <a:bodyPr wrap="none" rtlCol="0">
              <a:spAutoFit/>
            </a:bodyPr>
            <a:lstStyle/>
            <a:p>
              <a:r>
                <a:rPr kumimoji="1" lang="en-US" altLang="ja-JP" sz="3200" dirty="0" smtClean="0"/>
                <a:t>B</a:t>
              </a:r>
              <a:endParaRPr kumimoji="1" lang="ja-JP" altLang="en-US" sz="3200" dirty="0"/>
            </a:p>
          </p:txBody>
        </p:sp>
        <p:sp>
          <p:nvSpPr>
            <p:cNvPr id="22" name="テキスト ボックス 21"/>
            <p:cNvSpPr txBox="1"/>
            <p:nvPr/>
          </p:nvSpPr>
          <p:spPr>
            <a:xfrm>
              <a:off x="2086597" y="5329455"/>
              <a:ext cx="403476" cy="584776"/>
            </a:xfrm>
            <a:prstGeom prst="rect">
              <a:avLst/>
            </a:prstGeom>
            <a:noFill/>
          </p:spPr>
          <p:txBody>
            <a:bodyPr wrap="none" rtlCol="0">
              <a:spAutoFit/>
            </a:bodyPr>
            <a:lstStyle/>
            <a:p>
              <a:r>
                <a:rPr kumimoji="1" lang="en-US" altLang="ja-JP" sz="3200" dirty="0" smtClean="0"/>
                <a:t>C</a:t>
              </a:r>
              <a:endParaRPr kumimoji="1" lang="ja-JP" altLang="en-US" sz="3200" dirty="0"/>
            </a:p>
          </p:txBody>
        </p:sp>
        <p:grpSp>
          <p:nvGrpSpPr>
            <p:cNvPr id="31" name="図形グループ 30"/>
            <p:cNvGrpSpPr/>
            <p:nvPr/>
          </p:nvGrpSpPr>
          <p:grpSpPr>
            <a:xfrm>
              <a:off x="2493269" y="4096744"/>
              <a:ext cx="3826068" cy="2340997"/>
              <a:chOff x="2493269" y="4096744"/>
              <a:chExt cx="3826068" cy="2340997"/>
            </a:xfrm>
          </p:grpSpPr>
          <p:sp>
            <p:nvSpPr>
              <p:cNvPr id="5" name="正方形/長方形 4"/>
              <p:cNvSpPr/>
              <p:nvPr/>
            </p:nvSpPr>
            <p:spPr>
              <a:xfrm>
                <a:off x="3299622" y="4096744"/>
                <a:ext cx="2216350" cy="2228928"/>
              </a:xfrm>
              <a:prstGeom prst="rect">
                <a:avLst/>
              </a:prstGeom>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cxnSp>
            <p:nvCxnSpPr>
              <p:cNvPr id="7" name="直線コネクタ 6"/>
              <p:cNvCxnSpPr/>
              <p:nvPr/>
            </p:nvCxnSpPr>
            <p:spPr>
              <a:xfrm>
                <a:off x="2502732" y="449521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0" name="直線コネクタ 9"/>
              <p:cNvCxnSpPr/>
              <p:nvPr/>
            </p:nvCxnSpPr>
            <p:spPr>
              <a:xfrm>
                <a:off x="2493269" y="508343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1" name="直線コネクタ 10"/>
              <p:cNvCxnSpPr/>
              <p:nvPr/>
            </p:nvCxnSpPr>
            <p:spPr>
              <a:xfrm>
                <a:off x="2496257" y="565605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3" name="直線コネクタ 12"/>
              <p:cNvCxnSpPr/>
              <p:nvPr/>
            </p:nvCxnSpPr>
            <p:spPr>
              <a:xfrm>
                <a:off x="2913121" y="5892812"/>
                <a:ext cx="0" cy="544929"/>
              </a:xfrm>
              <a:prstGeom prst="line">
                <a:avLst/>
              </a:prstGeom>
              <a:ln w="38100" cmpd="sng">
                <a:prstDash val="dot"/>
              </a:ln>
            </p:spPr>
            <p:style>
              <a:lnRef idx="2">
                <a:schemeClr val="dk1"/>
              </a:lnRef>
              <a:fillRef idx="1">
                <a:schemeClr val="lt1"/>
              </a:fillRef>
              <a:effectRef idx="0">
                <a:schemeClr val="dk1"/>
              </a:effectRef>
              <a:fontRef idx="minor">
                <a:schemeClr val="dk1"/>
              </a:fontRef>
            </p:style>
          </p:cxnSp>
          <p:cxnSp>
            <p:nvCxnSpPr>
              <p:cNvPr id="23" name="直線コネクタ 22"/>
              <p:cNvCxnSpPr/>
              <p:nvPr/>
            </p:nvCxnSpPr>
            <p:spPr>
              <a:xfrm>
                <a:off x="5522447" y="449818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4" name="直線コネクタ 23"/>
              <p:cNvCxnSpPr/>
              <p:nvPr/>
            </p:nvCxnSpPr>
            <p:spPr>
              <a:xfrm>
                <a:off x="5512984" y="508640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5" name="直線コネクタ 24"/>
              <p:cNvCxnSpPr/>
              <p:nvPr/>
            </p:nvCxnSpPr>
            <p:spPr>
              <a:xfrm>
                <a:off x="5515972" y="565902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6" name="直線コネクタ 25"/>
              <p:cNvCxnSpPr/>
              <p:nvPr/>
            </p:nvCxnSpPr>
            <p:spPr>
              <a:xfrm>
                <a:off x="5932836" y="5895788"/>
                <a:ext cx="0" cy="541953"/>
              </a:xfrm>
              <a:prstGeom prst="line">
                <a:avLst/>
              </a:prstGeom>
              <a:ln w="38100" cmpd="sng">
                <a:prstDash val="dot"/>
              </a:ln>
            </p:spPr>
            <p:style>
              <a:lnRef idx="2">
                <a:schemeClr val="dk1"/>
              </a:lnRef>
              <a:fillRef idx="1">
                <a:schemeClr val="lt1"/>
              </a:fillRef>
              <a:effectRef idx="0">
                <a:schemeClr val="dk1"/>
              </a:effectRef>
              <a:fontRef idx="minor">
                <a:schemeClr val="dk1"/>
              </a:fontRef>
            </p:style>
          </p:cxnSp>
        </p:grpSp>
      </p:grpSp>
      <p:sp>
        <p:nvSpPr>
          <p:cNvPr id="47" name="テキスト ボックス 46"/>
          <p:cNvSpPr txBox="1"/>
          <p:nvPr/>
        </p:nvSpPr>
        <p:spPr>
          <a:xfrm>
            <a:off x="1117892" y="6176247"/>
            <a:ext cx="2763577" cy="523220"/>
          </a:xfrm>
          <a:prstGeom prst="rect">
            <a:avLst/>
          </a:prstGeom>
          <a:noFill/>
        </p:spPr>
        <p:txBody>
          <a:bodyPr wrap="none" rtlCol="0">
            <a:spAutoFit/>
          </a:bodyPr>
          <a:lstStyle/>
          <a:p>
            <a:r>
              <a:rPr kumimoji="1" lang="en-US" altLang="ja-JP" sz="2800" dirty="0" smtClean="0">
                <a:solidFill>
                  <a:schemeClr val="bg1">
                    <a:lumMod val="50000"/>
                  </a:schemeClr>
                </a:solidFill>
              </a:rPr>
              <a:t>A</a:t>
            </a:r>
            <a:r>
              <a:rPr kumimoji="1" lang="en-US" altLang="ja-JP" sz="2800" dirty="0" smtClean="0">
                <a:solidFill>
                  <a:srgbClr val="7F7F7F"/>
                </a:solidFill>
              </a:rPr>
              <a:t>B</a:t>
            </a:r>
            <a:r>
              <a:rPr kumimoji="1" lang="en-US" altLang="ja-JP" sz="2800" dirty="0" smtClean="0">
                <a:solidFill>
                  <a:schemeClr val="bg1">
                    <a:lumMod val="50000"/>
                  </a:schemeClr>
                </a:solidFill>
              </a:rPr>
              <a:t>C</a:t>
            </a:r>
            <a:r>
              <a:rPr kumimoji="1" lang="en-US" altLang="ja-JP" sz="2800" dirty="0" smtClean="0">
                <a:solidFill>
                  <a:srgbClr val="7F7F7F"/>
                </a:solidFill>
              </a:rPr>
              <a:t> BABC CABC…</a:t>
            </a:r>
            <a:endParaRPr kumimoji="1" lang="ja-JP" altLang="en-US" sz="2800" dirty="0">
              <a:solidFill>
                <a:srgbClr val="7F7F7F"/>
              </a:solidFill>
            </a:endParaRPr>
          </a:p>
        </p:txBody>
      </p:sp>
      <p:sp>
        <p:nvSpPr>
          <p:cNvPr id="48" name="テキスト ボックス 47"/>
          <p:cNvSpPr txBox="1"/>
          <p:nvPr/>
        </p:nvSpPr>
        <p:spPr>
          <a:xfrm>
            <a:off x="3473942" y="3782431"/>
            <a:ext cx="1875033" cy="1200328"/>
          </a:xfrm>
          <a:prstGeom prst="rect">
            <a:avLst/>
          </a:prstGeom>
          <a:noFill/>
        </p:spPr>
        <p:txBody>
          <a:bodyPr wrap="none" rtlCol="0">
            <a:spAutoFit/>
          </a:bodyPr>
          <a:lstStyle/>
          <a:p>
            <a:pPr algn="ctr"/>
            <a:r>
              <a:rPr lang="ja-JP" altLang="en-US" sz="2400" dirty="0" smtClean="0"/>
              <a:t>自己組織化</a:t>
            </a:r>
            <a:endParaRPr lang="en-US" altLang="ja-JP" sz="2400" dirty="0" smtClean="0"/>
          </a:p>
          <a:p>
            <a:pPr algn="ctr"/>
            <a:r>
              <a:rPr kumimoji="1" lang="en-US" altLang="ja-JP" sz="2400" dirty="0" smtClean="0"/>
              <a:t>+</a:t>
            </a:r>
          </a:p>
          <a:p>
            <a:pPr algn="ctr"/>
            <a:r>
              <a:rPr lang="ja-JP" altLang="en-US" sz="2400" dirty="0" smtClean="0"/>
              <a:t>スパイキング</a:t>
            </a:r>
            <a:endParaRPr lang="en-US" altLang="ja-JP" sz="2400" dirty="0" smtClean="0"/>
          </a:p>
        </p:txBody>
      </p:sp>
      <p:sp>
        <p:nvSpPr>
          <p:cNvPr id="49" name="テキスト ボックス 48"/>
          <p:cNvSpPr txBox="1"/>
          <p:nvPr/>
        </p:nvSpPr>
        <p:spPr>
          <a:xfrm>
            <a:off x="3546678" y="5064800"/>
            <a:ext cx="1729560" cy="830997"/>
          </a:xfrm>
          <a:prstGeom prst="rect">
            <a:avLst/>
          </a:prstGeom>
          <a:noFill/>
        </p:spPr>
        <p:txBody>
          <a:bodyPr wrap="none" rtlCol="0">
            <a:spAutoFit/>
          </a:bodyPr>
          <a:lstStyle/>
          <a:p>
            <a:pPr algn="ctr"/>
            <a:r>
              <a:rPr lang="ja-JP" altLang="en-US" sz="2400" dirty="0" smtClean="0"/>
              <a:t>ニューラル</a:t>
            </a:r>
            <a:endParaRPr lang="en-US" altLang="ja-JP" sz="2400" dirty="0" smtClean="0"/>
          </a:p>
          <a:p>
            <a:pPr algn="ctr"/>
            <a:r>
              <a:rPr lang="ja-JP" altLang="en-US" sz="2400" dirty="0" smtClean="0"/>
              <a:t>ネットワーク</a:t>
            </a:r>
            <a:endParaRPr lang="en-US" altLang="ja-JP" sz="2400" dirty="0" smtClean="0"/>
          </a:p>
        </p:txBody>
      </p:sp>
      <p:sp>
        <p:nvSpPr>
          <p:cNvPr id="27" name="円/楕円 26"/>
          <p:cNvSpPr/>
          <p:nvPr/>
        </p:nvSpPr>
        <p:spPr>
          <a:xfrm>
            <a:off x="2688995" y="5170422"/>
            <a:ext cx="224126" cy="22413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6362671" y="3807335"/>
            <a:ext cx="864139" cy="584776"/>
          </a:xfrm>
          <a:prstGeom prst="rect">
            <a:avLst/>
          </a:prstGeom>
          <a:noFill/>
        </p:spPr>
        <p:txBody>
          <a:bodyPr wrap="none" rtlCol="0">
            <a:spAutoFit/>
          </a:bodyPr>
          <a:lstStyle/>
          <a:p>
            <a:r>
              <a:rPr kumimoji="1" lang="en-US" altLang="ja-JP" sz="3200" dirty="0" smtClean="0"/>
              <a:t>ABC</a:t>
            </a:r>
            <a:endParaRPr kumimoji="1" lang="ja-JP" altLang="en-US" sz="3200" dirty="0"/>
          </a:p>
        </p:txBody>
      </p:sp>
    </p:spTree>
    <p:extLst>
      <p:ext uri="{BB962C8B-B14F-4D97-AF65-F5344CB8AC3E}">
        <p14:creationId xmlns:p14="http://schemas.microsoft.com/office/powerpoint/2010/main" val="199415416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ja-JP" altLang="en-US" dirty="0" smtClean="0">
                <a:solidFill>
                  <a:srgbClr val="4F81BD"/>
                </a:solidFill>
                <a:latin typeface="HGSｺﾞｼｯｸE"/>
                <a:ea typeface="HGSｺﾞｼｯｸE"/>
                <a:cs typeface="HGSｺﾞｼｯｸE"/>
              </a:rPr>
              <a:t>方針</a:t>
            </a:r>
            <a:endParaRPr kumimoji="1" lang="ja-JP" altLang="en-US" dirty="0">
              <a:solidFill>
                <a:srgbClr val="4F81BD"/>
              </a:solidFill>
              <a:latin typeface="HGSｺﾞｼｯｸE"/>
              <a:ea typeface="HGSｺﾞｼｯｸE"/>
              <a:cs typeface="HGSｺﾞｼｯｸE"/>
            </a:endParaRPr>
          </a:p>
        </p:txBody>
      </p:sp>
      <p:sp>
        <p:nvSpPr>
          <p:cNvPr id="3" name="コンテンツ プレースホルダー 2"/>
          <p:cNvSpPr>
            <a:spLocks noGrp="1"/>
          </p:cNvSpPr>
          <p:nvPr>
            <p:ph idx="1"/>
          </p:nvPr>
        </p:nvSpPr>
        <p:spPr>
          <a:xfrm>
            <a:off x="457199" y="1600200"/>
            <a:ext cx="8229600" cy="1998460"/>
          </a:xfrm>
        </p:spPr>
        <p:txBody>
          <a:bodyPr>
            <a:normAutofit/>
          </a:bodyPr>
          <a:lstStyle/>
          <a:p>
            <a:pPr marL="0" indent="0">
              <a:buNone/>
            </a:pPr>
            <a:r>
              <a:rPr kumimoji="1" lang="ja-JP" altLang="en-US" dirty="0" smtClean="0"/>
              <a:t>自己組織化ニューラルネットワークと</a:t>
            </a:r>
            <a:endParaRPr kumimoji="1" lang="en-US" altLang="ja-JP" dirty="0" smtClean="0"/>
          </a:p>
          <a:p>
            <a:pPr marL="0" indent="0">
              <a:buNone/>
            </a:pPr>
            <a:r>
              <a:rPr lang="ja-JP" altLang="en-US" dirty="0" smtClean="0"/>
              <a:t>スパイキングニューラルネットワークを</a:t>
            </a:r>
            <a:endParaRPr lang="en-US" altLang="ja-JP" dirty="0" smtClean="0"/>
          </a:p>
          <a:p>
            <a:pPr marL="0" indent="0">
              <a:buNone/>
            </a:pPr>
            <a:r>
              <a:rPr lang="ja-JP" altLang="ja-JP" dirty="0"/>
              <a:t>　</a:t>
            </a:r>
            <a:r>
              <a:rPr lang="ja-JP" altLang="en-US" dirty="0" smtClean="0"/>
              <a:t>　組み合わせる</a:t>
            </a:r>
            <a:endParaRPr kumimoji="1" lang="ja-JP" altLang="en-US" dirty="0"/>
          </a:p>
        </p:txBody>
      </p:sp>
      <p:grpSp>
        <p:nvGrpSpPr>
          <p:cNvPr id="45" name="図形グループ 44"/>
          <p:cNvGrpSpPr/>
          <p:nvPr/>
        </p:nvGrpSpPr>
        <p:grpSpPr>
          <a:xfrm>
            <a:off x="2083609" y="3723184"/>
            <a:ext cx="4235728" cy="2340997"/>
            <a:chOff x="2083609" y="4096744"/>
            <a:chExt cx="4235728" cy="2340997"/>
          </a:xfrm>
        </p:grpSpPr>
        <p:sp>
          <p:nvSpPr>
            <p:cNvPr id="20" name="テキスト ボックス 19"/>
            <p:cNvSpPr txBox="1"/>
            <p:nvPr/>
          </p:nvSpPr>
          <p:spPr>
            <a:xfrm>
              <a:off x="2093072" y="4165467"/>
              <a:ext cx="422111" cy="584776"/>
            </a:xfrm>
            <a:prstGeom prst="rect">
              <a:avLst/>
            </a:prstGeom>
            <a:noFill/>
          </p:spPr>
          <p:txBody>
            <a:bodyPr wrap="none" rtlCol="0">
              <a:spAutoFit/>
            </a:bodyPr>
            <a:lstStyle/>
            <a:p>
              <a:r>
                <a:rPr kumimoji="1" lang="en-US" altLang="ja-JP" sz="3200" dirty="0" smtClean="0"/>
                <a:t>A</a:t>
              </a:r>
              <a:endParaRPr kumimoji="1" lang="ja-JP" altLang="en-US" sz="3200" dirty="0"/>
            </a:p>
          </p:txBody>
        </p:sp>
        <p:sp>
          <p:nvSpPr>
            <p:cNvPr id="21" name="テキスト ボックス 20"/>
            <p:cNvSpPr txBox="1"/>
            <p:nvPr/>
          </p:nvSpPr>
          <p:spPr>
            <a:xfrm>
              <a:off x="2083609" y="4741235"/>
              <a:ext cx="422111" cy="584776"/>
            </a:xfrm>
            <a:prstGeom prst="rect">
              <a:avLst/>
            </a:prstGeom>
            <a:noFill/>
          </p:spPr>
          <p:txBody>
            <a:bodyPr wrap="none" rtlCol="0">
              <a:spAutoFit/>
            </a:bodyPr>
            <a:lstStyle/>
            <a:p>
              <a:r>
                <a:rPr kumimoji="1" lang="en-US" altLang="ja-JP" sz="3200" dirty="0" smtClean="0"/>
                <a:t>B</a:t>
              </a:r>
              <a:endParaRPr kumimoji="1" lang="ja-JP" altLang="en-US" sz="3200" dirty="0"/>
            </a:p>
          </p:txBody>
        </p:sp>
        <p:sp>
          <p:nvSpPr>
            <p:cNvPr id="22" name="テキスト ボックス 21"/>
            <p:cNvSpPr txBox="1"/>
            <p:nvPr/>
          </p:nvSpPr>
          <p:spPr>
            <a:xfrm>
              <a:off x="2086597" y="5329455"/>
              <a:ext cx="403476" cy="584776"/>
            </a:xfrm>
            <a:prstGeom prst="rect">
              <a:avLst/>
            </a:prstGeom>
            <a:noFill/>
          </p:spPr>
          <p:txBody>
            <a:bodyPr wrap="none" rtlCol="0">
              <a:spAutoFit/>
            </a:bodyPr>
            <a:lstStyle/>
            <a:p>
              <a:r>
                <a:rPr kumimoji="1" lang="en-US" altLang="ja-JP" sz="3200" dirty="0" smtClean="0"/>
                <a:t>C</a:t>
              </a:r>
              <a:endParaRPr kumimoji="1" lang="ja-JP" altLang="en-US" sz="3200" dirty="0"/>
            </a:p>
          </p:txBody>
        </p:sp>
        <p:grpSp>
          <p:nvGrpSpPr>
            <p:cNvPr id="31" name="図形グループ 30"/>
            <p:cNvGrpSpPr/>
            <p:nvPr/>
          </p:nvGrpSpPr>
          <p:grpSpPr>
            <a:xfrm>
              <a:off x="2493269" y="4096744"/>
              <a:ext cx="3826068" cy="2340997"/>
              <a:chOff x="2493269" y="4096744"/>
              <a:chExt cx="3826068" cy="2340997"/>
            </a:xfrm>
          </p:grpSpPr>
          <p:sp>
            <p:nvSpPr>
              <p:cNvPr id="5" name="正方形/長方形 4"/>
              <p:cNvSpPr/>
              <p:nvPr/>
            </p:nvSpPr>
            <p:spPr>
              <a:xfrm>
                <a:off x="3299622" y="4096744"/>
                <a:ext cx="2216350" cy="2228928"/>
              </a:xfrm>
              <a:prstGeom prst="rect">
                <a:avLst/>
              </a:prstGeom>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cxnSp>
            <p:nvCxnSpPr>
              <p:cNvPr id="7" name="直線コネクタ 6"/>
              <p:cNvCxnSpPr/>
              <p:nvPr/>
            </p:nvCxnSpPr>
            <p:spPr>
              <a:xfrm>
                <a:off x="2502732" y="449521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0" name="直線コネクタ 9"/>
              <p:cNvCxnSpPr/>
              <p:nvPr/>
            </p:nvCxnSpPr>
            <p:spPr>
              <a:xfrm>
                <a:off x="2493269" y="508343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1" name="直線コネクタ 10"/>
              <p:cNvCxnSpPr/>
              <p:nvPr/>
            </p:nvCxnSpPr>
            <p:spPr>
              <a:xfrm>
                <a:off x="2496257" y="565605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3" name="直線コネクタ 12"/>
              <p:cNvCxnSpPr/>
              <p:nvPr/>
            </p:nvCxnSpPr>
            <p:spPr>
              <a:xfrm>
                <a:off x="2913121" y="5892812"/>
                <a:ext cx="0" cy="544929"/>
              </a:xfrm>
              <a:prstGeom prst="line">
                <a:avLst/>
              </a:prstGeom>
              <a:ln w="38100" cmpd="sng">
                <a:prstDash val="dot"/>
              </a:ln>
            </p:spPr>
            <p:style>
              <a:lnRef idx="2">
                <a:schemeClr val="dk1"/>
              </a:lnRef>
              <a:fillRef idx="1">
                <a:schemeClr val="lt1"/>
              </a:fillRef>
              <a:effectRef idx="0">
                <a:schemeClr val="dk1"/>
              </a:effectRef>
              <a:fontRef idx="minor">
                <a:schemeClr val="dk1"/>
              </a:fontRef>
            </p:style>
          </p:cxnSp>
          <p:cxnSp>
            <p:nvCxnSpPr>
              <p:cNvPr id="23" name="直線コネクタ 22"/>
              <p:cNvCxnSpPr/>
              <p:nvPr/>
            </p:nvCxnSpPr>
            <p:spPr>
              <a:xfrm>
                <a:off x="5522447" y="449818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4" name="直線コネクタ 23"/>
              <p:cNvCxnSpPr/>
              <p:nvPr/>
            </p:nvCxnSpPr>
            <p:spPr>
              <a:xfrm>
                <a:off x="5512984" y="508640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5" name="直線コネクタ 24"/>
              <p:cNvCxnSpPr/>
              <p:nvPr/>
            </p:nvCxnSpPr>
            <p:spPr>
              <a:xfrm>
                <a:off x="5515972" y="565902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6" name="直線コネクタ 25"/>
              <p:cNvCxnSpPr/>
              <p:nvPr/>
            </p:nvCxnSpPr>
            <p:spPr>
              <a:xfrm>
                <a:off x="5932836" y="5895788"/>
                <a:ext cx="0" cy="541953"/>
              </a:xfrm>
              <a:prstGeom prst="line">
                <a:avLst/>
              </a:prstGeom>
              <a:ln w="38100" cmpd="sng">
                <a:prstDash val="dot"/>
              </a:ln>
            </p:spPr>
            <p:style>
              <a:lnRef idx="2">
                <a:schemeClr val="dk1"/>
              </a:lnRef>
              <a:fillRef idx="1">
                <a:schemeClr val="lt1"/>
              </a:fillRef>
              <a:effectRef idx="0">
                <a:schemeClr val="dk1"/>
              </a:effectRef>
              <a:fontRef idx="minor">
                <a:schemeClr val="dk1"/>
              </a:fontRef>
            </p:style>
          </p:cxnSp>
        </p:grpSp>
      </p:grpSp>
      <p:sp>
        <p:nvSpPr>
          <p:cNvPr id="47" name="テキスト ボックス 46"/>
          <p:cNvSpPr txBox="1"/>
          <p:nvPr/>
        </p:nvSpPr>
        <p:spPr>
          <a:xfrm>
            <a:off x="1117892" y="6176247"/>
            <a:ext cx="2763577" cy="523220"/>
          </a:xfrm>
          <a:prstGeom prst="rect">
            <a:avLst/>
          </a:prstGeom>
          <a:noFill/>
        </p:spPr>
        <p:txBody>
          <a:bodyPr wrap="none" rtlCol="0">
            <a:spAutoFit/>
          </a:bodyPr>
          <a:lstStyle/>
          <a:p>
            <a:r>
              <a:rPr kumimoji="1" lang="en-US" altLang="ja-JP" sz="2800" dirty="0" smtClean="0">
                <a:solidFill>
                  <a:schemeClr val="bg1">
                    <a:lumMod val="50000"/>
                  </a:schemeClr>
                </a:solidFill>
              </a:rPr>
              <a:t>A</a:t>
            </a:r>
            <a:r>
              <a:rPr kumimoji="1" lang="en-US" altLang="ja-JP" sz="2800" dirty="0" smtClean="0">
                <a:solidFill>
                  <a:srgbClr val="7F7F7F"/>
                </a:solidFill>
              </a:rPr>
              <a:t>B</a:t>
            </a:r>
            <a:r>
              <a:rPr kumimoji="1" lang="en-US" altLang="ja-JP" sz="2800" dirty="0" smtClean="0">
                <a:solidFill>
                  <a:schemeClr val="bg1">
                    <a:lumMod val="50000"/>
                  </a:schemeClr>
                </a:solidFill>
              </a:rPr>
              <a:t>C</a:t>
            </a:r>
            <a:r>
              <a:rPr kumimoji="1" lang="en-US" altLang="ja-JP" sz="2800" dirty="0" smtClean="0">
                <a:solidFill>
                  <a:srgbClr val="7F7F7F"/>
                </a:solidFill>
              </a:rPr>
              <a:t> BABC C</a:t>
            </a:r>
            <a:r>
              <a:rPr kumimoji="1" lang="en-US" altLang="ja-JP" sz="2800" dirty="0" smtClean="0">
                <a:solidFill>
                  <a:srgbClr val="FF0000"/>
                </a:solidFill>
              </a:rPr>
              <a:t>A</a:t>
            </a:r>
            <a:r>
              <a:rPr kumimoji="1" lang="en-US" altLang="ja-JP" sz="2800" dirty="0" smtClean="0">
                <a:solidFill>
                  <a:srgbClr val="7F7F7F"/>
                </a:solidFill>
              </a:rPr>
              <a:t>BC…</a:t>
            </a:r>
            <a:endParaRPr kumimoji="1" lang="ja-JP" altLang="en-US" sz="2800" dirty="0">
              <a:solidFill>
                <a:srgbClr val="7F7F7F"/>
              </a:solidFill>
            </a:endParaRPr>
          </a:p>
        </p:txBody>
      </p:sp>
      <p:sp>
        <p:nvSpPr>
          <p:cNvPr id="48" name="テキスト ボックス 47"/>
          <p:cNvSpPr txBox="1"/>
          <p:nvPr/>
        </p:nvSpPr>
        <p:spPr>
          <a:xfrm>
            <a:off x="3473942" y="3782431"/>
            <a:ext cx="1875033" cy="1200328"/>
          </a:xfrm>
          <a:prstGeom prst="rect">
            <a:avLst/>
          </a:prstGeom>
          <a:noFill/>
        </p:spPr>
        <p:txBody>
          <a:bodyPr wrap="none" rtlCol="0">
            <a:spAutoFit/>
          </a:bodyPr>
          <a:lstStyle/>
          <a:p>
            <a:pPr algn="ctr"/>
            <a:r>
              <a:rPr lang="ja-JP" altLang="en-US" sz="2400" dirty="0" smtClean="0"/>
              <a:t>自己組織化</a:t>
            </a:r>
            <a:endParaRPr lang="en-US" altLang="ja-JP" sz="2400" dirty="0" smtClean="0"/>
          </a:p>
          <a:p>
            <a:pPr algn="ctr"/>
            <a:r>
              <a:rPr kumimoji="1" lang="en-US" altLang="ja-JP" sz="2400" dirty="0" smtClean="0"/>
              <a:t>+</a:t>
            </a:r>
          </a:p>
          <a:p>
            <a:pPr algn="ctr"/>
            <a:r>
              <a:rPr lang="ja-JP" altLang="en-US" sz="2400" dirty="0" smtClean="0"/>
              <a:t>スパイキング</a:t>
            </a:r>
            <a:endParaRPr lang="en-US" altLang="ja-JP" sz="2400" dirty="0" smtClean="0"/>
          </a:p>
        </p:txBody>
      </p:sp>
      <p:sp>
        <p:nvSpPr>
          <p:cNvPr id="49" name="テキスト ボックス 48"/>
          <p:cNvSpPr txBox="1"/>
          <p:nvPr/>
        </p:nvSpPr>
        <p:spPr>
          <a:xfrm>
            <a:off x="3546678" y="5064800"/>
            <a:ext cx="1729560" cy="830997"/>
          </a:xfrm>
          <a:prstGeom prst="rect">
            <a:avLst/>
          </a:prstGeom>
          <a:noFill/>
        </p:spPr>
        <p:txBody>
          <a:bodyPr wrap="none" rtlCol="0">
            <a:spAutoFit/>
          </a:bodyPr>
          <a:lstStyle/>
          <a:p>
            <a:pPr algn="ctr"/>
            <a:r>
              <a:rPr lang="ja-JP" altLang="en-US" sz="2400" dirty="0" smtClean="0"/>
              <a:t>ニューラル</a:t>
            </a:r>
            <a:endParaRPr lang="en-US" altLang="ja-JP" sz="2400" dirty="0" smtClean="0"/>
          </a:p>
          <a:p>
            <a:pPr algn="ctr"/>
            <a:r>
              <a:rPr lang="ja-JP" altLang="en-US" sz="2400" dirty="0" smtClean="0"/>
              <a:t>ネットワーク</a:t>
            </a:r>
            <a:endParaRPr lang="en-US" altLang="ja-JP" sz="2400" dirty="0" smtClean="0"/>
          </a:p>
        </p:txBody>
      </p:sp>
      <p:sp>
        <p:nvSpPr>
          <p:cNvPr id="27" name="テキスト ボックス 26"/>
          <p:cNvSpPr txBox="1"/>
          <p:nvPr/>
        </p:nvSpPr>
        <p:spPr>
          <a:xfrm>
            <a:off x="6362671" y="3807335"/>
            <a:ext cx="864139" cy="584776"/>
          </a:xfrm>
          <a:prstGeom prst="rect">
            <a:avLst/>
          </a:prstGeom>
          <a:noFill/>
        </p:spPr>
        <p:txBody>
          <a:bodyPr wrap="none" rtlCol="0">
            <a:spAutoFit/>
          </a:bodyPr>
          <a:lstStyle/>
          <a:p>
            <a:r>
              <a:rPr kumimoji="1" lang="en-US" altLang="ja-JP" sz="3200" dirty="0" smtClean="0"/>
              <a:t>ABC</a:t>
            </a:r>
            <a:endParaRPr kumimoji="1" lang="ja-JP" altLang="en-US" sz="3200" dirty="0"/>
          </a:p>
        </p:txBody>
      </p:sp>
      <p:sp>
        <p:nvSpPr>
          <p:cNvPr id="28" name="円/楕円 27"/>
          <p:cNvSpPr/>
          <p:nvPr/>
        </p:nvSpPr>
        <p:spPr>
          <a:xfrm>
            <a:off x="2688995" y="4012558"/>
            <a:ext cx="224126" cy="22413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3779519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ja-JP" altLang="en-US" dirty="0" smtClean="0">
                <a:solidFill>
                  <a:srgbClr val="4F81BD"/>
                </a:solidFill>
                <a:latin typeface="HGSｺﾞｼｯｸE"/>
                <a:ea typeface="HGSｺﾞｼｯｸE"/>
                <a:cs typeface="HGSｺﾞｼｯｸE"/>
              </a:rPr>
              <a:t>方針</a:t>
            </a:r>
            <a:endParaRPr kumimoji="1" lang="ja-JP" altLang="en-US" dirty="0">
              <a:solidFill>
                <a:srgbClr val="4F81BD"/>
              </a:solidFill>
              <a:latin typeface="HGSｺﾞｼｯｸE"/>
              <a:ea typeface="HGSｺﾞｼｯｸE"/>
              <a:cs typeface="HGSｺﾞｼｯｸE"/>
            </a:endParaRPr>
          </a:p>
        </p:txBody>
      </p:sp>
      <p:sp>
        <p:nvSpPr>
          <p:cNvPr id="3" name="コンテンツ プレースホルダー 2"/>
          <p:cNvSpPr>
            <a:spLocks noGrp="1"/>
          </p:cNvSpPr>
          <p:nvPr>
            <p:ph idx="1"/>
          </p:nvPr>
        </p:nvSpPr>
        <p:spPr>
          <a:xfrm>
            <a:off x="457199" y="1600200"/>
            <a:ext cx="8229600" cy="1998460"/>
          </a:xfrm>
        </p:spPr>
        <p:txBody>
          <a:bodyPr>
            <a:normAutofit/>
          </a:bodyPr>
          <a:lstStyle/>
          <a:p>
            <a:pPr marL="0" indent="0">
              <a:buNone/>
            </a:pPr>
            <a:r>
              <a:rPr kumimoji="1" lang="ja-JP" altLang="en-US" dirty="0" smtClean="0"/>
              <a:t>自己組織化ニューラルネットワークと</a:t>
            </a:r>
            <a:endParaRPr kumimoji="1" lang="en-US" altLang="ja-JP" dirty="0" smtClean="0"/>
          </a:p>
          <a:p>
            <a:pPr marL="0" indent="0">
              <a:buNone/>
            </a:pPr>
            <a:r>
              <a:rPr lang="ja-JP" altLang="en-US" dirty="0" smtClean="0"/>
              <a:t>スパイキングニューラルネットワークを</a:t>
            </a:r>
            <a:endParaRPr lang="en-US" altLang="ja-JP" dirty="0" smtClean="0"/>
          </a:p>
          <a:p>
            <a:pPr marL="0" indent="0">
              <a:buNone/>
            </a:pPr>
            <a:r>
              <a:rPr lang="ja-JP" altLang="ja-JP" dirty="0"/>
              <a:t>　</a:t>
            </a:r>
            <a:r>
              <a:rPr lang="ja-JP" altLang="en-US" dirty="0" smtClean="0"/>
              <a:t>　組み合わせる</a:t>
            </a:r>
            <a:endParaRPr kumimoji="1" lang="ja-JP" altLang="en-US" dirty="0"/>
          </a:p>
        </p:txBody>
      </p:sp>
      <p:grpSp>
        <p:nvGrpSpPr>
          <p:cNvPr id="45" name="図形グループ 44"/>
          <p:cNvGrpSpPr/>
          <p:nvPr/>
        </p:nvGrpSpPr>
        <p:grpSpPr>
          <a:xfrm>
            <a:off x="2083609" y="3723184"/>
            <a:ext cx="4235728" cy="2340997"/>
            <a:chOff x="2083609" y="4096744"/>
            <a:chExt cx="4235728" cy="2340997"/>
          </a:xfrm>
        </p:grpSpPr>
        <p:sp>
          <p:nvSpPr>
            <p:cNvPr id="20" name="テキスト ボックス 19"/>
            <p:cNvSpPr txBox="1"/>
            <p:nvPr/>
          </p:nvSpPr>
          <p:spPr>
            <a:xfrm>
              <a:off x="2093072" y="4165467"/>
              <a:ext cx="422111" cy="584776"/>
            </a:xfrm>
            <a:prstGeom prst="rect">
              <a:avLst/>
            </a:prstGeom>
            <a:noFill/>
          </p:spPr>
          <p:txBody>
            <a:bodyPr wrap="none" rtlCol="0">
              <a:spAutoFit/>
            </a:bodyPr>
            <a:lstStyle/>
            <a:p>
              <a:r>
                <a:rPr kumimoji="1" lang="en-US" altLang="ja-JP" sz="3200" dirty="0" smtClean="0"/>
                <a:t>A</a:t>
              </a:r>
              <a:endParaRPr kumimoji="1" lang="ja-JP" altLang="en-US" sz="3200" dirty="0"/>
            </a:p>
          </p:txBody>
        </p:sp>
        <p:sp>
          <p:nvSpPr>
            <p:cNvPr id="21" name="テキスト ボックス 20"/>
            <p:cNvSpPr txBox="1"/>
            <p:nvPr/>
          </p:nvSpPr>
          <p:spPr>
            <a:xfrm>
              <a:off x="2083609" y="4741235"/>
              <a:ext cx="422111" cy="584776"/>
            </a:xfrm>
            <a:prstGeom prst="rect">
              <a:avLst/>
            </a:prstGeom>
            <a:noFill/>
          </p:spPr>
          <p:txBody>
            <a:bodyPr wrap="none" rtlCol="0">
              <a:spAutoFit/>
            </a:bodyPr>
            <a:lstStyle/>
            <a:p>
              <a:r>
                <a:rPr kumimoji="1" lang="en-US" altLang="ja-JP" sz="3200" dirty="0" smtClean="0"/>
                <a:t>B</a:t>
              </a:r>
              <a:endParaRPr kumimoji="1" lang="ja-JP" altLang="en-US" sz="3200" dirty="0"/>
            </a:p>
          </p:txBody>
        </p:sp>
        <p:sp>
          <p:nvSpPr>
            <p:cNvPr id="22" name="テキスト ボックス 21"/>
            <p:cNvSpPr txBox="1"/>
            <p:nvPr/>
          </p:nvSpPr>
          <p:spPr>
            <a:xfrm>
              <a:off x="2086597" y="5329455"/>
              <a:ext cx="403476" cy="584776"/>
            </a:xfrm>
            <a:prstGeom prst="rect">
              <a:avLst/>
            </a:prstGeom>
            <a:noFill/>
          </p:spPr>
          <p:txBody>
            <a:bodyPr wrap="none" rtlCol="0">
              <a:spAutoFit/>
            </a:bodyPr>
            <a:lstStyle/>
            <a:p>
              <a:r>
                <a:rPr kumimoji="1" lang="en-US" altLang="ja-JP" sz="3200" dirty="0" smtClean="0"/>
                <a:t>C</a:t>
              </a:r>
              <a:endParaRPr kumimoji="1" lang="ja-JP" altLang="en-US" sz="3200" dirty="0"/>
            </a:p>
          </p:txBody>
        </p:sp>
        <p:grpSp>
          <p:nvGrpSpPr>
            <p:cNvPr id="31" name="図形グループ 30"/>
            <p:cNvGrpSpPr/>
            <p:nvPr/>
          </p:nvGrpSpPr>
          <p:grpSpPr>
            <a:xfrm>
              <a:off x="2493269" y="4096744"/>
              <a:ext cx="3826068" cy="2340997"/>
              <a:chOff x="2493269" y="4096744"/>
              <a:chExt cx="3826068" cy="2340997"/>
            </a:xfrm>
          </p:grpSpPr>
          <p:sp>
            <p:nvSpPr>
              <p:cNvPr id="5" name="正方形/長方形 4"/>
              <p:cNvSpPr/>
              <p:nvPr/>
            </p:nvSpPr>
            <p:spPr>
              <a:xfrm>
                <a:off x="3299622" y="4096744"/>
                <a:ext cx="2216350" cy="2228928"/>
              </a:xfrm>
              <a:prstGeom prst="rect">
                <a:avLst/>
              </a:prstGeom>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cxnSp>
            <p:nvCxnSpPr>
              <p:cNvPr id="7" name="直線コネクタ 6"/>
              <p:cNvCxnSpPr/>
              <p:nvPr/>
            </p:nvCxnSpPr>
            <p:spPr>
              <a:xfrm>
                <a:off x="2502732" y="449521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0" name="直線コネクタ 9"/>
              <p:cNvCxnSpPr/>
              <p:nvPr/>
            </p:nvCxnSpPr>
            <p:spPr>
              <a:xfrm>
                <a:off x="2493269" y="508343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1" name="直線コネクタ 10"/>
              <p:cNvCxnSpPr/>
              <p:nvPr/>
            </p:nvCxnSpPr>
            <p:spPr>
              <a:xfrm>
                <a:off x="2496257" y="565605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3" name="直線コネクタ 12"/>
              <p:cNvCxnSpPr/>
              <p:nvPr/>
            </p:nvCxnSpPr>
            <p:spPr>
              <a:xfrm>
                <a:off x="2913121" y="5892812"/>
                <a:ext cx="0" cy="544929"/>
              </a:xfrm>
              <a:prstGeom prst="line">
                <a:avLst/>
              </a:prstGeom>
              <a:ln w="38100" cmpd="sng">
                <a:prstDash val="dot"/>
              </a:ln>
            </p:spPr>
            <p:style>
              <a:lnRef idx="2">
                <a:schemeClr val="dk1"/>
              </a:lnRef>
              <a:fillRef idx="1">
                <a:schemeClr val="lt1"/>
              </a:fillRef>
              <a:effectRef idx="0">
                <a:schemeClr val="dk1"/>
              </a:effectRef>
              <a:fontRef idx="minor">
                <a:schemeClr val="dk1"/>
              </a:fontRef>
            </p:style>
          </p:cxnSp>
          <p:cxnSp>
            <p:nvCxnSpPr>
              <p:cNvPr id="23" name="直線コネクタ 22"/>
              <p:cNvCxnSpPr/>
              <p:nvPr/>
            </p:nvCxnSpPr>
            <p:spPr>
              <a:xfrm>
                <a:off x="5522447" y="449818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4" name="直線コネクタ 23"/>
              <p:cNvCxnSpPr/>
              <p:nvPr/>
            </p:nvCxnSpPr>
            <p:spPr>
              <a:xfrm>
                <a:off x="5512984" y="508640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5" name="直線コネクタ 24"/>
              <p:cNvCxnSpPr/>
              <p:nvPr/>
            </p:nvCxnSpPr>
            <p:spPr>
              <a:xfrm>
                <a:off x="5515972" y="565902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6" name="直線コネクタ 25"/>
              <p:cNvCxnSpPr/>
              <p:nvPr/>
            </p:nvCxnSpPr>
            <p:spPr>
              <a:xfrm>
                <a:off x="5932836" y="5895788"/>
                <a:ext cx="0" cy="541953"/>
              </a:xfrm>
              <a:prstGeom prst="line">
                <a:avLst/>
              </a:prstGeom>
              <a:ln w="38100" cmpd="sng">
                <a:prstDash val="dot"/>
              </a:ln>
            </p:spPr>
            <p:style>
              <a:lnRef idx="2">
                <a:schemeClr val="dk1"/>
              </a:lnRef>
              <a:fillRef idx="1">
                <a:schemeClr val="lt1"/>
              </a:fillRef>
              <a:effectRef idx="0">
                <a:schemeClr val="dk1"/>
              </a:effectRef>
              <a:fontRef idx="minor">
                <a:schemeClr val="dk1"/>
              </a:fontRef>
            </p:style>
          </p:cxnSp>
        </p:grpSp>
      </p:grpSp>
      <p:sp>
        <p:nvSpPr>
          <p:cNvPr id="47" name="テキスト ボックス 46"/>
          <p:cNvSpPr txBox="1"/>
          <p:nvPr/>
        </p:nvSpPr>
        <p:spPr>
          <a:xfrm>
            <a:off x="1117892" y="6176247"/>
            <a:ext cx="2763577" cy="523220"/>
          </a:xfrm>
          <a:prstGeom prst="rect">
            <a:avLst/>
          </a:prstGeom>
          <a:noFill/>
        </p:spPr>
        <p:txBody>
          <a:bodyPr wrap="none" rtlCol="0">
            <a:spAutoFit/>
          </a:bodyPr>
          <a:lstStyle/>
          <a:p>
            <a:r>
              <a:rPr kumimoji="1" lang="en-US" altLang="ja-JP" sz="2800" dirty="0" smtClean="0">
                <a:solidFill>
                  <a:schemeClr val="bg1">
                    <a:lumMod val="50000"/>
                  </a:schemeClr>
                </a:solidFill>
              </a:rPr>
              <a:t>A</a:t>
            </a:r>
            <a:r>
              <a:rPr kumimoji="1" lang="en-US" altLang="ja-JP" sz="2800" dirty="0" smtClean="0">
                <a:solidFill>
                  <a:srgbClr val="7F7F7F"/>
                </a:solidFill>
              </a:rPr>
              <a:t>B</a:t>
            </a:r>
            <a:r>
              <a:rPr kumimoji="1" lang="en-US" altLang="ja-JP" sz="2800" dirty="0" smtClean="0">
                <a:solidFill>
                  <a:schemeClr val="bg1">
                    <a:lumMod val="50000"/>
                  </a:schemeClr>
                </a:solidFill>
              </a:rPr>
              <a:t>C</a:t>
            </a:r>
            <a:r>
              <a:rPr kumimoji="1" lang="en-US" altLang="ja-JP" sz="2800" dirty="0" smtClean="0">
                <a:solidFill>
                  <a:srgbClr val="7F7F7F"/>
                </a:solidFill>
              </a:rPr>
              <a:t> BABC CA</a:t>
            </a:r>
            <a:r>
              <a:rPr kumimoji="1" lang="en-US" altLang="ja-JP" sz="2800" dirty="0" smtClean="0">
                <a:solidFill>
                  <a:srgbClr val="FF0000"/>
                </a:solidFill>
              </a:rPr>
              <a:t>B</a:t>
            </a:r>
            <a:r>
              <a:rPr kumimoji="1" lang="en-US" altLang="ja-JP" sz="2800" dirty="0" smtClean="0">
                <a:solidFill>
                  <a:srgbClr val="7F7F7F"/>
                </a:solidFill>
              </a:rPr>
              <a:t>C…</a:t>
            </a:r>
            <a:endParaRPr kumimoji="1" lang="ja-JP" altLang="en-US" sz="2800" dirty="0">
              <a:solidFill>
                <a:srgbClr val="7F7F7F"/>
              </a:solidFill>
            </a:endParaRPr>
          </a:p>
        </p:txBody>
      </p:sp>
      <p:sp>
        <p:nvSpPr>
          <p:cNvPr id="48" name="テキスト ボックス 47"/>
          <p:cNvSpPr txBox="1"/>
          <p:nvPr/>
        </p:nvSpPr>
        <p:spPr>
          <a:xfrm>
            <a:off x="3473942" y="3782431"/>
            <a:ext cx="1875033" cy="1200328"/>
          </a:xfrm>
          <a:prstGeom prst="rect">
            <a:avLst/>
          </a:prstGeom>
          <a:noFill/>
        </p:spPr>
        <p:txBody>
          <a:bodyPr wrap="none" rtlCol="0">
            <a:spAutoFit/>
          </a:bodyPr>
          <a:lstStyle/>
          <a:p>
            <a:pPr algn="ctr"/>
            <a:r>
              <a:rPr lang="ja-JP" altLang="en-US" sz="2400" dirty="0" smtClean="0"/>
              <a:t>自己組織化</a:t>
            </a:r>
            <a:endParaRPr lang="en-US" altLang="ja-JP" sz="2400" dirty="0" smtClean="0"/>
          </a:p>
          <a:p>
            <a:pPr algn="ctr"/>
            <a:r>
              <a:rPr kumimoji="1" lang="en-US" altLang="ja-JP" sz="2400" dirty="0" smtClean="0"/>
              <a:t>+</a:t>
            </a:r>
          </a:p>
          <a:p>
            <a:pPr algn="ctr"/>
            <a:r>
              <a:rPr lang="ja-JP" altLang="en-US" sz="2400" dirty="0" smtClean="0"/>
              <a:t>スパイキング</a:t>
            </a:r>
            <a:endParaRPr lang="en-US" altLang="ja-JP" sz="2400" dirty="0" smtClean="0"/>
          </a:p>
        </p:txBody>
      </p:sp>
      <p:sp>
        <p:nvSpPr>
          <p:cNvPr id="49" name="テキスト ボックス 48"/>
          <p:cNvSpPr txBox="1"/>
          <p:nvPr/>
        </p:nvSpPr>
        <p:spPr>
          <a:xfrm>
            <a:off x="3546678" y="5064800"/>
            <a:ext cx="1729560" cy="830997"/>
          </a:xfrm>
          <a:prstGeom prst="rect">
            <a:avLst/>
          </a:prstGeom>
          <a:noFill/>
        </p:spPr>
        <p:txBody>
          <a:bodyPr wrap="none" rtlCol="0">
            <a:spAutoFit/>
          </a:bodyPr>
          <a:lstStyle/>
          <a:p>
            <a:pPr algn="ctr"/>
            <a:r>
              <a:rPr lang="ja-JP" altLang="en-US" sz="2400" dirty="0" smtClean="0"/>
              <a:t>ニューラル</a:t>
            </a:r>
            <a:endParaRPr lang="en-US" altLang="ja-JP" sz="2400" dirty="0" smtClean="0"/>
          </a:p>
          <a:p>
            <a:pPr algn="ctr"/>
            <a:r>
              <a:rPr lang="ja-JP" altLang="en-US" sz="2400" dirty="0" smtClean="0"/>
              <a:t>ネットワーク</a:t>
            </a:r>
            <a:endParaRPr lang="en-US" altLang="ja-JP" sz="2400" dirty="0" smtClean="0"/>
          </a:p>
        </p:txBody>
      </p:sp>
      <p:sp>
        <p:nvSpPr>
          <p:cNvPr id="27" name="テキスト ボックス 26"/>
          <p:cNvSpPr txBox="1"/>
          <p:nvPr/>
        </p:nvSpPr>
        <p:spPr>
          <a:xfrm>
            <a:off x="6362671" y="3807335"/>
            <a:ext cx="864139" cy="584776"/>
          </a:xfrm>
          <a:prstGeom prst="rect">
            <a:avLst/>
          </a:prstGeom>
          <a:noFill/>
        </p:spPr>
        <p:txBody>
          <a:bodyPr wrap="none" rtlCol="0">
            <a:spAutoFit/>
          </a:bodyPr>
          <a:lstStyle/>
          <a:p>
            <a:r>
              <a:rPr kumimoji="1" lang="en-US" altLang="ja-JP" sz="3200" dirty="0" smtClean="0"/>
              <a:t>ABC</a:t>
            </a:r>
            <a:endParaRPr kumimoji="1" lang="ja-JP" altLang="en-US" sz="3200" dirty="0"/>
          </a:p>
        </p:txBody>
      </p:sp>
      <p:sp>
        <p:nvSpPr>
          <p:cNvPr id="28" name="円/楕円 27"/>
          <p:cNvSpPr/>
          <p:nvPr/>
        </p:nvSpPr>
        <p:spPr>
          <a:xfrm>
            <a:off x="2688995" y="4600778"/>
            <a:ext cx="224126" cy="22413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2776666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ja-JP" altLang="en-US" dirty="0" smtClean="0">
                <a:solidFill>
                  <a:srgbClr val="4F81BD"/>
                </a:solidFill>
                <a:latin typeface="HGSｺﾞｼｯｸE"/>
                <a:ea typeface="HGSｺﾞｼｯｸE"/>
                <a:cs typeface="HGSｺﾞｼｯｸE"/>
              </a:rPr>
              <a:t>方針</a:t>
            </a:r>
            <a:endParaRPr kumimoji="1" lang="ja-JP" altLang="en-US" dirty="0">
              <a:solidFill>
                <a:srgbClr val="4F81BD"/>
              </a:solidFill>
              <a:latin typeface="HGSｺﾞｼｯｸE"/>
              <a:ea typeface="HGSｺﾞｼｯｸE"/>
              <a:cs typeface="HGSｺﾞｼｯｸE"/>
            </a:endParaRPr>
          </a:p>
        </p:txBody>
      </p:sp>
      <p:sp>
        <p:nvSpPr>
          <p:cNvPr id="3" name="コンテンツ プレースホルダー 2"/>
          <p:cNvSpPr>
            <a:spLocks noGrp="1"/>
          </p:cNvSpPr>
          <p:nvPr>
            <p:ph idx="1"/>
          </p:nvPr>
        </p:nvSpPr>
        <p:spPr>
          <a:xfrm>
            <a:off x="457199" y="1600200"/>
            <a:ext cx="8229600" cy="1998460"/>
          </a:xfrm>
        </p:spPr>
        <p:txBody>
          <a:bodyPr>
            <a:normAutofit/>
          </a:bodyPr>
          <a:lstStyle/>
          <a:p>
            <a:pPr marL="0" indent="0">
              <a:buNone/>
            </a:pPr>
            <a:r>
              <a:rPr kumimoji="1" lang="ja-JP" altLang="en-US" dirty="0" smtClean="0"/>
              <a:t>自己組織化ニューラルネットワークと</a:t>
            </a:r>
            <a:endParaRPr kumimoji="1" lang="en-US" altLang="ja-JP" dirty="0" smtClean="0"/>
          </a:p>
          <a:p>
            <a:pPr marL="0" indent="0">
              <a:buNone/>
            </a:pPr>
            <a:r>
              <a:rPr lang="ja-JP" altLang="en-US" dirty="0" smtClean="0"/>
              <a:t>スパイキングニューラルネットワークを</a:t>
            </a:r>
            <a:endParaRPr lang="en-US" altLang="ja-JP" dirty="0" smtClean="0"/>
          </a:p>
          <a:p>
            <a:pPr marL="0" indent="0">
              <a:buNone/>
            </a:pPr>
            <a:r>
              <a:rPr lang="ja-JP" altLang="ja-JP" dirty="0"/>
              <a:t>　</a:t>
            </a:r>
            <a:r>
              <a:rPr lang="ja-JP" altLang="en-US" dirty="0" smtClean="0"/>
              <a:t>　組み合わせる</a:t>
            </a:r>
            <a:endParaRPr kumimoji="1" lang="ja-JP" altLang="en-US" dirty="0"/>
          </a:p>
        </p:txBody>
      </p:sp>
      <p:grpSp>
        <p:nvGrpSpPr>
          <p:cNvPr id="45" name="図形グループ 44"/>
          <p:cNvGrpSpPr/>
          <p:nvPr/>
        </p:nvGrpSpPr>
        <p:grpSpPr>
          <a:xfrm>
            <a:off x="2083609" y="3723184"/>
            <a:ext cx="4235728" cy="2340997"/>
            <a:chOff x="2083609" y="4096744"/>
            <a:chExt cx="4235728" cy="2340997"/>
          </a:xfrm>
        </p:grpSpPr>
        <p:sp>
          <p:nvSpPr>
            <p:cNvPr id="20" name="テキスト ボックス 19"/>
            <p:cNvSpPr txBox="1"/>
            <p:nvPr/>
          </p:nvSpPr>
          <p:spPr>
            <a:xfrm>
              <a:off x="2093072" y="4165467"/>
              <a:ext cx="422111" cy="584776"/>
            </a:xfrm>
            <a:prstGeom prst="rect">
              <a:avLst/>
            </a:prstGeom>
            <a:noFill/>
          </p:spPr>
          <p:txBody>
            <a:bodyPr wrap="none" rtlCol="0">
              <a:spAutoFit/>
            </a:bodyPr>
            <a:lstStyle/>
            <a:p>
              <a:r>
                <a:rPr kumimoji="1" lang="en-US" altLang="ja-JP" sz="3200" dirty="0" smtClean="0"/>
                <a:t>A</a:t>
              </a:r>
              <a:endParaRPr kumimoji="1" lang="ja-JP" altLang="en-US" sz="3200" dirty="0"/>
            </a:p>
          </p:txBody>
        </p:sp>
        <p:sp>
          <p:nvSpPr>
            <p:cNvPr id="21" name="テキスト ボックス 20"/>
            <p:cNvSpPr txBox="1"/>
            <p:nvPr/>
          </p:nvSpPr>
          <p:spPr>
            <a:xfrm>
              <a:off x="2083609" y="4741235"/>
              <a:ext cx="422111" cy="584776"/>
            </a:xfrm>
            <a:prstGeom prst="rect">
              <a:avLst/>
            </a:prstGeom>
            <a:noFill/>
          </p:spPr>
          <p:txBody>
            <a:bodyPr wrap="none" rtlCol="0">
              <a:spAutoFit/>
            </a:bodyPr>
            <a:lstStyle/>
            <a:p>
              <a:r>
                <a:rPr kumimoji="1" lang="en-US" altLang="ja-JP" sz="3200" dirty="0" smtClean="0"/>
                <a:t>B</a:t>
              </a:r>
              <a:endParaRPr kumimoji="1" lang="ja-JP" altLang="en-US" sz="3200" dirty="0"/>
            </a:p>
          </p:txBody>
        </p:sp>
        <p:sp>
          <p:nvSpPr>
            <p:cNvPr id="22" name="テキスト ボックス 21"/>
            <p:cNvSpPr txBox="1"/>
            <p:nvPr/>
          </p:nvSpPr>
          <p:spPr>
            <a:xfrm>
              <a:off x="2086597" y="5329455"/>
              <a:ext cx="403476" cy="584776"/>
            </a:xfrm>
            <a:prstGeom prst="rect">
              <a:avLst/>
            </a:prstGeom>
            <a:noFill/>
          </p:spPr>
          <p:txBody>
            <a:bodyPr wrap="none" rtlCol="0">
              <a:spAutoFit/>
            </a:bodyPr>
            <a:lstStyle/>
            <a:p>
              <a:r>
                <a:rPr kumimoji="1" lang="en-US" altLang="ja-JP" sz="3200" dirty="0" smtClean="0"/>
                <a:t>C</a:t>
              </a:r>
              <a:endParaRPr kumimoji="1" lang="ja-JP" altLang="en-US" sz="3200" dirty="0"/>
            </a:p>
          </p:txBody>
        </p:sp>
        <p:grpSp>
          <p:nvGrpSpPr>
            <p:cNvPr id="31" name="図形グループ 30"/>
            <p:cNvGrpSpPr/>
            <p:nvPr/>
          </p:nvGrpSpPr>
          <p:grpSpPr>
            <a:xfrm>
              <a:off x="2493269" y="4096744"/>
              <a:ext cx="3826068" cy="2340997"/>
              <a:chOff x="2493269" y="4096744"/>
              <a:chExt cx="3826068" cy="2340997"/>
            </a:xfrm>
          </p:grpSpPr>
          <p:sp>
            <p:nvSpPr>
              <p:cNvPr id="5" name="正方形/長方形 4"/>
              <p:cNvSpPr/>
              <p:nvPr/>
            </p:nvSpPr>
            <p:spPr>
              <a:xfrm>
                <a:off x="3299622" y="4096744"/>
                <a:ext cx="2216350" cy="2228928"/>
              </a:xfrm>
              <a:prstGeom prst="rect">
                <a:avLst/>
              </a:prstGeom>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cxnSp>
            <p:nvCxnSpPr>
              <p:cNvPr id="7" name="直線コネクタ 6"/>
              <p:cNvCxnSpPr/>
              <p:nvPr/>
            </p:nvCxnSpPr>
            <p:spPr>
              <a:xfrm>
                <a:off x="2502732" y="449521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0" name="直線コネクタ 9"/>
              <p:cNvCxnSpPr/>
              <p:nvPr/>
            </p:nvCxnSpPr>
            <p:spPr>
              <a:xfrm>
                <a:off x="2493269" y="508343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1" name="直線コネクタ 10"/>
              <p:cNvCxnSpPr/>
              <p:nvPr/>
            </p:nvCxnSpPr>
            <p:spPr>
              <a:xfrm>
                <a:off x="2496257" y="565605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3" name="直線コネクタ 12"/>
              <p:cNvCxnSpPr/>
              <p:nvPr/>
            </p:nvCxnSpPr>
            <p:spPr>
              <a:xfrm>
                <a:off x="2913121" y="5892812"/>
                <a:ext cx="0" cy="544929"/>
              </a:xfrm>
              <a:prstGeom prst="line">
                <a:avLst/>
              </a:prstGeom>
              <a:ln w="38100" cmpd="sng">
                <a:prstDash val="dot"/>
              </a:ln>
            </p:spPr>
            <p:style>
              <a:lnRef idx="2">
                <a:schemeClr val="dk1"/>
              </a:lnRef>
              <a:fillRef idx="1">
                <a:schemeClr val="lt1"/>
              </a:fillRef>
              <a:effectRef idx="0">
                <a:schemeClr val="dk1"/>
              </a:effectRef>
              <a:fontRef idx="minor">
                <a:schemeClr val="dk1"/>
              </a:fontRef>
            </p:style>
          </p:cxnSp>
          <p:cxnSp>
            <p:nvCxnSpPr>
              <p:cNvPr id="23" name="直線コネクタ 22"/>
              <p:cNvCxnSpPr/>
              <p:nvPr/>
            </p:nvCxnSpPr>
            <p:spPr>
              <a:xfrm>
                <a:off x="5522447" y="449818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4" name="直線コネクタ 23"/>
              <p:cNvCxnSpPr/>
              <p:nvPr/>
            </p:nvCxnSpPr>
            <p:spPr>
              <a:xfrm>
                <a:off x="5512984" y="508640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5" name="直線コネクタ 24"/>
              <p:cNvCxnSpPr/>
              <p:nvPr/>
            </p:nvCxnSpPr>
            <p:spPr>
              <a:xfrm>
                <a:off x="5515972" y="565902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6" name="直線コネクタ 25"/>
              <p:cNvCxnSpPr/>
              <p:nvPr/>
            </p:nvCxnSpPr>
            <p:spPr>
              <a:xfrm>
                <a:off x="5932836" y="5895788"/>
                <a:ext cx="0" cy="541953"/>
              </a:xfrm>
              <a:prstGeom prst="line">
                <a:avLst/>
              </a:prstGeom>
              <a:ln w="38100" cmpd="sng">
                <a:prstDash val="dot"/>
              </a:ln>
            </p:spPr>
            <p:style>
              <a:lnRef idx="2">
                <a:schemeClr val="dk1"/>
              </a:lnRef>
              <a:fillRef idx="1">
                <a:schemeClr val="lt1"/>
              </a:fillRef>
              <a:effectRef idx="0">
                <a:schemeClr val="dk1"/>
              </a:effectRef>
              <a:fontRef idx="minor">
                <a:schemeClr val="dk1"/>
              </a:fontRef>
            </p:style>
          </p:cxnSp>
        </p:grpSp>
      </p:grpSp>
      <p:sp>
        <p:nvSpPr>
          <p:cNvPr id="47" name="テキスト ボックス 46"/>
          <p:cNvSpPr txBox="1"/>
          <p:nvPr/>
        </p:nvSpPr>
        <p:spPr>
          <a:xfrm>
            <a:off x="1117892" y="6176247"/>
            <a:ext cx="2763577" cy="523220"/>
          </a:xfrm>
          <a:prstGeom prst="rect">
            <a:avLst/>
          </a:prstGeom>
          <a:noFill/>
        </p:spPr>
        <p:txBody>
          <a:bodyPr wrap="none" rtlCol="0">
            <a:spAutoFit/>
          </a:bodyPr>
          <a:lstStyle/>
          <a:p>
            <a:r>
              <a:rPr kumimoji="1" lang="en-US" altLang="ja-JP" sz="2800" dirty="0" smtClean="0">
                <a:solidFill>
                  <a:schemeClr val="bg1">
                    <a:lumMod val="50000"/>
                  </a:schemeClr>
                </a:solidFill>
              </a:rPr>
              <a:t>A</a:t>
            </a:r>
            <a:r>
              <a:rPr kumimoji="1" lang="en-US" altLang="ja-JP" sz="2800" dirty="0" smtClean="0">
                <a:solidFill>
                  <a:srgbClr val="7F7F7F"/>
                </a:solidFill>
              </a:rPr>
              <a:t>B</a:t>
            </a:r>
            <a:r>
              <a:rPr kumimoji="1" lang="en-US" altLang="ja-JP" sz="2800" dirty="0" smtClean="0">
                <a:solidFill>
                  <a:schemeClr val="bg1">
                    <a:lumMod val="50000"/>
                  </a:schemeClr>
                </a:solidFill>
              </a:rPr>
              <a:t>C</a:t>
            </a:r>
            <a:r>
              <a:rPr kumimoji="1" lang="en-US" altLang="ja-JP" sz="2800" dirty="0" smtClean="0">
                <a:solidFill>
                  <a:srgbClr val="7F7F7F"/>
                </a:solidFill>
              </a:rPr>
              <a:t> BABC CAB</a:t>
            </a:r>
            <a:r>
              <a:rPr kumimoji="1" lang="en-US" altLang="ja-JP" sz="2800" dirty="0" smtClean="0">
                <a:solidFill>
                  <a:srgbClr val="FF0000"/>
                </a:solidFill>
              </a:rPr>
              <a:t>C</a:t>
            </a:r>
            <a:r>
              <a:rPr kumimoji="1" lang="en-US" altLang="ja-JP" sz="2800" dirty="0" smtClean="0">
                <a:solidFill>
                  <a:srgbClr val="7F7F7F"/>
                </a:solidFill>
              </a:rPr>
              <a:t>…</a:t>
            </a:r>
            <a:endParaRPr kumimoji="1" lang="ja-JP" altLang="en-US" sz="2800" dirty="0">
              <a:solidFill>
                <a:srgbClr val="7F7F7F"/>
              </a:solidFill>
            </a:endParaRPr>
          </a:p>
        </p:txBody>
      </p:sp>
      <p:sp>
        <p:nvSpPr>
          <p:cNvPr id="48" name="テキスト ボックス 47"/>
          <p:cNvSpPr txBox="1"/>
          <p:nvPr/>
        </p:nvSpPr>
        <p:spPr>
          <a:xfrm>
            <a:off x="3473942" y="3782431"/>
            <a:ext cx="1875033" cy="1200328"/>
          </a:xfrm>
          <a:prstGeom prst="rect">
            <a:avLst/>
          </a:prstGeom>
          <a:noFill/>
        </p:spPr>
        <p:txBody>
          <a:bodyPr wrap="none" rtlCol="0">
            <a:spAutoFit/>
          </a:bodyPr>
          <a:lstStyle/>
          <a:p>
            <a:pPr algn="ctr"/>
            <a:r>
              <a:rPr lang="ja-JP" altLang="en-US" sz="2400" dirty="0" smtClean="0"/>
              <a:t>自己組織化</a:t>
            </a:r>
            <a:endParaRPr lang="en-US" altLang="ja-JP" sz="2400" dirty="0" smtClean="0"/>
          </a:p>
          <a:p>
            <a:pPr algn="ctr"/>
            <a:r>
              <a:rPr kumimoji="1" lang="en-US" altLang="ja-JP" sz="2400" dirty="0" smtClean="0"/>
              <a:t>+</a:t>
            </a:r>
          </a:p>
          <a:p>
            <a:pPr algn="ctr"/>
            <a:r>
              <a:rPr lang="ja-JP" altLang="en-US" sz="2400" dirty="0" smtClean="0"/>
              <a:t>スパイキング</a:t>
            </a:r>
            <a:endParaRPr lang="en-US" altLang="ja-JP" sz="2400" dirty="0" smtClean="0"/>
          </a:p>
        </p:txBody>
      </p:sp>
      <p:sp>
        <p:nvSpPr>
          <p:cNvPr id="49" name="テキスト ボックス 48"/>
          <p:cNvSpPr txBox="1"/>
          <p:nvPr/>
        </p:nvSpPr>
        <p:spPr>
          <a:xfrm>
            <a:off x="3546678" y="5064800"/>
            <a:ext cx="1729560" cy="830997"/>
          </a:xfrm>
          <a:prstGeom prst="rect">
            <a:avLst/>
          </a:prstGeom>
          <a:noFill/>
        </p:spPr>
        <p:txBody>
          <a:bodyPr wrap="none" rtlCol="0">
            <a:spAutoFit/>
          </a:bodyPr>
          <a:lstStyle/>
          <a:p>
            <a:pPr algn="ctr"/>
            <a:r>
              <a:rPr lang="ja-JP" altLang="en-US" sz="2400" dirty="0" smtClean="0"/>
              <a:t>ニューラル</a:t>
            </a:r>
            <a:endParaRPr lang="en-US" altLang="ja-JP" sz="2400" dirty="0" smtClean="0"/>
          </a:p>
          <a:p>
            <a:pPr algn="ctr"/>
            <a:r>
              <a:rPr lang="ja-JP" altLang="en-US" sz="2400" dirty="0" smtClean="0"/>
              <a:t>ネットワーク</a:t>
            </a:r>
            <a:endParaRPr lang="en-US" altLang="ja-JP" sz="2400" dirty="0" smtClean="0"/>
          </a:p>
        </p:txBody>
      </p:sp>
      <p:sp>
        <p:nvSpPr>
          <p:cNvPr id="27" name="テキスト ボックス 26"/>
          <p:cNvSpPr txBox="1"/>
          <p:nvPr/>
        </p:nvSpPr>
        <p:spPr>
          <a:xfrm>
            <a:off x="6362671" y="3807335"/>
            <a:ext cx="864139" cy="584776"/>
          </a:xfrm>
          <a:prstGeom prst="rect">
            <a:avLst/>
          </a:prstGeom>
          <a:noFill/>
        </p:spPr>
        <p:txBody>
          <a:bodyPr wrap="none" rtlCol="0">
            <a:spAutoFit/>
          </a:bodyPr>
          <a:lstStyle/>
          <a:p>
            <a:r>
              <a:rPr kumimoji="1" lang="en-US" altLang="ja-JP" sz="3200" dirty="0" smtClean="0"/>
              <a:t>ABC</a:t>
            </a:r>
            <a:endParaRPr kumimoji="1" lang="ja-JP" altLang="en-US" sz="3200" dirty="0"/>
          </a:p>
        </p:txBody>
      </p:sp>
      <p:sp>
        <p:nvSpPr>
          <p:cNvPr id="28" name="円/楕円 27"/>
          <p:cNvSpPr/>
          <p:nvPr/>
        </p:nvSpPr>
        <p:spPr>
          <a:xfrm>
            <a:off x="2688995" y="5173398"/>
            <a:ext cx="224126" cy="22413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2776666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lang="ja-JP" altLang="en-US" dirty="0" smtClean="0">
                <a:solidFill>
                  <a:srgbClr val="4F81BD"/>
                </a:solidFill>
                <a:latin typeface="HGSｺﾞｼｯｸE"/>
                <a:ea typeface="HGSｺﾞｼｯｸE"/>
                <a:cs typeface="HGSｺﾞｼｯｸE"/>
              </a:rPr>
              <a:t>方針</a:t>
            </a:r>
            <a:endParaRPr kumimoji="1" lang="ja-JP" altLang="en-US" dirty="0">
              <a:solidFill>
                <a:srgbClr val="4F81BD"/>
              </a:solidFill>
              <a:latin typeface="HGSｺﾞｼｯｸE"/>
              <a:ea typeface="HGSｺﾞｼｯｸE"/>
              <a:cs typeface="HGSｺﾞｼｯｸE"/>
            </a:endParaRPr>
          </a:p>
        </p:txBody>
      </p:sp>
      <p:sp>
        <p:nvSpPr>
          <p:cNvPr id="3" name="コンテンツ プレースホルダー 2"/>
          <p:cNvSpPr>
            <a:spLocks noGrp="1"/>
          </p:cNvSpPr>
          <p:nvPr>
            <p:ph idx="1"/>
          </p:nvPr>
        </p:nvSpPr>
        <p:spPr>
          <a:xfrm>
            <a:off x="457199" y="1600200"/>
            <a:ext cx="8229600" cy="1998460"/>
          </a:xfrm>
        </p:spPr>
        <p:txBody>
          <a:bodyPr>
            <a:normAutofit/>
          </a:bodyPr>
          <a:lstStyle/>
          <a:p>
            <a:pPr marL="0" indent="0">
              <a:buNone/>
            </a:pPr>
            <a:r>
              <a:rPr kumimoji="1" lang="ja-JP" altLang="en-US" dirty="0" smtClean="0"/>
              <a:t>自己組織化ニューラルネットワークと</a:t>
            </a:r>
            <a:endParaRPr kumimoji="1" lang="en-US" altLang="ja-JP" dirty="0" smtClean="0"/>
          </a:p>
          <a:p>
            <a:pPr marL="0" indent="0">
              <a:buNone/>
            </a:pPr>
            <a:r>
              <a:rPr lang="ja-JP" altLang="en-US" dirty="0" smtClean="0"/>
              <a:t>スパイキングニューラルネットワークを</a:t>
            </a:r>
            <a:endParaRPr lang="en-US" altLang="ja-JP" dirty="0" smtClean="0"/>
          </a:p>
          <a:p>
            <a:pPr marL="0" indent="0">
              <a:buNone/>
            </a:pPr>
            <a:r>
              <a:rPr lang="ja-JP" altLang="ja-JP" dirty="0"/>
              <a:t>　</a:t>
            </a:r>
            <a:r>
              <a:rPr lang="ja-JP" altLang="en-US" dirty="0" smtClean="0"/>
              <a:t>　組み合わせる</a:t>
            </a:r>
            <a:endParaRPr kumimoji="1" lang="ja-JP" altLang="en-US" dirty="0"/>
          </a:p>
        </p:txBody>
      </p:sp>
      <p:grpSp>
        <p:nvGrpSpPr>
          <p:cNvPr id="45" name="図形グループ 44"/>
          <p:cNvGrpSpPr/>
          <p:nvPr/>
        </p:nvGrpSpPr>
        <p:grpSpPr>
          <a:xfrm>
            <a:off x="2083609" y="3723184"/>
            <a:ext cx="4235728" cy="2340997"/>
            <a:chOff x="2083609" y="4096744"/>
            <a:chExt cx="4235728" cy="2340997"/>
          </a:xfrm>
        </p:grpSpPr>
        <p:sp>
          <p:nvSpPr>
            <p:cNvPr id="20" name="テキスト ボックス 19"/>
            <p:cNvSpPr txBox="1"/>
            <p:nvPr/>
          </p:nvSpPr>
          <p:spPr>
            <a:xfrm>
              <a:off x="2093072" y="4165467"/>
              <a:ext cx="422111" cy="584776"/>
            </a:xfrm>
            <a:prstGeom prst="rect">
              <a:avLst/>
            </a:prstGeom>
            <a:noFill/>
          </p:spPr>
          <p:txBody>
            <a:bodyPr wrap="none" rtlCol="0">
              <a:spAutoFit/>
            </a:bodyPr>
            <a:lstStyle/>
            <a:p>
              <a:r>
                <a:rPr kumimoji="1" lang="en-US" altLang="ja-JP" sz="3200" dirty="0" smtClean="0"/>
                <a:t>A</a:t>
              </a:r>
              <a:endParaRPr kumimoji="1" lang="ja-JP" altLang="en-US" sz="3200" dirty="0"/>
            </a:p>
          </p:txBody>
        </p:sp>
        <p:sp>
          <p:nvSpPr>
            <p:cNvPr id="21" name="テキスト ボックス 20"/>
            <p:cNvSpPr txBox="1"/>
            <p:nvPr/>
          </p:nvSpPr>
          <p:spPr>
            <a:xfrm>
              <a:off x="2083609" y="4741235"/>
              <a:ext cx="422111" cy="584776"/>
            </a:xfrm>
            <a:prstGeom prst="rect">
              <a:avLst/>
            </a:prstGeom>
            <a:noFill/>
          </p:spPr>
          <p:txBody>
            <a:bodyPr wrap="none" rtlCol="0">
              <a:spAutoFit/>
            </a:bodyPr>
            <a:lstStyle/>
            <a:p>
              <a:r>
                <a:rPr kumimoji="1" lang="en-US" altLang="ja-JP" sz="3200" dirty="0" smtClean="0"/>
                <a:t>B</a:t>
              </a:r>
              <a:endParaRPr kumimoji="1" lang="ja-JP" altLang="en-US" sz="3200" dirty="0"/>
            </a:p>
          </p:txBody>
        </p:sp>
        <p:sp>
          <p:nvSpPr>
            <p:cNvPr id="22" name="テキスト ボックス 21"/>
            <p:cNvSpPr txBox="1"/>
            <p:nvPr/>
          </p:nvSpPr>
          <p:spPr>
            <a:xfrm>
              <a:off x="2086597" y="5329455"/>
              <a:ext cx="403476" cy="584776"/>
            </a:xfrm>
            <a:prstGeom prst="rect">
              <a:avLst/>
            </a:prstGeom>
            <a:noFill/>
          </p:spPr>
          <p:txBody>
            <a:bodyPr wrap="none" rtlCol="0">
              <a:spAutoFit/>
            </a:bodyPr>
            <a:lstStyle/>
            <a:p>
              <a:r>
                <a:rPr kumimoji="1" lang="en-US" altLang="ja-JP" sz="3200" dirty="0" smtClean="0"/>
                <a:t>C</a:t>
              </a:r>
              <a:endParaRPr kumimoji="1" lang="ja-JP" altLang="en-US" sz="3200" dirty="0"/>
            </a:p>
          </p:txBody>
        </p:sp>
        <p:grpSp>
          <p:nvGrpSpPr>
            <p:cNvPr id="31" name="図形グループ 30"/>
            <p:cNvGrpSpPr/>
            <p:nvPr/>
          </p:nvGrpSpPr>
          <p:grpSpPr>
            <a:xfrm>
              <a:off x="2493269" y="4096744"/>
              <a:ext cx="3826068" cy="2340997"/>
              <a:chOff x="2493269" y="4096744"/>
              <a:chExt cx="3826068" cy="2340997"/>
            </a:xfrm>
          </p:grpSpPr>
          <p:sp>
            <p:nvSpPr>
              <p:cNvPr id="5" name="正方形/長方形 4"/>
              <p:cNvSpPr/>
              <p:nvPr/>
            </p:nvSpPr>
            <p:spPr>
              <a:xfrm>
                <a:off x="3299622" y="4096744"/>
                <a:ext cx="2216350" cy="2228928"/>
              </a:xfrm>
              <a:prstGeom prst="rect">
                <a:avLst/>
              </a:prstGeom>
              <a:ln w="28575" cmpd="sng">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cxnSp>
            <p:nvCxnSpPr>
              <p:cNvPr id="7" name="直線コネクタ 6"/>
              <p:cNvCxnSpPr/>
              <p:nvPr/>
            </p:nvCxnSpPr>
            <p:spPr>
              <a:xfrm>
                <a:off x="2502732" y="449521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0" name="直線コネクタ 9"/>
              <p:cNvCxnSpPr/>
              <p:nvPr/>
            </p:nvCxnSpPr>
            <p:spPr>
              <a:xfrm>
                <a:off x="2493269" y="508343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1" name="直線コネクタ 10"/>
              <p:cNvCxnSpPr/>
              <p:nvPr/>
            </p:nvCxnSpPr>
            <p:spPr>
              <a:xfrm>
                <a:off x="2496257" y="5656051"/>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13" name="直線コネクタ 12"/>
              <p:cNvCxnSpPr/>
              <p:nvPr/>
            </p:nvCxnSpPr>
            <p:spPr>
              <a:xfrm>
                <a:off x="2913121" y="5892812"/>
                <a:ext cx="0" cy="544929"/>
              </a:xfrm>
              <a:prstGeom prst="line">
                <a:avLst/>
              </a:prstGeom>
              <a:ln w="38100" cmpd="sng">
                <a:prstDash val="dot"/>
              </a:ln>
            </p:spPr>
            <p:style>
              <a:lnRef idx="2">
                <a:schemeClr val="dk1"/>
              </a:lnRef>
              <a:fillRef idx="1">
                <a:schemeClr val="lt1"/>
              </a:fillRef>
              <a:effectRef idx="0">
                <a:schemeClr val="dk1"/>
              </a:effectRef>
              <a:fontRef idx="minor">
                <a:schemeClr val="dk1"/>
              </a:fontRef>
            </p:style>
          </p:cxnSp>
          <p:cxnSp>
            <p:nvCxnSpPr>
              <p:cNvPr id="23" name="直線コネクタ 22"/>
              <p:cNvCxnSpPr/>
              <p:nvPr/>
            </p:nvCxnSpPr>
            <p:spPr>
              <a:xfrm>
                <a:off x="5522447" y="449818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4" name="直線コネクタ 23"/>
              <p:cNvCxnSpPr/>
              <p:nvPr/>
            </p:nvCxnSpPr>
            <p:spPr>
              <a:xfrm>
                <a:off x="5512984" y="508640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5" name="直線コネクタ 24"/>
              <p:cNvCxnSpPr/>
              <p:nvPr/>
            </p:nvCxnSpPr>
            <p:spPr>
              <a:xfrm>
                <a:off x="5515972" y="5659027"/>
                <a:ext cx="796890" cy="0"/>
              </a:xfrm>
              <a:prstGeom prst="line">
                <a:avLst/>
              </a:prstGeom>
            </p:spPr>
            <p:style>
              <a:lnRef idx="2">
                <a:schemeClr val="dk1"/>
              </a:lnRef>
              <a:fillRef idx="1">
                <a:schemeClr val="lt1"/>
              </a:fillRef>
              <a:effectRef idx="0">
                <a:schemeClr val="dk1"/>
              </a:effectRef>
              <a:fontRef idx="minor">
                <a:schemeClr val="dk1"/>
              </a:fontRef>
            </p:style>
          </p:cxnSp>
          <p:cxnSp>
            <p:nvCxnSpPr>
              <p:cNvPr id="26" name="直線コネクタ 25"/>
              <p:cNvCxnSpPr/>
              <p:nvPr/>
            </p:nvCxnSpPr>
            <p:spPr>
              <a:xfrm>
                <a:off x="5932836" y="5895788"/>
                <a:ext cx="0" cy="541953"/>
              </a:xfrm>
              <a:prstGeom prst="line">
                <a:avLst/>
              </a:prstGeom>
              <a:ln w="38100" cmpd="sng">
                <a:prstDash val="dot"/>
              </a:ln>
            </p:spPr>
            <p:style>
              <a:lnRef idx="2">
                <a:schemeClr val="dk1"/>
              </a:lnRef>
              <a:fillRef idx="1">
                <a:schemeClr val="lt1"/>
              </a:fillRef>
              <a:effectRef idx="0">
                <a:schemeClr val="dk1"/>
              </a:effectRef>
              <a:fontRef idx="minor">
                <a:schemeClr val="dk1"/>
              </a:fontRef>
            </p:style>
          </p:cxnSp>
        </p:grpSp>
      </p:grpSp>
      <p:sp>
        <p:nvSpPr>
          <p:cNvPr id="47" name="テキスト ボックス 46"/>
          <p:cNvSpPr txBox="1"/>
          <p:nvPr/>
        </p:nvSpPr>
        <p:spPr>
          <a:xfrm>
            <a:off x="1117892" y="6176247"/>
            <a:ext cx="2763577" cy="523220"/>
          </a:xfrm>
          <a:prstGeom prst="rect">
            <a:avLst/>
          </a:prstGeom>
          <a:noFill/>
        </p:spPr>
        <p:txBody>
          <a:bodyPr wrap="none" rtlCol="0">
            <a:spAutoFit/>
          </a:bodyPr>
          <a:lstStyle/>
          <a:p>
            <a:r>
              <a:rPr kumimoji="1" lang="en-US" altLang="ja-JP" sz="2800" dirty="0" smtClean="0">
                <a:solidFill>
                  <a:schemeClr val="bg1">
                    <a:lumMod val="50000"/>
                  </a:schemeClr>
                </a:solidFill>
              </a:rPr>
              <a:t>A</a:t>
            </a:r>
            <a:r>
              <a:rPr kumimoji="1" lang="en-US" altLang="ja-JP" sz="2800" dirty="0" smtClean="0">
                <a:solidFill>
                  <a:srgbClr val="7F7F7F"/>
                </a:solidFill>
              </a:rPr>
              <a:t>B</a:t>
            </a:r>
            <a:r>
              <a:rPr kumimoji="1" lang="en-US" altLang="ja-JP" sz="2800" dirty="0" smtClean="0">
                <a:solidFill>
                  <a:schemeClr val="bg1">
                    <a:lumMod val="50000"/>
                  </a:schemeClr>
                </a:solidFill>
              </a:rPr>
              <a:t>C</a:t>
            </a:r>
            <a:r>
              <a:rPr kumimoji="1" lang="en-US" altLang="ja-JP" sz="2800" dirty="0" smtClean="0">
                <a:solidFill>
                  <a:srgbClr val="7F7F7F"/>
                </a:solidFill>
              </a:rPr>
              <a:t> BABC CABC…</a:t>
            </a:r>
            <a:endParaRPr kumimoji="1" lang="ja-JP" altLang="en-US" sz="2800" dirty="0">
              <a:solidFill>
                <a:srgbClr val="7F7F7F"/>
              </a:solidFill>
            </a:endParaRPr>
          </a:p>
        </p:txBody>
      </p:sp>
      <p:sp>
        <p:nvSpPr>
          <p:cNvPr id="48" name="テキスト ボックス 47"/>
          <p:cNvSpPr txBox="1"/>
          <p:nvPr/>
        </p:nvSpPr>
        <p:spPr>
          <a:xfrm>
            <a:off x="3473942" y="3782431"/>
            <a:ext cx="1875033" cy="1200328"/>
          </a:xfrm>
          <a:prstGeom prst="rect">
            <a:avLst/>
          </a:prstGeom>
          <a:noFill/>
        </p:spPr>
        <p:txBody>
          <a:bodyPr wrap="none" rtlCol="0">
            <a:spAutoFit/>
          </a:bodyPr>
          <a:lstStyle/>
          <a:p>
            <a:pPr algn="ctr"/>
            <a:r>
              <a:rPr lang="ja-JP" altLang="en-US" sz="2400" dirty="0" smtClean="0"/>
              <a:t>自己組織化</a:t>
            </a:r>
            <a:endParaRPr lang="en-US" altLang="ja-JP" sz="2400" dirty="0" smtClean="0"/>
          </a:p>
          <a:p>
            <a:pPr algn="ctr"/>
            <a:r>
              <a:rPr kumimoji="1" lang="en-US" altLang="ja-JP" sz="2400" dirty="0" smtClean="0"/>
              <a:t>+</a:t>
            </a:r>
          </a:p>
          <a:p>
            <a:pPr algn="ctr"/>
            <a:r>
              <a:rPr lang="ja-JP" altLang="en-US" sz="2400" dirty="0" smtClean="0"/>
              <a:t>スパイキング</a:t>
            </a:r>
            <a:endParaRPr lang="en-US" altLang="ja-JP" sz="2400" dirty="0" smtClean="0"/>
          </a:p>
        </p:txBody>
      </p:sp>
      <p:sp>
        <p:nvSpPr>
          <p:cNvPr id="49" name="テキスト ボックス 48"/>
          <p:cNvSpPr txBox="1"/>
          <p:nvPr/>
        </p:nvSpPr>
        <p:spPr>
          <a:xfrm>
            <a:off x="3546678" y="5064800"/>
            <a:ext cx="1729560" cy="830997"/>
          </a:xfrm>
          <a:prstGeom prst="rect">
            <a:avLst/>
          </a:prstGeom>
          <a:noFill/>
        </p:spPr>
        <p:txBody>
          <a:bodyPr wrap="none" rtlCol="0">
            <a:spAutoFit/>
          </a:bodyPr>
          <a:lstStyle/>
          <a:p>
            <a:pPr algn="ctr"/>
            <a:r>
              <a:rPr lang="ja-JP" altLang="en-US" sz="2400" dirty="0" smtClean="0"/>
              <a:t>ニューラル</a:t>
            </a:r>
            <a:endParaRPr lang="en-US" altLang="ja-JP" sz="2400" dirty="0" smtClean="0"/>
          </a:p>
          <a:p>
            <a:pPr algn="ctr"/>
            <a:r>
              <a:rPr lang="ja-JP" altLang="en-US" sz="2400" dirty="0" smtClean="0"/>
              <a:t>ネットワーク</a:t>
            </a:r>
            <a:endParaRPr lang="en-US" altLang="ja-JP" sz="2400" dirty="0" smtClean="0"/>
          </a:p>
        </p:txBody>
      </p:sp>
      <p:sp>
        <p:nvSpPr>
          <p:cNvPr id="27" name="テキスト ボックス 26"/>
          <p:cNvSpPr txBox="1"/>
          <p:nvPr/>
        </p:nvSpPr>
        <p:spPr>
          <a:xfrm>
            <a:off x="6362671" y="3807335"/>
            <a:ext cx="864139" cy="584776"/>
          </a:xfrm>
          <a:prstGeom prst="rect">
            <a:avLst/>
          </a:prstGeom>
          <a:noFill/>
        </p:spPr>
        <p:txBody>
          <a:bodyPr wrap="none" rtlCol="0">
            <a:spAutoFit/>
          </a:bodyPr>
          <a:lstStyle/>
          <a:p>
            <a:r>
              <a:rPr kumimoji="1" lang="en-US" altLang="ja-JP" sz="3200" dirty="0" smtClean="0"/>
              <a:t>ABC</a:t>
            </a:r>
            <a:endParaRPr kumimoji="1" lang="ja-JP" altLang="en-US" sz="3200" dirty="0"/>
          </a:p>
        </p:txBody>
      </p:sp>
      <p:sp>
        <p:nvSpPr>
          <p:cNvPr id="28" name="円/楕円 27"/>
          <p:cNvSpPr/>
          <p:nvPr/>
        </p:nvSpPr>
        <p:spPr>
          <a:xfrm>
            <a:off x="5820773" y="4012558"/>
            <a:ext cx="224126" cy="224138"/>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2776666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l"/>
            <a:r>
              <a:rPr kumimoji="1" lang="ja-JP" altLang="en-US" dirty="0" smtClean="0">
                <a:solidFill>
                  <a:srgbClr val="4F81BD"/>
                </a:solidFill>
                <a:latin typeface="HGSｺﾞｼｯｸE"/>
                <a:ea typeface="HGSｺﾞｼｯｸE"/>
                <a:cs typeface="HGSｺﾞｼｯｸE"/>
              </a:rPr>
              <a:t>ネットワーク構成</a:t>
            </a:r>
            <a:endParaRPr kumimoji="1" lang="ja-JP" altLang="en-US" dirty="0">
              <a:solidFill>
                <a:srgbClr val="4F81BD"/>
              </a:solidFill>
              <a:latin typeface="HGSｺﾞｼｯｸE"/>
              <a:ea typeface="HGSｺﾞｼｯｸE"/>
              <a:cs typeface="HGSｺﾞｼｯｸE"/>
            </a:endParaRPr>
          </a:p>
        </p:txBody>
      </p:sp>
      <p:sp>
        <p:nvSpPr>
          <p:cNvPr id="6" name="正方形/長方形 5"/>
          <p:cNvSpPr/>
          <p:nvPr/>
        </p:nvSpPr>
        <p:spPr>
          <a:xfrm>
            <a:off x="3685591" y="1494259"/>
            <a:ext cx="3262268" cy="2477162"/>
          </a:xfrm>
          <a:prstGeom prst="rect">
            <a:avLst/>
          </a:prstGeom>
          <a:solidFill>
            <a:srgbClr val="B9CDE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3685591" y="4407246"/>
            <a:ext cx="3262268" cy="1118390"/>
          </a:xfrm>
          <a:prstGeom prst="rect">
            <a:avLst/>
          </a:prstGeom>
          <a:solidFill>
            <a:srgbClr val="B9CDE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 name="直線コネクタ 8"/>
          <p:cNvCxnSpPr/>
          <p:nvPr/>
        </p:nvCxnSpPr>
        <p:spPr>
          <a:xfrm>
            <a:off x="2913604" y="1942532"/>
            <a:ext cx="771987" cy="0"/>
          </a:xfrm>
          <a:prstGeom prst="line">
            <a:avLst/>
          </a:prstGeom>
          <a:ln w="19050" cmpd="sng">
            <a:solidFill>
              <a:schemeClr val="tx1"/>
            </a:solidFill>
            <a:headEnd type="none"/>
            <a:tailEnd type="triangle"/>
          </a:ln>
        </p:spPr>
        <p:style>
          <a:lnRef idx="1">
            <a:schemeClr val="dk1"/>
          </a:lnRef>
          <a:fillRef idx="0">
            <a:schemeClr val="dk1"/>
          </a:fillRef>
          <a:effectRef idx="0">
            <a:schemeClr val="dk1"/>
          </a:effectRef>
          <a:fontRef idx="minor">
            <a:schemeClr val="tx1"/>
          </a:fontRef>
        </p:style>
      </p:cxnSp>
      <p:cxnSp>
        <p:nvCxnSpPr>
          <p:cNvPr id="33" name="直線コネクタ 32"/>
          <p:cNvCxnSpPr/>
          <p:nvPr/>
        </p:nvCxnSpPr>
        <p:spPr>
          <a:xfrm>
            <a:off x="2916592" y="2879408"/>
            <a:ext cx="771987" cy="0"/>
          </a:xfrm>
          <a:prstGeom prst="line">
            <a:avLst/>
          </a:prstGeom>
          <a:ln w="19050" cmpd="sng">
            <a:solidFill>
              <a:schemeClr val="tx1"/>
            </a:solidFill>
            <a:headEnd type="none"/>
            <a:tailEnd type="triangle"/>
          </a:ln>
        </p:spPr>
        <p:style>
          <a:lnRef idx="1">
            <a:schemeClr val="dk1"/>
          </a:lnRef>
          <a:fillRef idx="0">
            <a:schemeClr val="dk1"/>
          </a:fillRef>
          <a:effectRef idx="0">
            <a:schemeClr val="dk1"/>
          </a:effectRef>
          <a:fontRef idx="minor">
            <a:schemeClr val="tx1"/>
          </a:fontRef>
        </p:style>
      </p:cxnSp>
      <p:cxnSp>
        <p:nvCxnSpPr>
          <p:cNvPr id="34" name="直線コネクタ 33"/>
          <p:cNvCxnSpPr/>
          <p:nvPr/>
        </p:nvCxnSpPr>
        <p:spPr>
          <a:xfrm>
            <a:off x="3299598" y="3324714"/>
            <a:ext cx="0" cy="459924"/>
          </a:xfrm>
          <a:prstGeom prst="line">
            <a:avLst/>
          </a:prstGeom>
          <a:ln w="38100" cmpd="sng">
            <a:solidFill>
              <a:schemeClr val="tx1"/>
            </a:solidFill>
            <a:prstDash val="dot"/>
          </a:ln>
        </p:spPr>
        <p:style>
          <a:lnRef idx="1">
            <a:schemeClr val="dk1"/>
          </a:lnRef>
          <a:fillRef idx="0">
            <a:schemeClr val="dk1"/>
          </a:fillRef>
          <a:effectRef idx="0">
            <a:schemeClr val="dk1"/>
          </a:effectRef>
          <a:fontRef idx="minor">
            <a:schemeClr val="tx1"/>
          </a:fontRef>
        </p:style>
      </p:cxnSp>
      <p:cxnSp>
        <p:nvCxnSpPr>
          <p:cNvPr id="40" name="直線コネクタ 39"/>
          <p:cNvCxnSpPr/>
          <p:nvPr/>
        </p:nvCxnSpPr>
        <p:spPr>
          <a:xfrm flipV="1">
            <a:off x="4226973" y="5525636"/>
            <a:ext cx="0" cy="442333"/>
          </a:xfrm>
          <a:prstGeom prst="line">
            <a:avLst/>
          </a:prstGeom>
          <a:ln w="1905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cxnSp>
        <p:nvCxnSpPr>
          <p:cNvPr id="41" name="直線コネクタ 40"/>
          <p:cNvCxnSpPr/>
          <p:nvPr/>
        </p:nvCxnSpPr>
        <p:spPr>
          <a:xfrm flipV="1">
            <a:off x="5375486" y="5525636"/>
            <a:ext cx="0" cy="442333"/>
          </a:xfrm>
          <a:prstGeom prst="line">
            <a:avLst/>
          </a:prstGeom>
          <a:ln w="1905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cxnSp>
        <p:nvCxnSpPr>
          <p:cNvPr id="43" name="直線コネクタ 42"/>
          <p:cNvCxnSpPr/>
          <p:nvPr/>
        </p:nvCxnSpPr>
        <p:spPr>
          <a:xfrm>
            <a:off x="5967182" y="5738007"/>
            <a:ext cx="432816" cy="0"/>
          </a:xfrm>
          <a:prstGeom prst="line">
            <a:avLst/>
          </a:prstGeom>
          <a:ln w="38100" cmpd="sng">
            <a:solidFill>
              <a:schemeClr val="tx1"/>
            </a:solidFill>
            <a:prstDash val="dot"/>
          </a:ln>
        </p:spPr>
        <p:style>
          <a:lnRef idx="1">
            <a:schemeClr val="dk1"/>
          </a:lnRef>
          <a:fillRef idx="0">
            <a:schemeClr val="dk1"/>
          </a:fillRef>
          <a:effectRef idx="0">
            <a:schemeClr val="dk1"/>
          </a:effectRef>
          <a:fontRef idx="minor">
            <a:schemeClr val="tx1"/>
          </a:fontRef>
        </p:style>
      </p:cxnSp>
      <p:cxnSp>
        <p:nvCxnSpPr>
          <p:cNvPr id="19" name="直線コネクタ 18"/>
          <p:cNvCxnSpPr/>
          <p:nvPr/>
        </p:nvCxnSpPr>
        <p:spPr>
          <a:xfrm>
            <a:off x="4251876" y="3971421"/>
            <a:ext cx="0" cy="435825"/>
          </a:xfrm>
          <a:prstGeom prst="line">
            <a:avLst/>
          </a:prstGeom>
          <a:ln w="19050" cmpd="sng">
            <a:solidFill>
              <a:srgbClr val="000000"/>
            </a:solidFill>
            <a:headEnd type="none"/>
            <a:tailEnd type="triangle"/>
          </a:ln>
        </p:spPr>
        <p:style>
          <a:lnRef idx="1">
            <a:schemeClr val="dk1"/>
          </a:lnRef>
          <a:fillRef idx="0">
            <a:schemeClr val="dk1"/>
          </a:fillRef>
          <a:effectRef idx="0">
            <a:schemeClr val="dk1"/>
          </a:effectRef>
          <a:fontRef idx="minor">
            <a:schemeClr val="tx1"/>
          </a:fontRef>
        </p:style>
      </p:cxnSp>
      <p:cxnSp>
        <p:nvCxnSpPr>
          <p:cNvPr id="53" name="直線コネクタ 52"/>
          <p:cNvCxnSpPr/>
          <p:nvPr/>
        </p:nvCxnSpPr>
        <p:spPr>
          <a:xfrm>
            <a:off x="4740453" y="3974397"/>
            <a:ext cx="0" cy="435825"/>
          </a:xfrm>
          <a:prstGeom prst="line">
            <a:avLst/>
          </a:prstGeom>
          <a:ln w="19050" cmpd="sng">
            <a:solidFill>
              <a:srgbClr val="000000"/>
            </a:solidFill>
            <a:headEnd type="none"/>
            <a:tailEnd type="triangle"/>
          </a:ln>
        </p:spPr>
        <p:style>
          <a:lnRef idx="1">
            <a:schemeClr val="dk1"/>
          </a:lnRef>
          <a:fillRef idx="0">
            <a:schemeClr val="dk1"/>
          </a:fillRef>
          <a:effectRef idx="0">
            <a:schemeClr val="dk1"/>
          </a:effectRef>
          <a:fontRef idx="minor">
            <a:schemeClr val="tx1"/>
          </a:fontRef>
        </p:style>
      </p:cxnSp>
      <p:cxnSp>
        <p:nvCxnSpPr>
          <p:cNvPr id="54" name="直線コネクタ 53"/>
          <p:cNvCxnSpPr/>
          <p:nvPr/>
        </p:nvCxnSpPr>
        <p:spPr>
          <a:xfrm>
            <a:off x="5229030" y="3977373"/>
            <a:ext cx="0" cy="435825"/>
          </a:xfrm>
          <a:prstGeom prst="line">
            <a:avLst/>
          </a:prstGeom>
          <a:ln w="19050" cmpd="sng">
            <a:solidFill>
              <a:srgbClr val="000000"/>
            </a:solidFill>
            <a:headEnd type="none"/>
            <a:tailEnd type="triangle"/>
          </a:ln>
        </p:spPr>
        <p:style>
          <a:lnRef idx="1">
            <a:schemeClr val="dk1"/>
          </a:lnRef>
          <a:fillRef idx="0">
            <a:schemeClr val="dk1"/>
          </a:fillRef>
          <a:effectRef idx="0">
            <a:schemeClr val="dk1"/>
          </a:effectRef>
          <a:fontRef idx="minor">
            <a:schemeClr val="tx1"/>
          </a:fontRef>
        </p:style>
      </p:cxnSp>
      <p:cxnSp>
        <p:nvCxnSpPr>
          <p:cNvPr id="55" name="直線コネクタ 54"/>
          <p:cNvCxnSpPr/>
          <p:nvPr/>
        </p:nvCxnSpPr>
        <p:spPr>
          <a:xfrm>
            <a:off x="5717607" y="3980349"/>
            <a:ext cx="0" cy="435825"/>
          </a:xfrm>
          <a:prstGeom prst="line">
            <a:avLst/>
          </a:prstGeom>
          <a:ln w="19050" cmpd="sng">
            <a:solidFill>
              <a:srgbClr val="000000"/>
            </a:solidFill>
            <a:headEnd type="none"/>
            <a:tailEnd type="triangle"/>
          </a:ln>
        </p:spPr>
        <p:style>
          <a:lnRef idx="1">
            <a:schemeClr val="dk1"/>
          </a:lnRef>
          <a:fillRef idx="0">
            <a:schemeClr val="dk1"/>
          </a:fillRef>
          <a:effectRef idx="0">
            <a:schemeClr val="dk1"/>
          </a:effectRef>
          <a:fontRef idx="minor">
            <a:schemeClr val="tx1"/>
          </a:fontRef>
        </p:style>
      </p:cxnSp>
      <p:cxnSp>
        <p:nvCxnSpPr>
          <p:cNvPr id="56" name="直線コネクタ 55"/>
          <p:cNvCxnSpPr/>
          <p:nvPr/>
        </p:nvCxnSpPr>
        <p:spPr>
          <a:xfrm>
            <a:off x="6206184" y="3983325"/>
            <a:ext cx="0" cy="435825"/>
          </a:xfrm>
          <a:prstGeom prst="line">
            <a:avLst/>
          </a:prstGeom>
          <a:ln w="19050" cmpd="sng">
            <a:solidFill>
              <a:srgbClr val="000000"/>
            </a:solidFill>
            <a:headEnd type="none"/>
            <a:tailEnd type="triangle"/>
          </a:ln>
        </p:spPr>
        <p:style>
          <a:lnRef idx="1">
            <a:schemeClr val="dk1"/>
          </a:lnRef>
          <a:fillRef idx="0">
            <a:schemeClr val="dk1"/>
          </a:fillRef>
          <a:effectRef idx="0">
            <a:schemeClr val="dk1"/>
          </a:effectRef>
          <a:fontRef idx="minor">
            <a:schemeClr val="tx1"/>
          </a:fontRef>
        </p:style>
      </p:cxnSp>
      <p:cxnSp>
        <p:nvCxnSpPr>
          <p:cNvPr id="57" name="直線コネクタ 56"/>
          <p:cNvCxnSpPr/>
          <p:nvPr/>
        </p:nvCxnSpPr>
        <p:spPr>
          <a:xfrm>
            <a:off x="6694761" y="3986301"/>
            <a:ext cx="0" cy="435825"/>
          </a:xfrm>
          <a:prstGeom prst="line">
            <a:avLst/>
          </a:prstGeom>
          <a:ln w="19050" cmpd="sng">
            <a:solidFill>
              <a:srgbClr val="000000"/>
            </a:solidFill>
            <a:headEnd type="none"/>
            <a:tailEnd type="triangle"/>
          </a:ln>
        </p:spPr>
        <p:style>
          <a:lnRef idx="1">
            <a:schemeClr val="dk1"/>
          </a:lnRef>
          <a:fillRef idx="0">
            <a:schemeClr val="dk1"/>
          </a:fillRef>
          <a:effectRef idx="0">
            <a:schemeClr val="dk1"/>
          </a:effectRef>
          <a:fontRef idx="minor">
            <a:schemeClr val="tx1"/>
          </a:fontRef>
        </p:style>
      </p:cxnSp>
      <p:sp>
        <p:nvSpPr>
          <p:cNvPr id="27" name="テキスト ボックス 26"/>
          <p:cNvSpPr txBox="1"/>
          <p:nvPr/>
        </p:nvSpPr>
        <p:spPr>
          <a:xfrm>
            <a:off x="4251876" y="2347462"/>
            <a:ext cx="2119490" cy="584776"/>
          </a:xfrm>
          <a:prstGeom prst="rect">
            <a:avLst/>
          </a:prstGeom>
          <a:noFill/>
        </p:spPr>
        <p:txBody>
          <a:bodyPr wrap="none" rtlCol="0">
            <a:spAutoFit/>
          </a:bodyPr>
          <a:lstStyle/>
          <a:p>
            <a:r>
              <a:rPr kumimoji="1" lang="ja-JP" altLang="en-US" sz="3200" dirty="0" smtClean="0"/>
              <a:t>シンボル層</a:t>
            </a:r>
            <a:endParaRPr kumimoji="1" lang="ja-JP" altLang="en-US" sz="3200" dirty="0"/>
          </a:p>
        </p:txBody>
      </p:sp>
      <p:sp>
        <p:nvSpPr>
          <p:cNvPr id="58" name="テキスト ボックス 57"/>
          <p:cNvSpPr txBox="1"/>
          <p:nvPr/>
        </p:nvSpPr>
        <p:spPr>
          <a:xfrm>
            <a:off x="4667600" y="4642665"/>
            <a:ext cx="1415772" cy="584776"/>
          </a:xfrm>
          <a:prstGeom prst="rect">
            <a:avLst/>
          </a:prstGeom>
          <a:noFill/>
        </p:spPr>
        <p:txBody>
          <a:bodyPr wrap="none" rtlCol="0">
            <a:spAutoFit/>
          </a:bodyPr>
          <a:lstStyle/>
          <a:p>
            <a:r>
              <a:rPr kumimoji="1" lang="ja-JP" altLang="en-US" sz="3200" dirty="0" smtClean="0"/>
              <a:t>出力層</a:t>
            </a:r>
            <a:endParaRPr kumimoji="1" lang="ja-JP" altLang="en-US" sz="3200" dirty="0"/>
          </a:p>
        </p:txBody>
      </p:sp>
      <p:sp>
        <p:nvSpPr>
          <p:cNvPr id="30" name="テキスト ボックス 29"/>
          <p:cNvSpPr txBox="1"/>
          <p:nvPr/>
        </p:nvSpPr>
        <p:spPr>
          <a:xfrm>
            <a:off x="544360" y="1768201"/>
            <a:ext cx="2226892" cy="1384995"/>
          </a:xfrm>
          <a:prstGeom prst="rect">
            <a:avLst/>
          </a:prstGeom>
          <a:noFill/>
        </p:spPr>
        <p:txBody>
          <a:bodyPr wrap="none" rtlCol="0">
            <a:spAutoFit/>
          </a:bodyPr>
          <a:lstStyle/>
          <a:p>
            <a:r>
              <a:rPr kumimoji="1" lang="ja-JP" altLang="en-US" sz="2800" dirty="0" smtClean="0">
                <a:solidFill>
                  <a:srgbClr val="7F7F7F"/>
                </a:solidFill>
              </a:rPr>
              <a:t>各シンボルに</a:t>
            </a:r>
            <a:endParaRPr kumimoji="1" lang="en-US" altLang="ja-JP" sz="2800" dirty="0" smtClean="0">
              <a:solidFill>
                <a:srgbClr val="7F7F7F"/>
              </a:solidFill>
            </a:endParaRPr>
          </a:p>
          <a:p>
            <a:r>
              <a:rPr kumimoji="1" lang="ja-JP" altLang="en-US" sz="2800" dirty="0" smtClean="0">
                <a:solidFill>
                  <a:srgbClr val="7F7F7F"/>
                </a:solidFill>
              </a:rPr>
              <a:t>対応した信号</a:t>
            </a:r>
            <a:endParaRPr kumimoji="1" lang="en-US" altLang="ja-JP" sz="2800" dirty="0" smtClean="0">
              <a:solidFill>
                <a:srgbClr val="7F7F7F"/>
              </a:solidFill>
            </a:endParaRPr>
          </a:p>
          <a:p>
            <a:r>
              <a:rPr kumimoji="1" lang="ja-JP" altLang="en-US" sz="2800" dirty="0" smtClean="0">
                <a:solidFill>
                  <a:srgbClr val="7F7F7F"/>
                </a:solidFill>
              </a:rPr>
              <a:t>を</a:t>
            </a:r>
            <a:r>
              <a:rPr lang="ja-JP" altLang="en-US" sz="2800" dirty="0" smtClean="0">
                <a:solidFill>
                  <a:srgbClr val="7F7F7F"/>
                </a:solidFill>
              </a:rPr>
              <a:t>入力する．</a:t>
            </a:r>
            <a:endParaRPr kumimoji="1" lang="ja-JP" altLang="en-US" sz="2800" dirty="0">
              <a:solidFill>
                <a:srgbClr val="7F7F7F"/>
              </a:solidFill>
            </a:endParaRPr>
          </a:p>
        </p:txBody>
      </p:sp>
      <p:sp>
        <p:nvSpPr>
          <p:cNvPr id="59" name="テキスト ボックス 58"/>
          <p:cNvSpPr txBox="1"/>
          <p:nvPr/>
        </p:nvSpPr>
        <p:spPr>
          <a:xfrm>
            <a:off x="2259740" y="6079035"/>
            <a:ext cx="6503503" cy="523220"/>
          </a:xfrm>
          <a:prstGeom prst="rect">
            <a:avLst/>
          </a:prstGeom>
          <a:noFill/>
        </p:spPr>
        <p:txBody>
          <a:bodyPr wrap="none" rtlCol="0">
            <a:spAutoFit/>
          </a:bodyPr>
          <a:lstStyle/>
          <a:p>
            <a:r>
              <a:rPr kumimoji="1" lang="ja-JP" altLang="en-US" sz="2800" dirty="0" smtClean="0">
                <a:solidFill>
                  <a:srgbClr val="7F7F7F"/>
                </a:solidFill>
              </a:rPr>
              <a:t>頻出シンボル列</a:t>
            </a:r>
            <a:r>
              <a:rPr lang="ja-JP" altLang="en-US" sz="2800" dirty="0" smtClean="0">
                <a:solidFill>
                  <a:srgbClr val="7F7F7F"/>
                </a:solidFill>
              </a:rPr>
              <a:t>が入力され</a:t>
            </a:r>
            <a:r>
              <a:rPr kumimoji="1" lang="ja-JP" altLang="en-US" sz="2800" dirty="0" smtClean="0">
                <a:solidFill>
                  <a:srgbClr val="7F7F7F"/>
                </a:solidFill>
              </a:rPr>
              <a:t>ると出力する</a:t>
            </a:r>
            <a:r>
              <a:rPr lang="ja-JP" altLang="en-US" sz="2800" dirty="0" smtClean="0">
                <a:solidFill>
                  <a:srgbClr val="7F7F7F"/>
                </a:solidFill>
              </a:rPr>
              <a:t>．</a:t>
            </a:r>
            <a:endParaRPr kumimoji="1" lang="ja-JP" altLang="en-US" sz="2800" dirty="0">
              <a:solidFill>
                <a:srgbClr val="7F7F7F"/>
              </a:solidFill>
            </a:endParaRPr>
          </a:p>
        </p:txBody>
      </p:sp>
    </p:spTree>
    <p:extLst>
      <p:ext uri="{BB962C8B-B14F-4D97-AF65-F5344CB8AC3E}">
        <p14:creationId xmlns:p14="http://schemas.microsoft.com/office/powerpoint/2010/main" val="79365261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330251" y="4586384"/>
            <a:ext cx="8214218" cy="126988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 name="タイトル 1"/>
          <p:cNvSpPr>
            <a:spLocks noGrp="1"/>
          </p:cNvSpPr>
          <p:nvPr>
            <p:ph type="title"/>
          </p:nvPr>
        </p:nvSpPr>
        <p:spPr/>
        <p:txBody>
          <a:bodyPr>
            <a:normAutofit/>
          </a:bodyPr>
          <a:lstStyle/>
          <a:p>
            <a:pPr algn="l"/>
            <a:r>
              <a:rPr kumimoji="1" lang="ja-JP" altLang="en-US" dirty="0" smtClean="0">
                <a:solidFill>
                  <a:srgbClr val="4F81BD"/>
                </a:solidFill>
                <a:latin typeface="HGSｺﾞｼｯｸE"/>
                <a:ea typeface="HGSｺﾞｼｯｸE"/>
                <a:cs typeface="HGSｺﾞｼｯｸE"/>
              </a:rPr>
              <a:t>ネットワーク構成</a:t>
            </a:r>
            <a:r>
              <a:rPr lang="ja-JP" altLang="en-US" dirty="0" smtClean="0">
                <a:solidFill>
                  <a:srgbClr val="4F81BD"/>
                </a:solidFill>
                <a:latin typeface="HGSｺﾞｼｯｸE"/>
                <a:ea typeface="HGSｺﾞｼｯｸE"/>
                <a:cs typeface="HGSｺﾞｼｯｸE"/>
              </a:rPr>
              <a:t>：シンボル層</a:t>
            </a:r>
            <a:endParaRPr kumimoji="1" lang="ja-JP" altLang="en-US" dirty="0">
              <a:solidFill>
                <a:srgbClr val="4F81BD"/>
              </a:solidFill>
              <a:latin typeface="HGSｺﾞｼｯｸE"/>
              <a:ea typeface="HGSｺﾞｼｯｸE"/>
              <a:cs typeface="HGSｺﾞｼｯｸE"/>
            </a:endParaRPr>
          </a:p>
        </p:txBody>
      </p:sp>
      <p:sp>
        <p:nvSpPr>
          <p:cNvPr id="6" name="正方形/長方形 5"/>
          <p:cNvSpPr/>
          <p:nvPr/>
        </p:nvSpPr>
        <p:spPr>
          <a:xfrm>
            <a:off x="3685591" y="1494259"/>
            <a:ext cx="3262268" cy="2477162"/>
          </a:xfrm>
          <a:prstGeom prst="rect">
            <a:avLst/>
          </a:prstGeom>
          <a:solidFill>
            <a:srgbClr val="B9CDE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 name="直線コネクタ 8"/>
          <p:cNvCxnSpPr>
            <a:endCxn id="3" idx="2"/>
          </p:cNvCxnSpPr>
          <p:nvPr/>
        </p:nvCxnSpPr>
        <p:spPr>
          <a:xfrm flipV="1">
            <a:off x="2913604" y="1942530"/>
            <a:ext cx="1021040" cy="2"/>
          </a:xfrm>
          <a:prstGeom prst="line">
            <a:avLst/>
          </a:prstGeom>
          <a:ln w="19050" cmpd="sng">
            <a:solidFill>
              <a:schemeClr val="tx1"/>
            </a:solidFill>
            <a:headEnd type="none"/>
            <a:tailEnd type="triangle"/>
          </a:ln>
        </p:spPr>
        <p:style>
          <a:lnRef idx="1">
            <a:schemeClr val="dk1"/>
          </a:lnRef>
          <a:fillRef idx="0">
            <a:schemeClr val="dk1"/>
          </a:fillRef>
          <a:effectRef idx="0">
            <a:schemeClr val="dk1"/>
          </a:effectRef>
          <a:fontRef idx="minor">
            <a:schemeClr val="tx1"/>
          </a:fontRef>
        </p:style>
      </p:cxnSp>
      <p:cxnSp>
        <p:nvCxnSpPr>
          <p:cNvPr id="33" name="直線コネクタ 32"/>
          <p:cNvCxnSpPr/>
          <p:nvPr/>
        </p:nvCxnSpPr>
        <p:spPr>
          <a:xfrm>
            <a:off x="2916592" y="2879408"/>
            <a:ext cx="1007336" cy="0"/>
          </a:xfrm>
          <a:prstGeom prst="line">
            <a:avLst/>
          </a:prstGeom>
          <a:ln w="19050" cmpd="sng">
            <a:solidFill>
              <a:schemeClr val="tx1"/>
            </a:solidFill>
            <a:headEnd type="none"/>
            <a:tailEnd type="triangle"/>
          </a:ln>
        </p:spPr>
        <p:style>
          <a:lnRef idx="1">
            <a:schemeClr val="dk1"/>
          </a:lnRef>
          <a:fillRef idx="0">
            <a:schemeClr val="dk1"/>
          </a:fillRef>
          <a:effectRef idx="0">
            <a:schemeClr val="dk1"/>
          </a:effectRef>
          <a:fontRef idx="minor">
            <a:schemeClr val="tx1"/>
          </a:fontRef>
        </p:style>
      </p:cxnSp>
      <p:cxnSp>
        <p:nvCxnSpPr>
          <p:cNvPr id="34" name="直線コネクタ 33"/>
          <p:cNvCxnSpPr/>
          <p:nvPr/>
        </p:nvCxnSpPr>
        <p:spPr>
          <a:xfrm>
            <a:off x="3299598" y="3324714"/>
            <a:ext cx="0" cy="459924"/>
          </a:xfrm>
          <a:prstGeom prst="line">
            <a:avLst/>
          </a:prstGeom>
          <a:ln w="38100" cmpd="sng">
            <a:solidFill>
              <a:schemeClr val="tx1"/>
            </a:solidFill>
            <a:prstDash val="dot"/>
          </a:ln>
        </p:spPr>
        <p:style>
          <a:lnRef idx="1">
            <a:schemeClr val="dk1"/>
          </a:lnRef>
          <a:fillRef idx="0">
            <a:schemeClr val="dk1"/>
          </a:fillRef>
          <a:effectRef idx="0">
            <a:schemeClr val="dk1"/>
          </a:effectRef>
          <a:fontRef idx="minor">
            <a:schemeClr val="tx1"/>
          </a:fontRef>
        </p:style>
      </p:cxnSp>
      <p:sp>
        <p:nvSpPr>
          <p:cNvPr id="3" name="円/楕円 2"/>
          <p:cNvSpPr/>
          <p:nvPr/>
        </p:nvSpPr>
        <p:spPr>
          <a:xfrm>
            <a:off x="3934644" y="1668583"/>
            <a:ext cx="547893" cy="547893"/>
          </a:xfrm>
          <a:prstGeom prst="ellipse">
            <a:avLst/>
          </a:prstGeom>
          <a:ln w="19050" cmpd="sng"/>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円/楕円 21"/>
          <p:cNvSpPr/>
          <p:nvPr/>
        </p:nvSpPr>
        <p:spPr>
          <a:xfrm>
            <a:off x="4958614" y="1668583"/>
            <a:ext cx="547893" cy="547893"/>
          </a:xfrm>
          <a:prstGeom prst="ellipse">
            <a:avLst/>
          </a:prstGeom>
          <a:ln w="19050" cmpd="sng">
            <a:solidFill>
              <a:srgbClr val="000000"/>
            </a:solidFill>
            <a:headEnd type="none"/>
            <a:tailEnd type="triangle"/>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円/楕円 22"/>
          <p:cNvSpPr/>
          <p:nvPr/>
        </p:nvSpPr>
        <p:spPr>
          <a:xfrm>
            <a:off x="6044839" y="1674535"/>
            <a:ext cx="547893" cy="547893"/>
          </a:xfrm>
          <a:prstGeom prst="ellipse">
            <a:avLst/>
          </a:prstGeom>
          <a:ln w="19050" cmpd="sng">
            <a:solidFill>
              <a:srgbClr val="000000"/>
            </a:solidFill>
            <a:headEnd type="none"/>
            <a:tailEnd type="triangle"/>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円/楕円 23"/>
          <p:cNvSpPr/>
          <p:nvPr/>
        </p:nvSpPr>
        <p:spPr>
          <a:xfrm>
            <a:off x="3923928" y="2602260"/>
            <a:ext cx="547893" cy="547893"/>
          </a:xfrm>
          <a:prstGeom prst="ellipse">
            <a:avLst/>
          </a:prstGeom>
          <a:ln w="19050" cmpd="sng"/>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円/楕円 24"/>
          <p:cNvSpPr/>
          <p:nvPr/>
        </p:nvSpPr>
        <p:spPr>
          <a:xfrm>
            <a:off x="4947898" y="2602260"/>
            <a:ext cx="547893" cy="547893"/>
          </a:xfrm>
          <a:prstGeom prst="ellipse">
            <a:avLst/>
          </a:prstGeom>
          <a:ln w="19050" cmpd="sng">
            <a:solidFill>
              <a:srgbClr val="000000"/>
            </a:solidFill>
            <a:headEnd type="none"/>
            <a:tailEnd type="triangle"/>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円/楕円 25"/>
          <p:cNvSpPr/>
          <p:nvPr/>
        </p:nvSpPr>
        <p:spPr>
          <a:xfrm>
            <a:off x="6034123" y="2608212"/>
            <a:ext cx="547893" cy="547893"/>
          </a:xfrm>
          <a:prstGeom prst="ellipse">
            <a:avLst/>
          </a:prstGeom>
          <a:ln w="19050" cmpd="sng">
            <a:solidFill>
              <a:srgbClr val="000000"/>
            </a:solidFill>
            <a:headEnd type="none"/>
            <a:tailEnd type="triangle"/>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8" name="直線矢印コネクタ 7"/>
          <p:cNvCxnSpPr>
            <a:stCxn id="3" idx="6"/>
            <a:endCxn id="22" idx="2"/>
          </p:cNvCxnSpPr>
          <p:nvPr/>
        </p:nvCxnSpPr>
        <p:spPr>
          <a:xfrm>
            <a:off x="4482537" y="1942530"/>
            <a:ext cx="476077" cy="0"/>
          </a:xfrm>
          <a:prstGeom prst="straightConnector1">
            <a:avLst/>
          </a:prstGeom>
          <a:ln w="19050" cmpd="sng">
            <a:solidFill>
              <a:srgbClr val="000000"/>
            </a:solidFill>
            <a:headEnd type="none"/>
            <a:tailEnd type="triangle"/>
          </a:ln>
          <a:effectLst/>
        </p:spPr>
        <p:style>
          <a:lnRef idx="1">
            <a:schemeClr val="dk1"/>
          </a:lnRef>
          <a:fillRef idx="0">
            <a:schemeClr val="dk1"/>
          </a:fillRef>
          <a:effectRef idx="0">
            <a:schemeClr val="dk1"/>
          </a:effectRef>
          <a:fontRef idx="minor">
            <a:schemeClr val="tx1"/>
          </a:fontRef>
        </p:style>
      </p:cxnSp>
      <p:cxnSp>
        <p:nvCxnSpPr>
          <p:cNvPr id="11" name="直線矢印コネクタ 10"/>
          <p:cNvCxnSpPr>
            <a:stCxn id="24" idx="6"/>
            <a:endCxn id="25" idx="2"/>
          </p:cNvCxnSpPr>
          <p:nvPr/>
        </p:nvCxnSpPr>
        <p:spPr>
          <a:xfrm>
            <a:off x="4471821" y="2876207"/>
            <a:ext cx="476077"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 name="直線矢印コネクタ 12"/>
          <p:cNvCxnSpPr>
            <a:stCxn id="22" idx="6"/>
            <a:endCxn id="23" idx="2"/>
          </p:cNvCxnSpPr>
          <p:nvPr/>
        </p:nvCxnSpPr>
        <p:spPr>
          <a:xfrm>
            <a:off x="5506507" y="1942530"/>
            <a:ext cx="538332" cy="5952"/>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 name="直線矢印コネクタ 14"/>
          <p:cNvCxnSpPr>
            <a:stCxn id="25" idx="6"/>
            <a:endCxn id="26" idx="2"/>
          </p:cNvCxnSpPr>
          <p:nvPr/>
        </p:nvCxnSpPr>
        <p:spPr>
          <a:xfrm>
            <a:off x="5495791" y="2876207"/>
            <a:ext cx="538332" cy="5952"/>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7" name="直線コネクタ 16"/>
          <p:cNvCxnSpPr>
            <a:stCxn id="23" idx="6"/>
          </p:cNvCxnSpPr>
          <p:nvPr/>
        </p:nvCxnSpPr>
        <p:spPr>
          <a:xfrm flipV="1">
            <a:off x="6592732" y="1942530"/>
            <a:ext cx="180834" cy="5952"/>
          </a:xfrm>
          <a:prstGeom prst="line">
            <a:avLst/>
          </a:prstGeom>
          <a:ln w="19050"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4" name="直線コネクタ 43"/>
          <p:cNvCxnSpPr/>
          <p:nvPr/>
        </p:nvCxnSpPr>
        <p:spPr>
          <a:xfrm flipV="1">
            <a:off x="6592732" y="2879408"/>
            <a:ext cx="168382" cy="5952"/>
          </a:xfrm>
          <a:prstGeom prst="line">
            <a:avLst/>
          </a:prstGeom>
          <a:ln w="19050"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28" name="テキスト ボックス 27"/>
          <p:cNvSpPr txBox="1"/>
          <p:nvPr/>
        </p:nvSpPr>
        <p:spPr>
          <a:xfrm>
            <a:off x="457200" y="4675879"/>
            <a:ext cx="8218917" cy="1077218"/>
          </a:xfrm>
          <a:prstGeom prst="rect">
            <a:avLst/>
          </a:prstGeom>
          <a:noFill/>
        </p:spPr>
        <p:txBody>
          <a:bodyPr wrap="none" rtlCol="0">
            <a:spAutoFit/>
          </a:bodyPr>
          <a:lstStyle/>
          <a:p>
            <a:r>
              <a:rPr kumimoji="1" lang="ja-JP" altLang="en-US" sz="3200" dirty="0" smtClean="0"/>
              <a:t>各シンボルに対応した信号が左から入力され，</a:t>
            </a:r>
            <a:endParaRPr kumimoji="1" lang="en-US" altLang="ja-JP" sz="3200" dirty="0" smtClean="0"/>
          </a:p>
          <a:p>
            <a:r>
              <a:rPr lang="ja-JP" altLang="en-US" sz="3200" dirty="0" smtClean="0"/>
              <a:t>１シンボル入力される毎に，右に伝搬する．</a:t>
            </a:r>
            <a:endParaRPr kumimoji="1" lang="ja-JP" altLang="en-US" sz="3200" dirty="0"/>
          </a:p>
        </p:txBody>
      </p:sp>
      <p:sp>
        <p:nvSpPr>
          <p:cNvPr id="31" name="テキスト ボックス 30"/>
          <p:cNvSpPr txBox="1"/>
          <p:nvPr/>
        </p:nvSpPr>
        <p:spPr>
          <a:xfrm>
            <a:off x="2441688" y="1631700"/>
            <a:ext cx="422111" cy="584776"/>
          </a:xfrm>
          <a:prstGeom prst="rect">
            <a:avLst/>
          </a:prstGeom>
          <a:noFill/>
        </p:spPr>
        <p:txBody>
          <a:bodyPr wrap="none" rtlCol="0">
            <a:spAutoFit/>
          </a:bodyPr>
          <a:lstStyle/>
          <a:p>
            <a:r>
              <a:rPr kumimoji="1" lang="en-US" altLang="ja-JP" sz="3200" dirty="0" smtClean="0"/>
              <a:t>A</a:t>
            </a:r>
            <a:endParaRPr kumimoji="1" lang="ja-JP" altLang="en-US" sz="3200" dirty="0"/>
          </a:p>
        </p:txBody>
      </p:sp>
      <p:sp>
        <p:nvSpPr>
          <p:cNvPr id="46" name="テキスト ボックス 45"/>
          <p:cNvSpPr txBox="1"/>
          <p:nvPr/>
        </p:nvSpPr>
        <p:spPr>
          <a:xfrm>
            <a:off x="2441688" y="2565377"/>
            <a:ext cx="422111" cy="584776"/>
          </a:xfrm>
          <a:prstGeom prst="rect">
            <a:avLst/>
          </a:prstGeom>
          <a:noFill/>
        </p:spPr>
        <p:txBody>
          <a:bodyPr wrap="none" rtlCol="0">
            <a:spAutoFit/>
          </a:bodyPr>
          <a:lstStyle/>
          <a:p>
            <a:r>
              <a:rPr kumimoji="1" lang="en-US" altLang="ja-JP" sz="3200" dirty="0" smtClean="0"/>
              <a:t>B</a:t>
            </a:r>
            <a:endParaRPr kumimoji="1" lang="ja-JP" altLang="en-US" sz="3200" dirty="0"/>
          </a:p>
        </p:txBody>
      </p:sp>
      <p:sp>
        <p:nvSpPr>
          <p:cNvPr id="47" name="テキスト ボックス 46"/>
          <p:cNvSpPr txBox="1"/>
          <p:nvPr/>
        </p:nvSpPr>
        <p:spPr>
          <a:xfrm>
            <a:off x="330251" y="2048098"/>
            <a:ext cx="2012991" cy="830997"/>
          </a:xfrm>
          <a:prstGeom prst="rect">
            <a:avLst/>
          </a:prstGeom>
          <a:noFill/>
        </p:spPr>
        <p:txBody>
          <a:bodyPr wrap="none" rtlCol="0">
            <a:spAutoFit/>
          </a:bodyPr>
          <a:lstStyle/>
          <a:p>
            <a:r>
              <a:rPr kumimoji="1" lang="en-US" altLang="ja-JP" sz="4800" dirty="0" smtClean="0">
                <a:solidFill>
                  <a:srgbClr val="7F7F7F"/>
                </a:solidFill>
              </a:rPr>
              <a:t>AABA…</a:t>
            </a:r>
            <a:endParaRPr kumimoji="1" lang="ja-JP" altLang="en-US" sz="4800" dirty="0">
              <a:solidFill>
                <a:srgbClr val="7F7F7F"/>
              </a:solidFill>
            </a:endParaRPr>
          </a:p>
        </p:txBody>
      </p:sp>
      <p:sp>
        <p:nvSpPr>
          <p:cNvPr id="49" name="円/楕円 48"/>
          <p:cNvSpPr/>
          <p:nvPr/>
        </p:nvSpPr>
        <p:spPr>
          <a:xfrm>
            <a:off x="3937632" y="1671559"/>
            <a:ext cx="547893" cy="547893"/>
          </a:xfrm>
          <a:prstGeom prst="ellipse">
            <a:avLst/>
          </a:prstGeom>
          <a:solidFill>
            <a:schemeClr val="accent6">
              <a:lumMod val="60000"/>
              <a:lumOff val="40000"/>
            </a:schemeClr>
          </a:solidFill>
          <a:ln w="19050" cmpd="sng"/>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0" name="円/楕円 49"/>
          <p:cNvSpPr/>
          <p:nvPr/>
        </p:nvSpPr>
        <p:spPr>
          <a:xfrm>
            <a:off x="4961602" y="1671559"/>
            <a:ext cx="547893" cy="547893"/>
          </a:xfrm>
          <a:prstGeom prst="ellipse">
            <a:avLst/>
          </a:prstGeom>
          <a:solidFill>
            <a:schemeClr val="accent6">
              <a:lumMod val="60000"/>
              <a:lumOff val="40000"/>
            </a:schemeClr>
          </a:solidFill>
          <a:ln w="19050" cmpd="sng">
            <a:solidFill>
              <a:srgbClr val="000000"/>
            </a:solidFill>
            <a:headEnd type="none"/>
            <a:tailEnd type="triangle"/>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1" name="円/楕円 50"/>
          <p:cNvSpPr/>
          <p:nvPr/>
        </p:nvSpPr>
        <p:spPr>
          <a:xfrm>
            <a:off x="6047827" y="1677511"/>
            <a:ext cx="547893" cy="547893"/>
          </a:xfrm>
          <a:prstGeom prst="ellipse">
            <a:avLst/>
          </a:prstGeom>
          <a:solidFill>
            <a:schemeClr val="accent6">
              <a:lumMod val="60000"/>
              <a:lumOff val="40000"/>
            </a:schemeClr>
          </a:solidFill>
          <a:ln w="19050" cmpd="sng">
            <a:solidFill>
              <a:srgbClr val="000000"/>
            </a:solidFill>
            <a:headEnd type="none"/>
            <a:tailEnd type="triangle"/>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2" name="円/楕円 51"/>
          <p:cNvSpPr/>
          <p:nvPr/>
        </p:nvSpPr>
        <p:spPr>
          <a:xfrm>
            <a:off x="3926916" y="2605236"/>
            <a:ext cx="547893" cy="547893"/>
          </a:xfrm>
          <a:prstGeom prst="ellipse">
            <a:avLst/>
          </a:prstGeom>
          <a:solidFill>
            <a:schemeClr val="accent6">
              <a:lumMod val="60000"/>
              <a:lumOff val="40000"/>
            </a:schemeClr>
          </a:solidFill>
          <a:ln w="19050" cmpd="sng"/>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0" name="円/楕円 59"/>
          <p:cNvSpPr/>
          <p:nvPr/>
        </p:nvSpPr>
        <p:spPr>
          <a:xfrm>
            <a:off x="4950886" y="2605236"/>
            <a:ext cx="547893" cy="547893"/>
          </a:xfrm>
          <a:prstGeom prst="ellipse">
            <a:avLst/>
          </a:prstGeom>
          <a:solidFill>
            <a:schemeClr val="accent6">
              <a:lumMod val="60000"/>
              <a:lumOff val="40000"/>
            </a:schemeClr>
          </a:solidFill>
          <a:ln w="19050" cmpd="sng">
            <a:solidFill>
              <a:srgbClr val="000000"/>
            </a:solidFill>
            <a:headEnd type="none"/>
            <a:tailEnd type="triangle"/>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96528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subTnLst>
                                    <p:set>
                                      <p:cBhvr override="childStyle">
                                        <p:cTn dur="1" fill="hold" display="0" masterRel="nextClick" afterEffect="1"/>
                                        <p:tgtEl>
                                          <p:spTgt spid="52"/>
                                        </p:tgtEl>
                                        <p:attrNameLst>
                                          <p:attrName>style.visibility</p:attrName>
                                        </p:attrNameLst>
                                      </p:cBhvr>
                                      <p:to>
                                        <p:strVal val="hidden"/>
                                      </p:to>
                                    </p:set>
                                  </p:subTnLst>
                                </p:cTn>
                              </p:par>
                              <p:par>
                                <p:cTn id="21" presetID="1" presetClass="exit" presetSubtype="0" fill="hold" grpId="2" nodeType="withEffect">
                                  <p:stCondLst>
                                    <p:cond delay="0"/>
                                  </p:stCondLst>
                                  <p:childTnLst>
                                    <p:set>
                                      <p:cBhvr>
                                        <p:cTn id="22" dur="1" fill="hold">
                                          <p:stCondLst>
                                            <p:cond delay="0"/>
                                          </p:stCondLst>
                                        </p:cTn>
                                        <p:tgtEl>
                                          <p:spTgt spid="4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9" grpId="0" animBg="1"/>
      <p:bldP spid="49" grpId="1" animBg="1"/>
      <p:bldP spid="49" grpId="2" animBg="1"/>
      <p:bldP spid="50" grpId="0" animBg="1"/>
      <p:bldP spid="50" grpId="1" animBg="1"/>
      <p:bldP spid="51" grpId="0" animBg="1"/>
      <p:bldP spid="52" grpId="0" animBg="1"/>
      <p:bldP spid="6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l"/>
            <a:r>
              <a:rPr kumimoji="1" lang="ja-JP" altLang="en-US" dirty="0" smtClean="0">
                <a:solidFill>
                  <a:srgbClr val="4F81BD"/>
                </a:solidFill>
                <a:latin typeface="HGSｺﾞｼｯｸE"/>
                <a:ea typeface="HGSｺﾞｼｯｸE"/>
                <a:cs typeface="HGSｺﾞｼｯｸE"/>
              </a:rPr>
              <a:t>ネットワーク構成</a:t>
            </a:r>
            <a:r>
              <a:rPr lang="ja-JP" altLang="en-US" dirty="0" smtClean="0">
                <a:solidFill>
                  <a:srgbClr val="4F81BD"/>
                </a:solidFill>
                <a:latin typeface="HGSｺﾞｼｯｸE"/>
                <a:ea typeface="HGSｺﾞｼｯｸE"/>
                <a:cs typeface="HGSｺﾞｼｯｸE"/>
              </a:rPr>
              <a:t>：出力層</a:t>
            </a:r>
            <a:endParaRPr kumimoji="1" lang="ja-JP" altLang="en-US" dirty="0">
              <a:solidFill>
                <a:srgbClr val="4F81BD"/>
              </a:solidFill>
              <a:latin typeface="HGSｺﾞｼｯｸE"/>
              <a:ea typeface="HGSｺﾞｼｯｸE"/>
              <a:cs typeface="HGSｺﾞｼｯｸE"/>
            </a:endParaRPr>
          </a:p>
        </p:txBody>
      </p:sp>
      <p:sp>
        <p:nvSpPr>
          <p:cNvPr id="6" name="正方形/長方形 5"/>
          <p:cNvSpPr/>
          <p:nvPr/>
        </p:nvSpPr>
        <p:spPr>
          <a:xfrm>
            <a:off x="3685591" y="1494259"/>
            <a:ext cx="3262268" cy="2477162"/>
          </a:xfrm>
          <a:prstGeom prst="rect">
            <a:avLst/>
          </a:prstGeom>
          <a:solidFill>
            <a:srgbClr val="B9CDE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 name="直線コネクタ 8"/>
          <p:cNvCxnSpPr>
            <a:endCxn id="3" idx="2"/>
          </p:cNvCxnSpPr>
          <p:nvPr/>
        </p:nvCxnSpPr>
        <p:spPr>
          <a:xfrm flipV="1">
            <a:off x="2913604" y="1942530"/>
            <a:ext cx="1021040" cy="2"/>
          </a:xfrm>
          <a:prstGeom prst="line">
            <a:avLst/>
          </a:prstGeom>
          <a:ln w="19050" cmpd="sng">
            <a:solidFill>
              <a:schemeClr val="tx1"/>
            </a:solidFill>
            <a:headEnd type="none"/>
            <a:tailEnd type="triangle"/>
          </a:ln>
        </p:spPr>
        <p:style>
          <a:lnRef idx="1">
            <a:schemeClr val="dk1"/>
          </a:lnRef>
          <a:fillRef idx="0">
            <a:schemeClr val="dk1"/>
          </a:fillRef>
          <a:effectRef idx="0">
            <a:schemeClr val="dk1"/>
          </a:effectRef>
          <a:fontRef idx="minor">
            <a:schemeClr val="tx1"/>
          </a:fontRef>
        </p:style>
      </p:cxnSp>
      <p:cxnSp>
        <p:nvCxnSpPr>
          <p:cNvPr id="33" name="直線コネクタ 32"/>
          <p:cNvCxnSpPr/>
          <p:nvPr/>
        </p:nvCxnSpPr>
        <p:spPr>
          <a:xfrm>
            <a:off x="2916592" y="2879408"/>
            <a:ext cx="1007336" cy="0"/>
          </a:xfrm>
          <a:prstGeom prst="line">
            <a:avLst/>
          </a:prstGeom>
          <a:ln w="19050" cmpd="sng">
            <a:solidFill>
              <a:schemeClr val="tx1"/>
            </a:solidFill>
            <a:headEnd type="none"/>
            <a:tailEnd type="triangle"/>
          </a:ln>
        </p:spPr>
        <p:style>
          <a:lnRef idx="1">
            <a:schemeClr val="dk1"/>
          </a:lnRef>
          <a:fillRef idx="0">
            <a:schemeClr val="dk1"/>
          </a:fillRef>
          <a:effectRef idx="0">
            <a:schemeClr val="dk1"/>
          </a:effectRef>
          <a:fontRef idx="minor">
            <a:schemeClr val="tx1"/>
          </a:fontRef>
        </p:style>
      </p:cxnSp>
      <p:cxnSp>
        <p:nvCxnSpPr>
          <p:cNvPr id="34" name="直線コネクタ 33"/>
          <p:cNvCxnSpPr/>
          <p:nvPr/>
        </p:nvCxnSpPr>
        <p:spPr>
          <a:xfrm>
            <a:off x="3299598" y="3324714"/>
            <a:ext cx="0" cy="459924"/>
          </a:xfrm>
          <a:prstGeom prst="line">
            <a:avLst/>
          </a:prstGeom>
          <a:ln w="38100" cmpd="sng">
            <a:solidFill>
              <a:schemeClr val="tx1"/>
            </a:solidFill>
            <a:prstDash val="dot"/>
          </a:ln>
        </p:spPr>
        <p:style>
          <a:lnRef idx="1">
            <a:schemeClr val="dk1"/>
          </a:lnRef>
          <a:fillRef idx="0">
            <a:schemeClr val="dk1"/>
          </a:fillRef>
          <a:effectRef idx="0">
            <a:schemeClr val="dk1"/>
          </a:effectRef>
          <a:fontRef idx="minor">
            <a:schemeClr val="tx1"/>
          </a:fontRef>
        </p:style>
      </p:cxnSp>
      <p:sp>
        <p:nvSpPr>
          <p:cNvPr id="3" name="円/楕円 2"/>
          <p:cNvSpPr/>
          <p:nvPr/>
        </p:nvSpPr>
        <p:spPr>
          <a:xfrm>
            <a:off x="3934644" y="1668583"/>
            <a:ext cx="547893" cy="547893"/>
          </a:xfrm>
          <a:prstGeom prst="ellipse">
            <a:avLst/>
          </a:prstGeom>
          <a:ln w="19050" cmpd="sng"/>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円/楕円 21"/>
          <p:cNvSpPr/>
          <p:nvPr/>
        </p:nvSpPr>
        <p:spPr>
          <a:xfrm>
            <a:off x="4958614" y="1668583"/>
            <a:ext cx="547893" cy="547893"/>
          </a:xfrm>
          <a:prstGeom prst="ellipse">
            <a:avLst/>
          </a:prstGeom>
          <a:ln w="19050" cmpd="sng">
            <a:solidFill>
              <a:srgbClr val="000000"/>
            </a:solidFill>
            <a:headEnd type="none"/>
            <a:tailEnd type="triangle"/>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円/楕円 22"/>
          <p:cNvSpPr/>
          <p:nvPr/>
        </p:nvSpPr>
        <p:spPr>
          <a:xfrm>
            <a:off x="6044839" y="1674535"/>
            <a:ext cx="547893" cy="547893"/>
          </a:xfrm>
          <a:prstGeom prst="ellipse">
            <a:avLst/>
          </a:prstGeom>
          <a:ln w="19050" cmpd="sng">
            <a:solidFill>
              <a:srgbClr val="000000"/>
            </a:solidFill>
            <a:headEnd type="none"/>
            <a:tailEnd type="triangle"/>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円/楕円 23"/>
          <p:cNvSpPr/>
          <p:nvPr/>
        </p:nvSpPr>
        <p:spPr>
          <a:xfrm>
            <a:off x="3923928" y="2602260"/>
            <a:ext cx="547893" cy="547893"/>
          </a:xfrm>
          <a:prstGeom prst="ellipse">
            <a:avLst/>
          </a:prstGeom>
          <a:ln w="19050" cmpd="sng"/>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円/楕円 24"/>
          <p:cNvSpPr/>
          <p:nvPr/>
        </p:nvSpPr>
        <p:spPr>
          <a:xfrm>
            <a:off x="4947898" y="2602260"/>
            <a:ext cx="547893" cy="547893"/>
          </a:xfrm>
          <a:prstGeom prst="ellipse">
            <a:avLst/>
          </a:prstGeom>
          <a:ln w="19050" cmpd="sng">
            <a:solidFill>
              <a:srgbClr val="000000"/>
            </a:solidFill>
            <a:headEnd type="none"/>
            <a:tailEnd type="triangle"/>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 name="円/楕円 25"/>
          <p:cNvSpPr/>
          <p:nvPr/>
        </p:nvSpPr>
        <p:spPr>
          <a:xfrm>
            <a:off x="6034123" y="2608212"/>
            <a:ext cx="547893" cy="547893"/>
          </a:xfrm>
          <a:prstGeom prst="ellipse">
            <a:avLst/>
          </a:prstGeom>
          <a:ln w="19050" cmpd="sng">
            <a:solidFill>
              <a:srgbClr val="000000"/>
            </a:solidFill>
            <a:headEnd type="none"/>
            <a:tailEnd type="triangle"/>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8" name="直線矢印コネクタ 7"/>
          <p:cNvCxnSpPr>
            <a:stCxn id="3" idx="6"/>
            <a:endCxn id="22" idx="2"/>
          </p:cNvCxnSpPr>
          <p:nvPr/>
        </p:nvCxnSpPr>
        <p:spPr>
          <a:xfrm>
            <a:off x="4482537" y="1942530"/>
            <a:ext cx="476077" cy="0"/>
          </a:xfrm>
          <a:prstGeom prst="straightConnector1">
            <a:avLst/>
          </a:prstGeom>
          <a:ln w="19050" cmpd="sng">
            <a:solidFill>
              <a:srgbClr val="000000"/>
            </a:solidFill>
            <a:headEnd type="none"/>
            <a:tailEnd type="triangle"/>
          </a:ln>
          <a:effectLst/>
        </p:spPr>
        <p:style>
          <a:lnRef idx="1">
            <a:schemeClr val="dk1"/>
          </a:lnRef>
          <a:fillRef idx="0">
            <a:schemeClr val="dk1"/>
          </a:fillRef>
          <a:effectRef idx="0">
            <a:schemeClr val="dk1"/>
          </a:effectRef>
          <a:fontRef idx="minor">
            <a:schemeClr val="tx1"/>
          </a:fontRef>
        </p:style>
      </p:cxnSp>
      <p:cxnSp>
        <p:nvCxnSpPr>
          <p:cNvPr id="11" name="直線矢印コネクタ 10"/>
          <p:cNvCxnSpPr>
            <a:stCxn id="24" idx="6"/>
            <a:endCxn id="25" idx="2"/>
          </p:cNvCxnSpPr>
          <p:nvPr/>
        </p:nvCxnSpPr>
        <p:spPr>
          <a:xfrm>
            <a:off x="4471821" y="2876207"/>
            <a:ext cx="476077" cy="0"/>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3" name="直線矢印コネクタ 12"/>
          <p:cNvCxnSpPr>
            <a:stCxn id="22" idx="6"/>
            <a:endCxn id="23" idx="2"/>
          </p:cNvCxnSpPr>
          <p:nvPr/>
        </p:nvCxnSpPr>
        <p:spPr>
          <a:xfrm>
            <a:off x="5506507" y="1942530"/>
            <a:ext cx="538332" cy="5952"/>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5" name="直線矢印コネクタ 14"/>
          <p:cNvCxnSpPr>
            <a:stCxn id="25" idx="6"/>
            <a:endCxn id="26" idx="2"/>
          </p:cNvCxnSpPr>
          <p:nvPr/>
        </p:nvCxnSpPr>
        <p:spPr>
          <a:xfrm>
            <a:off x="5495791" y="2876207"/>
            <a:ext cx="538332" cy="5952"/>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7" name="直線コネクタ 16"/>
          <p:cNvCxnSpPr>
            <a:stCxn id="23" idx="6"/>
          </p:cNvCxnSpPr>
          <p:nvPr/>
        </p:nvCxnSpPr>
        <p:spPr>
          <a:xfrm flipV="1">
            <a:off x="6592732" y="1942530"/>
            <a:ext cx="180834" cy="5952"/>
          </a:xfrm>
          <a:prstGeom prst="line">
            <a:avLst/>
          </a:prstGeom>
          <a:ln w="19050"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4" name="直線コネクタ 43"/>
          <p:cNvCxnSpPr/>
          <p:nvPr/>
        </p:nvCxnSpPr>
        <p:spPr>
          <a:xfrm flipV="1">
            <a:off x="6592732" y="2879408"/>
            <a:ext cx="168382" cy="5952"/>
          </a:xfrm>
          <a:prstGeom prst="line">
            <a:avLst/>
          </a:prstGeom>
          <a:ln w="19050"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31" name="テキスト ボックス 30"/>
          <p:cNvSpPr txBox="1"/>
          <p:nvPr/>
        </p:nvSpPr>
        <p:spPr>
          <a:xfrm>
            <a:off x="2441688" y="1631700"/>
            <a:ext cx="422111" cy="584776"/>
          </a:xfrm>
          <a:prstGeom prst="rect">
            <a:avLst/>
          </a:prstGeom>
          <a:noFill/>
        </p:spPr>
        <p:txBody>
          <a:bodyPr wrap="none" rtlCol="0">
            <a:spAutoFit/>
          </a:bodyPr>
          <a:lstStyle/>
          <a:p>
            <a:r>
              <a:rPr kumimoji="1" lang="en-US" altLang="ja-JP" sz="3200" dirty="0" smtClean="0"/>
              <a:t>A</a:t>
            </a:r>
            <a:endParaRPr kumimoji="1" lang="ja-JP" altLang="en-US" sz="3200" dirty="0"/>
          </a:p>
        </p:txBody>
      </p:sp>
      <p:sp>
        <p:nvSpPr>
          <p:cNvPr id="46" name="テキスト ボックス 45"/>
          <p:cNvSpPr txBox="1"/>
          <p:nvPr/>
        </p:nvSpPr>
        <p:spPr>
          <a:xfrm>
            <a:off x="2441688" y="2565377"/>
            <a:ext cx="422111" cy="584776"/>
          </a:xfrm>
          <a:prstGeom prst="rect">
            <a:avLst/>
          </a:prstGeom>
          <a:noFill/>
        </p:spPr>
        <p:txBody>
          <a:bodyPr wrap="none" rtlCol="0">
            <a:spAutoFit/>
          </a:bodyPr>
          <a:lstStyle/>
          <a:p>
            <a:r>
              <a:rPr kumimoji="1" lang="en-US" altLang="ja-JP" sz="3200" dirty="0" smtClean="0"/>
              <a:t>B</a:t>
            </a:r>
            <a:endParaRPr kumimoji="1" lang="ja-JP" altLang="en-US" sz="3200" dirty="0"/>
          </a:p>
        </p:txBody>
      </p:sp>
      <p:sp>
        <p:nvSpPr>
          <p:cNvPr id="29" name="正方形/長方形 28"/>
          <p:cNvSpPr/>
          <p:nvPr/>
        </p:nvSpPr>
        <p:spPr>
          <a:xfrm>
            <a:off x="3685591" y="4407246"/>
            <a:ext cx="3262268" cy="1118390"/>
          </a:xfrm>
          <a:prstGeom prst="rect">
            <a:avLst/>
          </a:prstGeom>
          <a:solidFill>
            <a:srgbClr val="B9CDE5"/>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0" name="直線コネクタ 29"/>
          <p:cNvCxnSpPr>
            <a:endCxn id="43" idx="4"/>
          </p:cNvCxnSpPr>
          <p:nvPr/>
        </p:nvCxnSpPr>
        <p:spPr>
          <a:xfrm flipV="1">
            <a:off x="4226973" y="5257535"/>
            <a:ext cx="0" cy="710435"/>
          </a:xfrm>
          <a:prstGeom prst="line">
            <a:avLst/>
          </a:prstGeom>
          <a:ln w="1905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cxnSp>
        <p:nvCxnSpPr>
          <p:cNvPr id="32" name="直線コネクタ 31"/>
          <p:cNvCxnSpPr>
            <a:endCxn id="45" idx="4"/>
          </p:cNvCxnSpPr>
          <p:nvPr/>
        </p:nvCxnSpPr>
        <p:spPr>
          <a:xfrm flipH="1" flipV="1">
            <a:off x="5375453" y="5257535"/>
            <a:ext cx="33" cy="710435"/>
          </a:xfrm>
          <a:prstGeom prst="line">
            <a:avLst/>
          </a:prstGeom>
          <a:ln w="19050" cmpd="sng">
            <a:solidFill>
              <a:schemeClr val="tx1"/>
            </a:solidFill>
            <a:headEnd type="triangle"/>
            <a:tailEnd type="none"/>
          </a:ln>
        </p:spPr>
        <p:style>
          <a:lnRef idx="1">
            <a:schemeClr val="dk1"/>
          </a:lnRef>
          <a:fillRef idx="0">
            <a:schemeClr val="dk1"/>
          </a:fillRef>
          <a:effectRef idx="0">
            <a:schemeClr val="dk1"/>
          </a:effectRef>
          <a:fontRef idx="minor">
            <a:schemeClr val="tx1"/>
          </a:fontRef>
        </p:style>
      </p:cxnSp>
      <p:sp>
        <p:nvSpPr>
          <p:cNvPr id="43" name="円/楕円 42"/>
          <p:cNvSpPr/>
          <p:nvPr/>
        </p:nvSpPr>
        <p:spPr>
          <a:xfrm>
            <a:off x="3953026" y="4709642"/>
            <a:ext cx="547893" cy="547893"/>
          </a:xfrm>
          <a:prstGeom prst="ellipse">
            <a:avLst/>
          </a:prstGeom>
          <a:ln w="19050" cmpd="sng"/>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45" name="円/楕円 44"/>
          <p:cNvSpPr/>
          <p:nvPr/>
        </p:nvSpPr>
        <p:spPr>
          <a:xfrm>
            <a:off x="5101506" y="4709642"/>
            <a:ext cx="547893" cy="547893"/>
          </a:xfrm>
          <a:prstGeom prst="ellipse">
            <a:avLst/>
          </a:prstGeom>
          <a:ln w="19050" cmpd="sng">
            <a:solidFill>
              <a:srgbClr val="000000"/>
            </a:solidFill>
            <a:headEnd type="none"/>
            <a:tailEnd type="triangle"/>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42" name="図形グループ 41"/>
          <p:cNvGrpSpPr/>
          <p:nvPr/>
        </p:nvGrpSpPr>
        <p:grpSpPr>
          <a:xfrm>
            <a:off x="3765068" y="2129310"/>
            <a:ext cx="2372837" cy="2580332"/>
            <a:chOff x="3752239" y="2129310"/>
            <a:chExt cx="2372837" cy="2580332"/>
          </a:xfrm>
        </p:grpSpPr>
        <p:cxnSp>
          <p:nvCxnSpPr>
            <p:cNvPr id="10" name="直線矢印コネクタ 9"/>
            <p:cNvCxnSpPr>
              <a:endCxn id="43" idx="0"/>
            </p:cNvCxnSpPr>
            <p:nvPr/>
          </p:nvCxnSpPr>
          <p:spPr>
            <a:xfrm>
              <a:off x="4226973" y="3156105"/>
              <a:ext cx="0" cy="1553537"/>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4" name="直線矢印コネクタ 13"/>
            <p:cNvCxnSpPr>
              <a:stCxn id="25" idx="3"/>
              <a:endCxn id="43" idx="0"/>
            </p:cNvCxnSpPr>
            <p:nvPr/>
          </p:nvCxnSpPr>
          <p:spPr>
            <a:xfrm flipH="1">
              <a:off x="4226973" y="3069916"/>
              <a:ext cx="801162" cy="1639726"/>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18" name="直線矢印コネクタ 17"/>
            <p:cNvCxnSpPr>
              <a:stCxn id="26" idx="3"/>
              <a:endCxn id="43" idx="0"/>
            </p:cNvCxnSpPr>
            <p:nvPr/>
          </p:nvCxnSpPr>
          <p:spPr>
            <a:xfrm flipH="1">
              <a:off x="4226973" y="3075868"/>
              <a:ext cx="1887387" cy="1633774"/>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a:stCxn id="22" idx="3"/>
              <a:endCxn id="43" idx="0"/>
            </p:cNvCxnSpPr>
            <p:nvPr/>
          </p:nvCxnSpPr>
          <p:spPr>
            <a:xfrm flipH="1">
              <a:off x="4226973" y="2136239"/>
              <a:ext cx="811878" cy="2573403"/>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a:stCxn id="23" idx="3"/>
              <a:endCxn id="43" idx="0"/>
            </p:cNvCxnSpPr>
            <p:nvPr/>
          </p:nvCxnSpPr>
          <p:spPr>
            <a:xfrm flipH="1">
              <a:off x="4226973" y="2142191"/>
              <a:ext cx="1898103" cy="2567451"/>
            </a:xfrm>
            <a:prstGeom prst="straightConnector1">
              <a:avLst/>
            </a:pr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57" name="フリーフォーム 56"/>
            <p:cNvSpPr/>
            <p:nvPr/>
          </p:nvSpPr>
          <p:spPr>
            <a:xfrm>
              <a:off x="3752239" y="2129310"/>
              <a:ext cx="456335" cy="2565135"/>
            </a:xfrm>
            <a:custGeom>
              <a:avLst/>
              <a:gdLst>
                <a:gd name="connsiteX0" fmla="*/ 535523 w 535523"/>
                <a:gd name="connsiteY0" fmla="*/ 0 h 2465518"/>
                <a:gd name="connsiteX1" fmla="*/ 112 w 535523"/>
                <a:gd name="connsiteY1" fmla="*/ 435823 h 2465518"/>
                <a:gd name="connsiteX2" fmla="*/ 498168 w 535523"/>
                <a:gd name="connsiteY2" fmla="*/ 2465518 h 2465518"/>
                <a:gd name="connsiteX0" fmla="*/ 352097 w 501513"/>
                <a:gd name="connsiteY0" fmla="*/ 0 h 2540231"/>
                <a:gd name="connsiteX1" fmla="*/ 3457 w 501513"/>
                <a:gd name="connsiteY1" fmla="*/ 510536 h 2540231"/>
                <a:gd name="connsiteX2" fmla="*/ 501513 w 501513"/>
                <a:gd name="connsiteY2" fmla="*/ 2540231 h 2540231"/>
                <a:gd name="connsiteX0" fmla="*/ 351596 w 501012"/>
                <a:gd name="connsiteY0" fmla="*/ 0 h 2540231"/>
                <a:gd name="connsiteX1" fmla="*/ 2956 w 501012"/>
                <a:gd name="connsiteY1" fmla="*/ 510536 h 2540231"/>
                <a:gd name="connsiteX2" fmla="*/ 501012 w 501012"/>
                <a:gd name="connsiteY2" fmla="*/ 2540231 h 2540231"/>
                <a:gd name="connsiteX0" fmla="*/ 351596 w 501012"/>
                <a:gd name="connsiteY0" fmla="*/ 0 h 2540231"/>
                <a:gd name="connsiteX1" fmla="*/ 2956 w 501012"/>
                <a:gd name="connsiteY1" fmla="*/ 846743 h 2540231"/>
                <a:gd name="connsiteX2" fmla="*/ 501012 w 501012"/>
                <a:gd name="connsiteY2" fmla="*/ 2540231 h 2540231"/>
                <a:gd name="connsiteX0" fmla="*/ 267448 w 416864"/>
                <a:gd name="connsiteY0" fmla="*/ 0 h 2540231"/>
                <a:gd name="connsiteX1" fmla="*/ 5968 w 416864"/>
                <a:gd name="connsiteY1" fmla="*/ 859195 h 2540231"/>
                <a:gd name="connsiteX2" fmla="*/ 416864 w 416864"/>
                <a:gd name="connsiteY2" fmla="*/ 2540231 h 2540231"/>
                <a:gd name="connsiteX0" fmla="*/ 262118 w 411534"/>
                <a:gd name="connsiteY0" fmla="*/ 0 h 2540231"/>
                <a:gd name="connsiteX1" fmla="*/ 638 w 411534"/>
                <a:gd name="connsiteY1" fmla="*/ 859195 h 2540231"/>
                <a:gd name="connsiteX2" fmla="*/ 411534 w 411534"/>
                <a:gd name="connsiteY2" fmla="*/ 2540231 h 2540231"/>
                <a:gd name="connsiteX0" fmla="*/ 261481 w 410897"/>
                <a:gd name="connsiteY0" fmla="*/ 0 h 2540231"/>
                <a:gd name="connsiteX1" fmla="*/ 1 w 410897"/>
                <a:gd name="connsiteY1" fmla="*/ 859195 h 2540231"/>
                <a:gd name="connsiteX2" fmla="*/ 410897 w 410897"/>
                <a:gd name="connsiteY2" fmla="*/ 2540231 h 2540231"/>
                <a:gd name="connsiteX0" fmla="*/ 261481 w 410897"/>
                <a:gd name="connsiteY0" fmla="*/ 0 h 2540231"/>
                <a:gd name="connsiteX1" fmla="*/ 1 w 410897"/>
                <a:gd name="connsiteY1" fmla="*/ 859195 h 2540231"/>
                <a:gd name="connsiteX2" fmla="*/ 410897 w 410897"/>
                <a:gd name="connsiteY2" fmla="*/ 2540231 h 2540231"/>
                <a:gd name="connsiteX0" fmla="*/ 261481 w 410897"/>
                <a:gd name="connsiteY0" fmla="*/ 0 h 2540231"/>
                <a:gd name="connsiteX1" fmla="*/ 1 w 410897"/>
                <a:gd name="connsiteY1" fmla="*/ 859195 h 2540231"/>
                <a:gd name="connsiteX2" fmla="*/ 410897 w 410897"/>
                <a:gd name="connsiteY2" fmla="*/ 2540231 h 2540231"/>
                <a:gd name="connsiteX0" fmla="*/ 269565 w 456335"/>
                <a:gd name="connsiteY0" fmla="*/ 0 h 2565135"/>
                <a:gd name="connsiteX1" fmla="*/ 8085 w 456335"/>
                <a:gd name="connsiteY1" fmla="*/ 859195 h 2565135"/>
                <a:gd name="connsiteX2" fmla="*/ 456335 w 456335"/>
                <a:gd name="connsiteY2" fmla="*/ 2565135 h 2565135"/>
              </a:gdLst>
              <a:ahLst/>
              <a:cxnLst>
                <a:cxn ang="0">
                  <a:pos x="connsiteX0" y="connsiteY0"/>
                </a:cxn>
                <a:cxn ang="0">
                  <a:pos x="connsiteX1" y="connsiteY1"/>
                </a:cxn>
                <a:cxn ang="0">
                  <a:pos x="connsiteX2" y="connsiteY2"/>
                </a:cxn>
              </a:cxnLst>
              <a:rect l="l" t="t" r="r" b="b"/>
              <a:pathLst>
                <a:path w="456335" h="2565135">
                  <a:moveTo>
                    <a:pt x="269565" y="0"/>
                  </a:moveTo>
                  <a:cubicBezTo>
                    <a:pt x="29874" y="211685"/>
                    <a:pt x="-23043" y="431673"/>
                    <a:pt x="8085" y="859195"/>
                  </a:cubicBezTo>
                  <a:cubicBezTo>
                    <a:pt x="39213" y="1286717"/>
                    <a:pt x="204194" y="1755747"/>
                    <a:pt x="456335" y="2565135"/>
                  </a:cubicBezTo>
                </a:path>
              </a:pathLst>
            </a:custGeom>
            <a:ln w="19050" cmpd="sng">
              <a:solidFill>
                <a:srgbClr val="000000"/>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50" name="図形グループ 49"/>
          <p:cNvGrpSpPr/>
          <p:nvPr/>
        </p:nvGrpSpPr>
        <p:grpSpPr>
          <a:xfrm>
            <a:off x="4457801" y="4516205"/>
            <a:ext cx="1658717" cy="467384"/>
            <a:chOff x="4457801" y="4516205"/>
            <a:chExt cx="1658717" cy="467384"/>
          </a:xfrm>
        </p:grpSpPr>
        <p:cxnSp>
          <p:nvCxnSpPr>
            <p:cNvPr id="5" name="直線矢印コネクタ 4"/>
            <p:cNvCxnSpPr>
              <a:stCxn id="43" idx="6"/>
              <a:endCxn id="45" idx="2"/>
            </p:cNvCxnSpPr>
            <p:nvPr/>
          </p:nvCxnSpPr>
          <p:spPr>
            <a:xfrm>
              <a:off x="4500919" y="4983589"/>
              <a:ext cx="600587" cy="0"/>
            </a:xfrm>
            <a:prstGeom prst="straightConnector1">
              <a:avLst/>
            </a:prstGeom>
            <a:ln w="19050" cmpd="sng">
              <a:solidFill>
                <a:schemeClr val="tx2">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7" name="フリーフォーム 6"/>
            <p:cNvSpPr/>
            <p:nvPr/>
          </p:nvSpPr>
          <p:spPr>
            <a:xfrm>
              <a:off x="4457801" y="4516205"/>
              <a:ext cx="1658717" cy="330072"/>
            </a:xfrm>
            <a:custGeom>
              <a:avLst/>
              <a:gdLst>
                <a:gd name="connsiteX0" fmla="*/ 0 w 1658717"/>
                <a:gd name="connsiteY0" fmla="*/ 330072 h 330072"/>
                <a:gd name="connsiteX1" fmla="*/ 945987 w 1658717"/>
                <a:gd name="connsiteY1" fmla="*/ 6123 h 330072"/>
                <a:gd name="connsiteX2" fmla="*/ 1658717 w 1658717"/>
                <a:gd name="connsiteY2" fmla="*/ 109786 h 330072"/>
              </a:gdLst>
              <a:ahLst/>
              <a:cxnLst>
                <a:cxn ang="0">
                  <a:pos x="connsiteX0" y="connsiteY0"/>
                </a:cxn>
                <a:cxn ang="0">
                  <a:pos x="connsiteX1" y="connsiteY1"/>
                </a:cxn>
                <a:cxn ang="0">
                  <a:pos x="connsiteX2" y="connsiteY2"/>
                </a:cxn>
              </a:cxnLst>
              <a:rect l="l" t="t" r="r" b="b"/>
              <a:pathLst>
                <a:path w="1658717" h="330072">
                  <a:moveTo>
                    <a:pt x="0" y="330072"/>
                  </a:moveTo>
                  <a:cubicBezTo>
                    <a:pt x="334767" y="186454"/>
                    <a:pt x="669534" y="42837"/>
                    <a:pt x="945987" y="6123"/>
                  </a:cubicBezTo>
                  <a:cubicBezTo>
                    <a:pt x="1222440" y="-30591"/>
                    <a:pt x="1658717" y="109786"/>
                    <a:pt x="1658717" y="109786"/>
                  </a:cubicBezTo>
                </a:path>
              </a:pathLst>
            </a:custGeom>
            <a:ln w="19050" cmpd="sng">
              <a:solidFill>
                <a:schemeClr val="tx2">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grpSp>
        <p:nvGrpSpPr>
          <p:cNvPr id="19" name="図形グループ 18"/>
          <p:cNvGrpSpPr/>
          <p:nvPr/>
        </p:nvGrpSpPr>
        <p:grpSpPr>
          <a:xfrm>
            <a:off x="6044839" y="3003251"/>
            <a:ext cx="2718497" cy="1512954"/>
            <a:chOff x="6044839" y="3003251"/>
            <a:chExt cx="2718497" cy="1512954"/>
          </a:xfrm>
        </p:grpSpPr>
        <p:sp>
          <p:nvSpPr>
            <p:cNvPr id="47" name="角丸四角形 46"/>
            <p:cNvSpPr/>
            <p:nvPr/>
          </p:nvSpPr>
          <p:spPr>
            <a:xfrm>
              <a:off x="6044839" y="3003251"/>
              <a:ext cx="2665160" cy="1512954"/>
            </a:xfrm>
            <a:prstGeom prst="roundRect">
              <a:avLst>
                <a:gd name="adj" fmla="val 10962"/>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1" name="テキスト ボックス 60"/>
            <p:cNvSpPr txBox="1"/>
            <p:nvPr/>
          </p:nvSpPr>
          <p:spPr>
            <a:xfrm flipH="1">
              <a:off x="6148520" y="3062441"/>
              <a:ext cx="2614816" cy="1200328"/>
            </a:xfrm>
            <a:prstGeom prst="rect">
              <a:avLst/>
            </a:prstGeom>
            <a:noFill/>
          </p:spPr>
          <p:txBody>
            <a:bodyPr wrap="square" rtlCol="0">
              <a:spAutoFit/>
            </a:bodyPr>
            <a:lstStyle/>
            <a:p>
              <a:r>
                <a:rPr kumimoji="1" lang="ja-JP" altLang="en-US" sz="2400" dirty="0" smtClean="0"/>
                <a:t>シンボル層から</a:t>
              </a:r>
              <a:endParaRPr kumimoji="1" lang="en-US" altLang="ja-JP" sz="2400" dirty="0" smtClean="0"/>
            </a:p>
            <a:p>
              <a:r>
                <a:rPr lang="ja-JP" altLang="en-US" sz="2400" dirty="0" smtClean="0"/>
                <a:t>出力層へは</a:t>
              </a:r>
              <a:endParaRPr lang="en-US" altLang="ja-JP" sz="2400" dirty="0" smtClean="0"/>
            </a:p>
            <a:p>
              <a:r>
                <a:rPr kumimoji="1" lang="ja-JP" altLang="en-US" sz="2400" dirty="0" smtClean="0"/>
                <a:t>全結合</a:t>
              </a:r>
              <a:endParaRPr kumimoji="1" lang="en-US" altLang="ja-JP" sz="2400" dirty="0" smtClean="0"/>
            </a:p>
          </p:txBody>
        </p:sp>
      </p:grpSp>
      <p:cxnSp>
        <p:nvCxnSpPr>
          <p:cNvPr id="35" name="直線コネクタ 34"/>
          <p:cNvCxnSpPr/>
          <p:nvPr/>
        </p:nvCxnSpPr>
        <p:spPr>
          <a:xfrm>
            <a:off x="5967182" y="5738007"/>
            <a:ext cx="432816" cy="0"/>
          </a:xfrm>
          <a:prstGeom prst="line">
            <a:avLst/>
          </a:prstGeom>
          <a:ln w="38100" cmpd="sng">
            <a:solidFill>
              <a:schemeClr val="tx1"/>
            </a:solidFill>
            <a:prstDash val="dot"/>
          </a:ln>
        </p:spPr>
        <p:style>
          <a:lnRef idx="1">
            <a:schemeClr val="dk1"/>
          </a:lnRef>
          <a:fillRef idx="0">
            <a:schemeClr val="dk1"/>
          </a:fillRef>
          <a:effectRef idx="0">
            <a:schemeClr val="dk1"/>
          </a:effectRef>
          <a:fontRef idx="minor">
            <a:schemeClr val="tx1"/>
          </a:fontRef>
        </p:style>
      </p:cxnSp>
      <p:grpSp>
        <p:nvGrpSpPr>
          <p:cNvPr id="21" name="図形グループ 20"/>
          <p:cNvGrpSpPr/>
          <p:nvPr/>
        </p:nvGrpSpPr>
        <p:grpSpPr>
          <a:xfrm>
            <a:off x="6044839" y="4598336"/>
            <a:ext cx="2665160" cy="966436"/>
            <a:chOff x="6044839" y="4598336"/>
            <a:chExt cx="2665160" cy="966436"/>
          </a:xfrm>
        </p:grpSpPr>
        <p:sp>
          <p:nvSpPr>
            <p:cNvPr id="48" name="角丸四角形 47"/>
            <p:cNvSpPr/>
            <p:nvPr/>
          </p:nvSpPr>
          <p:spPr>
            <a:xfrm flipV="1">
              <a:off x="6044839" y="4608782"/>
              <a:ext cx="2665160" cy="9559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2" name="正方形/長方形 11"/>
            <p:cNvSpPr/>
            <p:nvPr/>
          </p:nvSpPr>
          <p:spPr>
            <a:xfrm>
              <a:off x="6148520" y="4598336"/>
              <a:ext cx="2561479" cy="830997"/>
            </a:xfrm>
            <a:prstGeom prst="rect">
              <a:avLst/>
            </a:prstGeom>
          </p:spPr>
          <p:txBody>
            <a:bodyPr wrap="square">
              <a:spAutoFit/>
            </a:bodyPr>
            <a:lstStyle/>
            <a:p>
              <a:r>
                <a:rPr lang="ja-JP" altLang="en-US" sz="2400" dirty="0" smtClean="0"/>
                <a:t>出力層内</a:t>
              </a:r>
              <a:r>
                <a:rPr lang="ja-JP" altLang="en-US" sz="2400" dirty="0"/>
                <a:t>で</a:t>
              </a:r>
              <a:endParaRPr lang="en-US" altLang="ja-JP" sz="2400" dirty="0"/>
            </a:p>
            <a:p>
              <a:r>
                <a:rPr lang="ja-JP" altLang="en-US" sz="2400" dirty="0"/>
                <a:t>側</a:t>
              </a:r>
              <a:r>
                <a:rPr lang="ja-JP" altLang="en-US" sz="2400" dirty="0" smtClean="0"/>
                <a:t>抑制</a:t>
              </a:r>
              <a:endParaRPr lang="en-US" altLang="ja-JP" sz="2400" dirty="0" smtClean="0"/>
            </a:p>
          </p:txBody>
        </p:sp>
      </p:grpSp>
      <p:grpSp>
        <p:nvGrpSpPr>
          <p:cNvPr id="40" name="図形グループ 39"/>
          <p:cNvGrpSpPr/>
          <p:nvPr/>
        </p:nvGrpSpPr>
        <p:grpSpPr>
          <a:xfrm>
            <a:off x="64475" y="4058486"/>
            <a:ext cx="5550330" cy="2616599"/>
            <a:chOff x="64475" y="4058486"/>
            <a:chExt cx="5550330" cy="2616599"/>
          </a:xfrm>
        </p:grpSpPr>
        <p:grpSp>
          <p:nvGrpSpPr>
            <p:cNvPr id="28" name="図形グループ 27"/>
            <p:cNvGrpSpPr/>
            <p:nvPr/>
          </p:nvGrpSpPr>
          <p:grpSpPr>
            <a:xfrm>
              <a:off x="64475" y="4058486"/>
              <a:ext cx="3549869" cy="1001785"/>
              <a:chOff x="101465" y="4268079"/>
              <a:chExt cx="3549869" cy="1001785"/>
            </a:xfrm>
          </p:grpSpPr>
          <p:sp>
            <p:nvSpPr>
              <p:cNvPr id="49" name="角丸四角形 48"/>
              <p:cNvSpPr/>
              <p:nvPr/>
            </p:nvSpPr>
            <p:spPr>
              <a:xfrm>
                <a:off x="101465" y="4268079"/>
                <a:ext cx="3549869" cy="100178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8" name="テキスト ボックス 37"/>
              <p:cNvSpPr txBox="1"/>
              <p:nvPr/>
            </p:nvSpPr>
            <p:spPr>
              <a:xfrm flipH="1">
                <a:off x="155508" y="4303428"/>
                <a:ext cx="3495826" cy="830997"/>
              </a:xfrm>
              <a:prstGeom prst="rect">
                <a:avLst/>
              </a:prstGeom>
              <a:noFill/>
            </p:spPr>
            <p:txBody>
              <a:bodyPr wrap="square" rtlCol="0">
                <a:spAutoFit/>
              </a:bodyPr>
              <a:lstStyle/>
              <a:p>
                <a:r>
                  <a:rPr lang="ja-JP" altLang="en-US" sz="2400" dirty="0" smtClean="0"/>
                  <a:t>出力層の各ユニットは</a:t>
                </a:r>
                <a:endParaRPr lang="en-US" altLang="ja-JP" sz="2400" dirty="0" smtClean="0"/>
              </a:p>
              <a:p>
                <a:r>
                  <a:rPr lang="en-US" altLang="ja-JP" sz="2400" dirty="0" smtClean="0"/>
                  <a:t>LIF</a:t>
                </a:r>
                <a:r>
                  <a:rPr lang="ja-JP" altLang="en-US" sz="2400" dirty="0" smtClean="0"/>
                  <a:t>モデルに従い動作</a:t>
                </a:r>
                <a:endParaRPr lang="en-US" altLang="ja-JP" sz="2400" dirty="0" smtClean="0"/>
              </a:p>
            </p:txBody>
          </p:sp>
        </p:grpSp>
        <p:pic>
          <p:nvPicPr>
            <p:cNvPr id="39" name="図 38"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220" y="5171232"/>
              <a:ext cx="5231585" cy="1503853"/>
            </a:xfrm>
            <a:prstGeom prst="rect">
              <a:avLst/>
            </a:prstGeom>
          </p:spPr>
        </p:pic>
      </p:grpSp>
    </p:spTree>
    <p:extLst>
      <p:ext uri="{BB962C8B-B14F-4D97-AF65-F5344CB8AC3E}">
        <p14:creationId xmlns:p14="http://schemas.microsoft.com/office/powerpoint/2010/main" val="367129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発表の流れ</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自己紹介</a:t>
            </a:r>
            <a:endParaRPr kumimoji="1" lang="en-US" altLang="ja-JP" dirty="0" smtClean="0"/>
          </a:p>
          <a:p>
            <a:r>
              <a:rPr lang="ja-JP" altLang="en-US" dirty="0" smtClean="0"/>
              <a:t>人間の脳とは</a:t>
            </a:r>
            <a:endParaRPr lang="en-US" altLang="ja-JP" dirty="0" smtClean="0"/>
          </a:p>
          <a:p>
            <a:r>
              <a:rPr lang="ja-JP" altLang="en-US" dirty="0" smtClean="0"/>
              <a:t>ニューラルネットワーク入門</a:t>
            </a:r>
            <a:endParaRPr lang="en-US" altLang="ja-JP" dirty="0" smtClean="0"/>
          </a:p>
          <a:p>
            <a:r>
              <a:rPr lang="ja-JP" altLang="en-US" dirty="0" smtClean="0"/>
              <a:t>演習</a:t>
            </a:r>
            <a:endParaRPr lang="en-US" altLang="ja-JP" dirty="0" smtClean="0"/>
          </a:p>
          <a:p>
            <a:r>
              <a:rPr lang="ja-JP" altLang="en-US" dirty="0" smtClean="0"/>
              <a:t>ディープラーニング入門</a:t>
            </a:r>
            <a:endParaRPr lang="en-US" altLang="ja-JP" dirty="0" smtClean="0"/>
          </a:p>
          <a:p>
            <a:r>
              <a:rPr lang="ja-JP" altLang="en-US" dirty="0">
                <a:solidFill>
                  <a:srgbClr val="000000"/>
                </a:solidFill>
              </a:rPr>
              <a:t>卒業研究・修士研究紹介</a:t>
            </a:r>
            <a:endParaRPr lang="en-US" altLang="ja-JP" dirty="0">
              <a:solidFill>
                <a:srgbClr val="000000"/>
              </a:solidFill>
            </a:endParaRPr>
          </a:p>
          <a:p>
            <a:pPr lvl="1"/>
            <a:r>
              <a:rPr lang="ja-JP" altLang="en-US" dirty="0" smtClean="0">
                <a:solidFill>
                  <a:srgbClr val="000000"/>
                </a:solidFill>
              </a:rPr>
              <a:t>学習データと認識率の関係</a:t>
            </a:r>
            <a:endParaRPr lang="en-US" altLang="ja-JP" dirty="0" smtClean="0">
              <a:solidFill>
                <a:srgbClr val="000000"/>
              </a:solidFill>
            </a:endParaRPr>
          </a:p>
          <a:p>
            <a:pPr lvl="1"/>
            <a:r>
              <a:rPr lang="ja-JP" altLang="en-US" dirty="0" smtClean="0">
                <a:solidFill>
                  <a:srgbClr val="000000"/>
                </a:solidFill>
              </a:rPr>
              <a:t>言語の学習</a:t>
            </a:r>
            <a:endParaRPr lang="en-US" altLang="ja-JP" dirty="0" smtClean="0">
              <a:solidFill>
                <a:srgbClr val="000000"/>
              </a:solidFill>
            </a:endParaRPr>
          </a:p>
          <a:p>
            <a:r>
              <a:rPr lang="en-US" altLang="en-US" dirty="0" smtClean="0">
                <a:solidFill>
                  <a:srgbClr val="FF0000"/>
                </a:solidFill>
              </a:rPr>
              <a:t>コンピュータは人に勝てるのか</a:t>
            </a:r>
            <a:endParaRPr lang="en-US" altLang="ja-JP" dirty="0" smtClean="0">
              <a:solidFill>
                <a:srgbClr val="FF0000"/>
              </a:solidFill>
            </a:endParaRPr>
          </a:p>
          <a:p>
            <a:endParaRPr kumimoji="1" lang="ja-JP" altLang="en-US" dirty="0"/>
          </a:p>
        </p:txBody>
      </p:sp>
    </p:spTree>
    <p:extLst>
      <p:ext uri="{BB962C8B-B14F-4D97-AF65-F5344CB8AC3E}">
        <p14:creationId xmlns:p14="http://schemas.microsoft.com/office/powerpoint/2010/main" val="41533425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脳</a:t>
            </a:r>
            <a:endParaRPr kumimoji="1" lang="ja-JP" altLang="en-US" dirty="0"/>
          </a:p>
        </p:txBody>
      </p:sp>
      <p:pic>
        <p:nvPicPr>
          <p:cNvPr id="4" name="コンテンツ プレースホルダー 3"/>
          <p:cNvPicPr>
            <a:picLocks noGrp="1" noChangeAspect="1"/>
          </p:cNvPicPr>
          <p:nvPr>
            <p:ph idx="1"/>
          </p:nvPr>
        </p:nvPicPr>
        <p:blipFill>
          <a:blip r:embed="rId2"/>
          <a:stretch>
            <a:fillRect/>
          </a:stretch>
        </p:blipFill>
        <p:spPr>
          <a:xfrm>
            <a:off x="1234440" y="1281653"/>
            <a:ext cx="6307782" cy="5203920"/>
          </a:xfrm>
          <a:prstGeom prst="rect">
            <a:avLst/>
          </a:prstGeom>
        </p:spPr>
      </p:pic>
      <p:sp>
        <p:nvSpPr>
          <p:cNvPr id="5" name="テキスト ボックス 4"/>
          <p:cNvSpPr txBox="1"/>
          <p:nvPr/>
        </p:nvSpPr>
        <p:spPr>
          <a:xfrm>
            <a:off x="457200" y="2857500"/>
            <a:ext cx="1620957" cy="523220"/>
          </a:xfrm>
          <a:prstGeom prst="rect">
            <a:avLst/>
          </a:prstGeom>
          <a:noFill/>
        </p:spPr>
        <p:txBody>
          <a:bodyPr wrap="none" rtlCol="0">
            <a:spAutoFit/>
          </a:bodyPr>
          <a:lstStyle/>
          <a:p>
            <a:r>
              <a:rPr kumimoji="1" lang="ja-JP" altLang="en-US" sz="2800" dirty="0" smtClean="0"/>
              <a:t>長期記憶</a:t>
            </a:r>
            <a:endParaRPr kumimoji="1" lang="ja-JP" altLang="en-US" sz="2800" dirty="0"/>
          </a:p>
        </p:txBody>
      </p:sp>
      <p:sp>
        <p:nvSpPr>
          <p:cNvPr id="6" name="テキスト ボックス 5"/>
          <p:cNvSpPr txBox="1"/>
          <p:nvPr/>
        </p:nvSpPr>
        <p:spPr>
          <a:xfrm>
            <a:off x="6383918" y="1690689"/>
            <a:ext cx="1980029" cy="523220"/>
          </a:xfrm>
          <a:prstGeom prst="rect">
            <a:avLst/>
          </a:prstGeom>
          <a:noFill/>
        </p:spPr>
        <p:txBody>
          <a:bodyPr wrap="none" rtlCol="0">
            <a:spAutoFit/>
          </a:bodyPr>
          <a:lstStyle/>
          <a:p>
            <a:r>
              <a:rPr lang="ja-JP" altLang="en-US" sz="2800" dirty="0" smtClean="0"/>
              <a:t>視覚，色彩</a:t>
            </a:r>
            <a:endParaRPr kumimoji="1" lang="ja-JP" altLang="en-US" sz="2800" dirty="0"/>
          </a:p>
        </p:txBody>
      </p:sp>
      <p:sp>
        <p:nvSpPr>
          <p:cNvPr id="8" name="テキスト ボックス 7"/>
          <p:cNvSpPr txBox="1"/>
          <p:nvPr/>
        </p:nvSpPr>
        <p:spPr>
          <a:xfrm>
            <a:off x="1658131" y="5531466"/>
            <a:ext cx="6370655" cy="954107"/>
          </a:xfrm>
          <a:prstGeom prst="rect">
            <a:avLst/>
          </a:prstGeom>
          <a:solidFill>
            <a:schemeClr val="bg1"/>
          </a:solidFill>
        </p:spPr>
        <p:txBody>
          <a:bodyPr wrap="none" rtlCol="0">
            <a:spAutoFit/>
          </a:bodyPr>
          <a:lstStyle/>
          <a:p>
            <a:r>
              <a:rPr lang="ja-JP" altLang="en-US" sz="2800" dirty="0" smtClean="0"/>
              <a:t>脳卒中</a:t>
            </a:r>
            <a:endParaRPr lang="en-US" altLang="ja-JP" sz="2800" dirty="0" smtClean="0"/>
          </a:p>
          <a:p>
            <a:r>
              <a:rPr kumimoji="1" lang="ja-JP" altLang="en-US" sz="2800" dirty="0" smtClean="0"/>
              <a:t>１日</a:t>
            </a:r>
            <a:r>
              <a:rPr kumimoji="1" lang="ja-JP" altLang="en-US" sz="2800" dirty="0" smtClean="0">
                <a:solidFill>
                  <a:srgbClr val="FF0000"/>
                </a:solidFill>
              </a:rPr>
              <a:t>１万歩 歩く</a:t>
            </a:r>
            <a:r>
              <a:rPr kumimoji="1" lang="ja-JP" altLang="en-US" sz="2800" dirty="0" smtClean="0"/>
              <a:t>ことにより予防できる</a:t>
            </a:r>
            <a:endParaRPr kumimoji="1" lang="ja-JP" altLang="en-US" sz="2800" dirty="0"/>
          </a:p>
        </p:txBody>
      </p:sp>
    </p:spTree>
    <p:extLst>
      <p:ext uri="{BB962C8B-B14F-4D97-AF65-F5344CB8AC3E}">
        <p14:creationId xmlns:p14="http://schemas.microsoft.com/office/powerpoint/2010/main" val="191064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49" y="365126"/>
            <a:ext cx="8233707" cy="1325563"/>
          </a:xfrm>
        </p:spPr>
        <p:txBody>
          <a:bodyPr/>
          <a:lstStyle/>
          <a:p>
            <a:r>
              <a:rPr lang="ja-JP" altLang="en-US" dirty="0" smtClean="0"/>
              <a:t>コンピュータは人に勝てるのか</a:t>
            </a:r>
            <a:endParaRPr kumimoji="1" lang="ja-JP" altLang="en-US" dirty="0"/>
          </a:p>
        </p:txBody>
      </p:sp>
      <p:pic>
        <p:nvPicPr>
          <p:cNvPr id="2051" name="Picture 3" descr="C:\Users\Mari\Documents\a201_理事会\図2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49" y="1690689"/>
            <a:ext cx="7791450" cy="4622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31928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遺伝的アルゴリズム</a:t>
            </a:r>
            <a:endParaRPr kumimoji="1" lang="ja-JP" altLang="en-US" dirty="0"/>
          </a:p>
        </p:txBody>
      </p:sp>
      <p:pic>
        <p:nvPicPr>
          <p:cNvPr id="4" name="コンテンツ プレースホルダー 3"/>
          <p:cNvPicPr>
            <a:picLocks noGrp="1" noChangeAspect="1"/>
          </p:cNvPicPr>
          <p:nvPr>
            <p:ph idx="1"/>
          </p:nvPr>
        </p:nvPicPr>
        <p:blipFill>
          <a:blip r:embed="rId2"/>
          <a:srcRect l="-7211" r="-7211"/>
          <a:stretch>
            <a:fillRect/>
          </a:stretch>
        </p:blipFill>
        <p:spPr/>
      </p:pic>
    </p:spTree>
    <p:extLst>
      <p:ext uri="{BB962C8B-B14F-4D97-AF65-F5344CB8AC3E}">
        <p14:creationId xmlns:p14="http://schemas.microsoft.com/office/powerpoint/2010/main" val="236196896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2142" y="365126"/>
            <a:ext cx="8698492" cy="1325563"/>
          </a:xfrm>
        </p:spPr>
        <p:txBody>
          <a:bodyPr>
            <a:normAutofit/>
          </a:bodyPr>
          <a:lstStyle/>
          <a:p>
            <a:pPr marL="0" indent="0"/>
            <a:r>
              <a:rPr lang="ja-JP" altLang="en-US" sz="3200" dirty="0"/>
              <a:t>下記からいくつか数字を選んで</a:t>
            </a:r>
            <a:r>
              <a:rPr lang="en-US" altLang="ja-JP" sz="3200" dirty="0"/>
              <a:t> </a:t>
            </a:r>
            <a:r>
              <a:rPr lang="ja-JP" altLang="en-US" sz="3200" dirty="0"/>
              <a:t>合計を１７に</a:t>
            </a:r>
            <a:endParaRPr lang="en-US" altLang="ja-JP" sz="3200" dirty="0"/>
          </a:p>
        </p:txBody>
      </p:sp>
      <p:sp>
        <p:nvSpPr>
          <p:cNvPr id="3" name="コンテンツ プレースホルダー 2"/>
          <p:cNvSpPr>
            <a:spLocks noGrp="1"/>
          </p:cNvSpPr>
          <p:nvPr>
            <p:ph idx="1"/>
          </p:nvPr>
        </p:nvSpPr>
        <p:spPr>
          <a:xfrm>
            <a:off x="628650" y="1825625"/>
            <a:ext cx="7886700" cy="4660288"/>
          </a:xfrm>
        </p:spPr>
        <p:txBody>
          <a:bodyPr>
            <a:normAutofit/>
          </a:bodyPr>
          <a:lstStyle/>
          <a:p>
            <a:pPr marL="0" indent="0">
              <a:buNone/>
            </a:pPr>
            <a:r>
              <a:rPr lang="ja-JP" altLang="en-US" dirty="0" smtClean="0"/>
              <a:t>　　　　　１　２　３　４　５　６</a:t>
            </a:r>
            <a:endParaRPr lang="en-US" altLang="ja-JP" dirty="0" smtClean="0"/>
          </a:p>
          <a:p>
            <a:pPr marL="0" indent="0">
              <a:buNone/>
            </a:pPr>
            <a:endParaRPr lang="en-US" altLang="ja-JP" dirty="0"/>
          </a:p>
        </p:txBody>
      </p:sp>
    </p:spTree>
    <p:extLst>
      <p:ext uri="{BB962C8B-B14F-4D97-AF65-F5344CB8AC3E}">
        <p14:creationId xmlns:p14="http://schemas.microsoft.com/office/powerpoint/2010/main" val="381354647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2142" y="365126"/>
            <a:ext cx="8698492" cy="1325563"/>
          </a:xfrm>
        </p:spPr>
        <p:txBody>
          <a:bodyPr>
            <a:normAutofit/>
          </a:bodyPr>
          <a:lstStyle/>
          <a:p>
            <a:pPr marL="0" indent="0"/>
            <a:r>
              <a:rPr lang="ja-JP" altLang="en-US" sz="3200" dirty="0"/>
              <a:t>下記からいくつか数字を選んで</a:t>
            </a:r>
            <a:r>
              <a:rPr lang="en-US" altLang="ja-JP" sz="3200" dirty="0"/>
              <a:t> </a:t>
            </a:r>
            <a:r>
              <a:rPr lang="ja-JP" altLang="en-US" sz="3200" dirty="0"/>
              <a:t>合計を１７に</a:t>
            </a:r>
            <a:endParaRPr lang="en-US" altLang="ja-JP" sz="3200" dirty="0"/>
          </a:p>
        </p:txBody>
      </p:sp>
      <p:sp>
        <p:nvSpPr>
          <p:cNvPr id="3" name="コンテンツ プレースホルダー 2"/>
          <p:cNvSpPr>
            <a:spLocks noGrp="1"/>
          </p:cNvSpPr>
          <p:nvPr>
            <p:ph idx="1"/>
          </p:nvPr>
        </p:nvSpPr>
        <p:spPr>
          <a:xfrm>
            <a:off x="628650" y="1825625"/>
            <a:ext cx="7886700" cy="4660288"/>
          </a:xfrm>
        </p:spPr>
        <p:txBody>
          <a:bodyPr>
            <a:normAutofit/>
          </a:bodyPr>
          <a:lstStyle/>
          <a:p>
            <a:pPr marL="0" indent="0">
              <a:buNone/>
            </a:pPr>
            <a:r>
              <a:rPr lang="ja-JP" altLang="en-US" dirty="0" smtClean="0"/>
              <a:t>　　　　　１　２　３　４　５　６</a:t>
            </a:r>
            <a:endParaRPr lang="en-US" altLang="ja-JP" dirty="0" smtClean="0"/>
          </a:p>
          <a:p>
            <a:pPr marL="0" indent="0">
              <a:buNone/>
            </a:pPr>
            <a:endParaRPr lang="en-US" altLang="ja-JP" dirty="0"/>
          </a:p>
          <a:p>
            <a:pPr marL="0" indent="0">
              <a:buNone/>
            </a:pPr>
            <a:r>
              <a:rPr lang="ja-JP" altLang="en-US" dirty="0" smtClean="0">
                <a:solidFill>
                  <a:srgbClr val="FF0000"/>
                </a:solidFill>
              </a:rPr>
              <a:t>遺伝子１　１　１　０　０　０　１</a:t>
            </a:r>
            <a:endParaRPr lang="en-US" altLang="ja-JP" dirty="0" smtClean="0">
              <a:solidFill>
                <a:srgbClr val="FF0000"/>
              </a:solidFill>
            </a:endParaRPr>
          </a:p>
          <a:p>
            <a:pPr marL="0" indent="0">
              <a:buNone/>
            </a:pPr>
            <a:r>
              <a:rPr lang="ja-JP" altLang="en-US" dirty="0" smtClean="0">
                <a:solidFill>
                  <a:srgbClr val="0000FF"/>
                </a:solidFill>
              </a:rPr>
              <a:t>遺伝子２　０　１　１　１　０　１</a:t>
            </a:r>
            <a:endParaRPr lang="en-US" altLang="ja-JP" dirty="0" smtClean="0">
              <a:solidFill>
                <a:srgbClr val="0000FF"/>
              </a:solidFill>
            </a:endParaRPr>
          </a:p>
          <a:p>
            <a:pPr marL="0" indent="0">
              <a:buNone/>
            </a:pPr>
            <a:endParaRPr lang="en-US" altLang="ja-JP" dirty="0"/>
          </a:p>
        </p:txBody>
      </p:sp>
    </p:spTree>
    <p:extLst>
      <p:ext uri="{BB962C8B-B14F-4D97-AF65-F5344CB8AC3E}">
        <p14:creationId xmlns:p14="http://schemas.microsoft.com/office/powerpoint/2010/main" val="238217033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2142" y="365126"/>
            <a:ext cx="8698492" cy="1325563"/>
          </a:xfrm>
        </p:spPr>
        <p:txBody>
          <a:bodyPr>
            <a:normAutofit/>
          </a:bodyPr>
          <a:lstStyle/>
          <a:p>
            <a:pPr marL="0" indent="0"/>
            <a:r>
              <a:rPr lang="ja-JP" altLang="en-US" sz="3200" dirty="0"/>
              <a:t>下記からいくつか数字を選んで</a:t>
            </a:r>
            <a:r>
              <a:rPr lang="en-US" altLang="ja-JP" sz="3200" dirty="0"/>
              <a:t> </a:t>
            </a:r>
            <a:r>
              <a:rPr lang="ja-JP" altLang="en-US" sz="3200" dirty="0"/>
              <a:t>合計を１７に</a:t>
            </a:r>
            <a:endParaRPr lang="en-US" altLang="ja-JP" sz="3200" dirty="0"/>
          </a:p>
        </p:txBody>
      </p:sp>
      <p:sp>
        <p:nvSpPr>
          <p:cNvPr id="3" name="コンテンツ プレースホルダー 2"/>
          <p:cNvSpPr>
            <a:spLocks noGrp="1"/>
          </p:cNvSpPr>
          <p:nvPr>
            <p:ph idx="1"/>
          </p:nvPr>
        </p:nvSpPr>
        <p:spPr>
          <a:xfrm>
            <a:off x="628650" y="1825625"/>
            <a:ext cx="7886700" cy="4660288"/>
          </a:xfrm>
        </p:spPr>
        <p:txBody>
          <a:bodyPr>
            <a:normAutofit/>
          </a:bodyPr>
          <a:lstStyle/>
          <a:p>
            <a:pPr marL="0" indent="0">
              <a:buNone/>
            </a:pPr>
            <a:r>
              <a:rPr lang="ja-JP" altLang="en-US" dirty="0" smtClean="0"/>
              <a:t>　　　　　１　２　３　４　５　６</a:t>
            </a:r>
            <a:endParaRPr lang="en-US" altLang="ja-JP" dirty="0" smtClean="0"/>
          </a:p>
          <a:p>
            <a:pPr marL="0" indent="0">
              <a:buNone/>
            </a:pPr>
            <a:endParaRPr lang="en-US" altLang="ja-JP" dirty="0"/>
          </a:p>
          <a:p>
            <a:pPr marL="0" indent="0">
              <a:buNone/>
            </a:pPr>
            <a:r>
              <a:rPr lang="ja-JP" altLang="en-US" dirty="0" smtClean="0">
                <a:solidFill>
                  <a:srgbClr val="FF0000"/>
                </a:solidFill>
              </a:rPr>
              <a:t>遺伝子１　１　１　０　０　０　１</a:t>
            </a:r>
            <a:endParaRPr lang="en-US" altLang="ja-JP" dirty="0" smtClean="0">
              <a:solidFill>
                <a:srgbClr val="FF0000"/>
              </a:solidFill>
            </a:endParaRPr>
          </a:p>
          <a:p>
            <a:pPr marL="0" indent="0">
              <a:buNone/>
            </a:pPr>
            <a:r>
              <a:rPr lang="ja-JP" altLang="en-US" dirty="0" smtClean="0">
                <a:solidFill>
                  <a:srgbClr val="0000FF"/>
                </a:solidFill>
              </a:rPr>
              <a:t>遺伝子２　０　１　１　１　０　１</a:t>
            </a:r>
            <a:endParaRPr lang="en-US" altLang="ja-JP" dirty="0" smtClean="0">
              <a:solidFill>
                <a:srgbClr val="0000FF"/>
              </a:solidFill>
            </a:endParaRPr>
          </a:p>
          <a:p>
            <a:pPr marL="0" indent="0">
              <a:buNone/>
            </a:pPr>
            <a:endParaRPr lang="en-US" altLang="ja-JP" dirty="0"/>
          </a:p>
          <a:p>
            <a:pPr marL="0" indent="0">
              <a:buNone/>
            </a:pPr>
            <a:r>
              <a:rPr lang="ja-JP" altLang="en-US" dirty="0" smtClean="0"/>
              <a:t>子１　　　</a:t>
            </a:r>
            <a:r>
              <a:rPr lang="ja-JP" altLang="en-US" dirty="0">
                <a:solidFill>
                  <a:srgbClr val="FF0000"/>
                </a:solidFill>
              </a:rPr>
              <a:t>１　１</a:t>
            </a:r>
            <a:r>
              <a:rPr lang="ja-JP" altLang="en-US" dirty="0" smtClean="0"/>
              <a:t>　</a:t>
            </a:r>
            <a:r>
              <a:rPr lang="ja-JP" altLang="en-US" dirty="0">
                <a:solidFill>
                  <a:srgbClr val="0000FF"/>
                </a:solidFill>
              </a:rPr>
              <a:t>１　１　０　１</a:t>
            </a:r>
            <a:endParaRPr lang="en-US" altLang="ja-JP" dirty="0" smtClean="0"/>
          </a:p>
          <a:p>
            <a:pPr marL="0" indent="0">
              <a:buNone/>
            </a:pPr>
            <a:r>
              <a:rPr lang="ja-JP" altLang="en-US" dirty="0" smtClean="0"/>
              <a:t>子２　　　</a:t>
            </a:r>
            <a:r>
              <a:rPr lang="ja-JP" altLang="en-US" dirty="0">
                <a:solidFill>
                  <a:srgbClr val="0000FF"/>
                </a:solidFill>
              </a:rPr>
              <a:t>０　</a:t>
            </a:r>
            <a:r>
              <a:rPr lang="ja-JP" altLang="en-US" dirty="0" smtClean="0">
                <a:solidFill>
                  <a:srgbClr val="0000FF"/>
                </a:solidFill>
              </a:rPr>
              <a:t>１　</a:t>
            </a:r>
            <a:r>
              <a:rPr lang="ja-JP" altLang="en-US" dirty="0" smtClean="0">
                <a:solidFill>
                  <a:srgbClr val="FF0000"/>
                </a:solidFill>
              </a:rPr>
              <a:t>０</a:t>
            </a:r>
            <a:r>
              <a:rPr lang="ja-JP" altLang="en-US" dirty="0">
                <a:solidFill>
                  <a:srgbClr val="FF0000"/>
                </a:solidFill>
              </a:rPr>
              <a:t>　０　０　</a:t>
            </a:r>
            <a:r>
              <a:rPr lang="ja-JP" altLang="en-US" dirty="0" smtClean="0">
                <a:solidFill>
                  <a:srgbClr val="FF0000"/>
                </a:solidFill>
              </a:rPr>
              <a:t>１</a:t>
            </a:r>
            <a:endParaRPr lang="en-US" altLang="ja-JP" dirty="0" smtClean="0">
              <a:solidFill>
                <a:srgbClr val="FF0000"/>
              </a:solidFill>
            </a:endParaRPr>
          </a:p>
          <a:p>
            <a:pPr marL="0" indent="0">
              <a:buNone/>
            </a:pPr>
            <a:r>
              <a:rPr lang="ja-JP" altLang="en-US" dirty="0" smtClean="0"/>
              <a:t>子３</a:t>
            </a:r>
            <a:r>
              <a:rPr lang="ja-JP" altLang="en-US" dirty="0" smtClean="0">
                <a:solidFill>
                  <a:srgbClr val="FF0000"/>
                </a:solidFill>
              </a:rPr>
              <a:t>　　　１　１　０　</a:t>
            </a:r>
            <a:r>
              <a:rPr lang="ja-JP" altLang="en-US" dirty="0">
                <a:solidFill>
                  <a:srgbClr val="0000FF"/>
                </a:solidFill>
              </a:rPr>
              <a:t>１　０　１</a:t>
            </a:r>
            <a:endParaRPr lang="en-US" altLang="ja-JP" dirty="0" smtClean="0">
              <a:solidFill>
                <a:srgbClr val="FF0000"/>
              </a:solidFill>
            </a:endParaRPr>
          </a:p>
          <a:p>
            <a:pPr marL="0" indent="0">
              <a:buNone/>
            </a:pPr>
            <a:r>
              <a:rPr lang="ja-JP" altLang="en-US" dirty="0" smtClean="0">
                <a:solidFill>
                  <a:srgbClr val="000000"/>
                </a:solidFill>
              </a:rPr>
              <a:t>子４</a:t>
            </a:r>
            <a:r>
              <a:rPr lang="ja-JP" altLang="en-US" dirty="0" smtClean="0"/>
              <a:t>　　　</a:t>
            </a:r>
            <a:r>
              <a:rPr lang="ja-JP" altLang="en-US" dirty="0" smtClean="0">
                <a:solidFill>
                  <a:srgbClr val="0000FF"/>
                </a:solidFill>
              </a:rPr>
              <a:t>０</a:t>
            </a:r>
            <a:r>
              <a:rPr lang="ja-JP" altLang="en-US" dirty="0">
                <a:solidFill>
                  <a:srgbClr val="0000FF"/>
                </a:solidFill>
              </a:rPr>
              <a:t>　１　</a:t>
            </a:r>
            <a:r>
              <a:rPr lang="ja-JP" altLang="en-US" dirty="0" smtClean="0">
                <a:solidFill>
                  <a:srgbClr val="0000FF"/>
                </a:solidFill>
              </a:rPr>
              <a:t>１　</a:t>
            </a:r>
            <a:r>
              <a:rPr lang="ja-JP" altLang="en-US" dirty="0" smtClean="0">
                <a:solidFill>
                  <a:srgbClr val="FF0000"/>
                </a:solidFill>
              </a:rPr>
              <a:t>０</a:t>
            </a:r>
            <a:r>
              <a:rPr lang="ja-JP" altLang="en-US" dirty="0">
                <a:solidFill>
                  <a:srgbClr val="FF0000"/>
                </a:solidFill>
              </a:rPr>
              <a:t>　０　１</a:t>
            </a:r>
            <a:endParaRPr kumimoji="1" lang="ja-JP" altLang="en-US" dirty="0"/>
          </a:p>
        </p:txBody>
      </p:sp>
    </p:spTree>
    <p:extLst>
      <p:ext uri="{BB962C8B-B14F-4D97-AF65-F5344CB8AC3E}">
        <p14:creationId xmlns:p14="http://schemas.microsoft.com/office/powerpoint/2010/main" val="397812567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2142" y="365126"/>
            <a:ext cx="8698492" cy="1325563"/>
          </a:xfrm>
        </p:spPr>
        <p:txBody>
          <a:bodyPr>
            <a:normAutofit/>
          </a:bodyPr>
          <a:lstStyle/>
          <a:p>
            <a:pPr marL="0" indent="0"/>
            <a:r>
              <a:rPr lang="ja-JP" altLang="en-US" sz="3600" dirty="0" smtClean="0"/>
              <a:t>交叉</a:t>
            </a:r>
            <a:endParaRPr lang="en-US" altLang="ja-JP" sz="3600" dirty="0"/>
          </a:p>
        </p:txBody>
      </p:sp>
      <p:sp>
        <p:nvSpPr>
          <p:cNvPr id="3" name="コンテンツ プレースホルダー 2"/>
          <p:cNvSpPr>
            <a:spLocks noGrp="1"/>
          </p:cNvSpPr>
          <p:nvPr>
            <p:ph idx="1"/>
          </p:nvPr>
        </p:nvSpPr>
        <p:spPr>
          <a:xfrm>
            <a:off x="628650" y="1825625"/>
            <a:ext cx="7886700" cy="4660288"/>
          </a:xfrm>
        </p:spPr>
        <p:txBody>
          <a:bodyPr>
            <a:normAutofit/>
          </a:bodyPr>
          <a:lstStyle/>
          <a:p>
            <a:pPr marL="0" indent="0">
              <a:buNone/>
            </a:pPr>
            <a:r>
              <a:rPr lang="ja-JP" altLang="en-US" dirty="0" smtClean="0"/>
              <a:t>　　　　　１　２　３　４　５　６</a:t>
            </a:r>
            <a:endParaRPr lang="en-US" altLang="ja-JP" dirty="0" smtClean="0"/>
          </a:p>
          <a:p>
            <a:pPr marL="0" indent="0">
              <a:buNone/>
            </a:pPr>
            <a:endParaRPr lang="en-US" altLang="ja-JP" dirty="0"/>
          </a:p>
          <a:p>
            <a:pPr marL="0" indent="0">
              <a:buNone/>
            </a:pPr>
            <a:r>
              <a:rPr lang="ja-JP" altLang="en-US" dirty="0" smtClean="0">
                <a:solidFill>
                  <a:srgbClr val="FF0000"/>
                </a:solidFill>
              </a:rPr>
              <a:t>遺伝子１　１　１　０　０　０　１</a:t>
            </a:r>
            <a:endParaRPr lang="en-US" altLang="ja-JP" dirty="0" smtClean="0">
              <a:solidFill>
                <a:srgbClr val="FF0000"/>
              </a:solidFill>
            </a:endParaRPr>
          </a:p>
          <a:p>
            <a:pPr marL="0" indent="0">
              <a:buNone/>
            </a:pPr>
            <a:r>
              <a:rPr lang="ja-JP" altLang="en-US" dirty="0" smtClean="0">
                <a:solidFill>
                  <a:srgbClr val="0000FF"/>
                </a:solidFill>
              </a:rPr>
              <a:t>遺伝子２　０　１　１　１　０　１</a:t>
            </a:r>
            <a:endParaRPr lang="en-US" altLang="ja-JP" dirty="0" smtClean="0">
              <a:solidFill>
                <a:srgbClr val="0000FF"/>
              </a:solidFill>
            </a:endParaRPr>
          </a:p>
          <a:p>
            <a:pPr marL="0" indent="0">
              <a:buNone/>
            </a:pPr>
            <a:endParaRPr lang="en-US" altLang="ja-JP" dirty="0"/>
          </a:p>
          <a:p>
            <a:pPr marL="0" indent="0">
              <a:buNone/>
            </a:pPr>
            <a:r>
              <a:rPr lang="ja-JP" altLang="en-US" dirty="0" smtClean="0"/>
              <a:t>子１　　　</a:t>
            </a:r>
            <a:r>
              <a:rPr lang="ja-JP" altLang="en-US" dirty="0">
                <a:solidFill>
                  <a:srgbClr val="FF0000"/>
                </a:solidFill>
              </a:rPr>
              <a:t>１　１</a:t>
            </a:r>
            <a:r>
              <a:rPr lang="ja-JP" altLang="en-US" dirty="0" smtClean="0"/>
              <a:t>　</a:t>
            </a:r>
            <a:r>
              <a:rPr lang="ja-JP" altLang="en-US" dirty="0">
                <a:solidFill>
                  <a:srgbClr val="0000FF"/>
                </a:solidFill>
              </a:rPr>
              <a:t>１　１　０　１</a:t>
            </a:r>
            <a:endParaRPr lang="en-US" altLang="ja-JP" dirty="0" smtClean="0"/>
          </a:p>
          <a:p>
            <a:pPr marL="0" indent="0">
              <a:buNone/>
            </a:pPr>
            <a:r>
              <a:rPr lang="ja-JP" altLang="en-US" dirty="0" smtClean="0"/>
              <a:t>子２　　　</a:t>
            </a:r>
            <a:r>
              <a:rPr lang="ja-JP" altLang="en-US" dirty="0">
                <a:solidFill>
                  <a:srgbClr val="0000FF"/>
                </a:solidFill>
              </a:rPr>
              <a:t>０　</a:t>
            </a:r>
            <a:r>
              <a:rPr lang="ja-JP" altLang="en-US" dirty="0" smtClean="0">
                <a:solidFill>
                  <a:srgbClr val="0000FF"/>
                </a:solidFill>
              </a:rPr>
              <a:t>１　</a:t>
            </a:r>
            <a:r>
              <a:rPr lang="ja-JP" altLang="en-US" dirty="0" smtClean="0">
                <a:solidFill>
                  <a:srgbClr val="FF0000"/>
                </a:solidFill>
              </a:rPr>
              <a:t>０</a:t>
            </a:r>
            <a:r>
              <a:rPr lang="ja-JP" altLang="en-US" dirty="0">
                <a:solidFill>
                  <a:srgbClr val="FF0000"/>
                </a:solidFill>
              </a:rPr>
              <a:t>　０　０　</a:t>
            </a:r>
            <a:r>
              <a:rPr lang="ja-JP" altLang="en-US" dirty="0" smtClean="0">
                <a:solidFill>
                  <a:srgbClr val="FF0000"/>
                </a:solidFill>
              </a:rPr>
              <a:t>１</a:t>
            </a:r>
            <a:endParaRPr lang="en-US" altLang="ja-JP" dirty="0" smtClean="0">
              <a:solidFill>
                <a:srgbClr val="FF0000"/>
              </a:solidFill>
            </a:endParaRPr>
          </a:p>
        </p:txBody>
      </p:sp>
    </p:spTree>
    <p:extLst>
      <p:ext uri="{BB962C8B-B14F-4D97-AF65-F5344CB8AC3E}">
        <p14:creationId xmlns:p14="http://schemas.microsoft.com/office/powerpoint/2010/main" val="90484639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2142" y="365126"/>
            <a:ext cx="8698492" cy="1325563"/>
          </a:xfrm>
        </p:spPr>
        <p:txBody>
          <a:bodyPr>
            <a:normAutofit/>
          </a:bodyPr>
          <a:lstStyle/>
          <a:p>
            <a:pPr marL="0" indent="0"/>
            <a:r>
              <a:rPr lang="ja-JP" altLang="en-US" sz="3600" dirty="0" smtClean="0"/>
              <a:t>交叉</a:t>
            </a:r>
            <a:endParaRPr lang="en-US" altLang="ja-JP" sz="3600" dirty="0"/>
          </a:p>
        </p:txBody>
      </p:sp>
      <p:sp>
        <p:nvSpPr>
          <p:cNvPr id="3" name="コンテンツ プレースホルダー 2"/>
          <p:cNvSpPr>
            <a:spLocks noGrp="1"/>
          </p:cNvSpPr>
          <p:nvPr>
            <p:ph idx="1"/>
          </p:nvPr>
        </p:nvSpPr>
        <p:spPr>
          <a:xfrm>
            <a:off x="628650" y="1825625"/>
            <a:ext cx="7886700" cy="4660288"/>
          </a:xfrm>
        </p:spPr>
        <p:txBody>
          <a:bodyPr>
            <a:normAutofit/>
          </a:bodyPr>
          <a:lstStyle/>
          <a:p>
            <a:pPr marL="0" indent="0">
              <a:buNone/>
            </a:pPr>
            <a:r>
              <a:rPr lang="ja-JP" altLang="en-US" dirty="0" smtClean="0"/>
              <a:t>　　　　　１　２　３　４　５　６</a:t>
            </a:r>
            <a:endParaRPr lang="en-US" altLang="ja-JP" dirty="0" smtClean="0"/>
          </a:p>
          <a:p>
            <a:pPr marL="0" indent="0">
              <a:buNone/>
            </a:pPr>
            <a:endParaRPr lang="en-US" altLang="ja-JP" dirty="0"/>
          </a:p>
          <a:p>
            <a:pPr marL="0" indent="0">
              <a:buNone/>
            </a:pPr>
            <a:r>
              <a:rPr lang="ja-JP" altLang="en-US" dirty="0" smtClean="0">
                <a:solidFill>
                  <a:srgbClr val="FF0000"/>
                </a:solidFill>
              </a:rPr>
              <a:t>遺伝子１　１　１　０　０　０　１</a:t>
            </a:r>
            <a:endParaRPr lang="en-US" altLang="ja-JP" dirty="0" smtClean="0">
              <a:solidFill>
                <a:srgbClr val="FF0000"/>
              </a:solidFill>
            </a:endParaRPr>
          </a:p>
          <a:p>
            <a:pPr marL="0" indent="0">
              <a:buNone/>
            </a:pPr>
            <a:r>
              <a:rPr lang="ja-JP" altLang="en-US" dirty="0" smtClean="0">
                <a:solidFill>
                  <a:srgbClr val="0000FF"/>
                </a:solidFill>
              </a:rPr>
              <a:t>遺伝子２　０　１　１　１　０　１</a:t>
            </a:r>
            <a:endParaRPr lang="en-US" altLang="ja-JP" dirty="0" smtClean="0">
              <a:solidFill>
                <a:srgbClr val="0000FF"/>
              </a:solidFill>
            </a:endParaRPr>
          </a:p>
          <a:p>
            <a:pPr marL="0" indent="0">
              <a:buNone/>
            </a:pPr>
            <a:endParaRPr lang="en-US" altLang="ja-JP" dirty="0"/>
          </a:p>
          <a:p>
            <a:pPr marL="0" indent="0">
              <a:buNone/>
            </a:pPr>
            <a:r>
              <a:rPr lang="ja-JP" altLang="en-US" dirty="0" smtClean="0"/>
              <a:t>子１　　　</a:t>
            </a:r>
            <a:r>
              <a:rPr lang="ja-JP" altLang="en-US" dirty="0">
                <a:solidFill>
                  <a:srgbClr val="FF0000"/>
                </a:solidFill>
              </a:rPr>
              <a:t>１　１</a:t>
            </a:r>
            <a:r>
              <a:rPr lang="ja-JP" altLang="en-US" dirty="0" smtClean="0"/>
              <a:t>　</a:t>
            </a:r>
            <a:r>
              <a:rPr lang="ja-JP" altLang="en-US" dirty="0">
                <a:solidFill>
                  <a:srgbClr val="0000FF"/>
                </a:solidFill>
              </a:rPr>
              <a:t>１　１　０　１</a:t>
            </a:r>
            <a:endParaRPr lang="en-US" altLang="ja-JP" dirty="0" smtClean="0"/>
          </a:p>
          <a:p>
            <a:pPr marL="0" indent="0">
              <a:buNone/>
            </a:pPr>
            <a:r>
              <a:rPr lang="ja-JP" altLang="en-US" dirty="0" smtClean="0"/>
              <a:t>子２　　　</a:t>
            </a:r>
            <a:r>
              <a:rPr lang="ja-JP" altLang="en-US" dirty="0">
                <a:solidFill>
                  <a:srgbClr val="0000FF"/>
                </a:solidFill>
              </a:rPr>
              <a:t>０　</a:t>
            </a:r>
            <a:r>
              <a:rPr lang="ja-JP" altLang="en-US" dirty="0" smtClean="0">
                <a:solidFill>
                  <a:srgbClr val="0000FF"/>
                </a:solidFill>
              </a:rPr>
              <a:t>１　</a:t>
            </a:r>
            <a:r>
              <a:rPr lang="ja-JP" altLang="en-US" dirty="0" smtClean="0">
                <a:solidFill>
                  <a:srgbClr val="FF0000"/>
                </a:solidFill>
              </a:rPr>
              <a:t>０</a:t>
            </a:r>
            <a:r>
              <a:rPr lang="ja-JP" altLang="en-US" dirty="0">
                <a:solidFill>
                  <a:srgbClr val="FF0000"/>
                </a:solidFill>
              </a:rPr>
              <a:t>　０　０　</a:t>
            </a:r>
            <a:r>
              <a:rPr lang="ja-JP" altLang="en-US" dirty="0" smtClean="0">
                <a:solidFill>
                  <a:srgbClr val="FF0000"/>
                </a:solidFill>
              </a:rPr>
              <a:t>１</a:t>
            </a:r>
            <a:endParaRPr lang="en-US" altLang="ja-JP" dirty="0" smtClean="0">
              <a:solidFill>
                <a:srgbClr val="FF0000"/>
              </a:solidFill>
            </a:endParaRPr>
          </a:p>
          <a:p>
            <a:pPr marL="0" indent="0">
              <a:buNone/>
            </a:pPr>
            <a:r>
              <a:rPr lang="ja-JP" altLang="en-US" dirty="0" smtClean="0"/>
              <a:t>子３</a:t>
            </a:r>
            <a:r>
              <a:rPr lang="ja-JP" altLang="en-US" dirty="0" smtClean="0">
                <a:solidFill>
                  <a:srgbClr val="FF0000"/>
                </a:solidFill>
              </a:rPr>
              <a:t>　　　１　１　０　</a:t>
            </a:r>
            <a:r>
              <a:rPr lang="ja-JP" altLang="en-US" dirty="0">
                <a:solidFill>
                  <a:srgbClr val="0000FF"/>
                </a:solidFill>
              </a:rPr>
              <a:t>１　０　１</a:t>
            </a:r>
            <a:endParaRPr lang="en-US" altLang="ja-JP" dirty="0" smtClean="0">
              <a:solidFill>
                <a:srgbClr val="FF0000"/>
              </a:solidFill>
            </a:endParaRPr>
          </a:p>
          <a:p>
            <a:pPr marL="0" indent="0">
              <a:buNone/>
            </a:pPr>
            <a:r>
              <a:rPr lang="ja-JP" altLang="en-US" dirty="0" smtClean="0">
                <a:solidFill>
                  <a:srgbClr val="000000"/>
                </a:solidFill>
              </a:rPr>
              <a:t>子４</a:t>
            </a:r>
            <a:r>
              <a:rPr lang="ja-JP" altLang="en-US" dirty="0" smtClean="0"/>
              <a:t>　　　</a:t>
            </a:r>
            <a:r>
              <a:rPr lang="ja-JP" altLang="en-US" dirty="0" smtClean="0">
                <a:solidFill>
                  <a:srgbClr val="0000FF"/>
                </a:solidFill>
              </a:rPr>
              <a:t>０</a:t>
            </a:r>
            <a:r>
              <a:rPr lang="ja-JP" altLang="en-US" dirty="0">
                <a:solidFill>
                  <a:srgbClr val="0000FF"/>
                </a:solidFill>
              </a:rPr>
              <a:t>　１　</a:t>
            </a:r>
            <a:r>
              <a:rPr lang="ja-JP" altLang="en-US" dirty="0" smtClean="0">
                <a:solidFill>
                  <a:srgbClr val="0000FF"/>
                </a:solidFill>
              </a:rPr>
              <a:t>１　</a:t>
            </a:r>
            <a:r>
              <a:rPr lang="ja-JP" altLang="en-US" dirty="0" smtClean="0">
                <a:solidFill>
                  <a:srgbClr val="FF0000"/>
                </a:solidFill>
              </a:rPr>
              <a:t>０</a:t>
            </a:r>
            <a:r>
              <a:rPr lang="ja-JP" altLang="en-US" dirty="0">
                <a:solidFill>
                  <a:srgbClr val="FF0000"/>
                </a:solidFill>
              </a:rPr>
              <a:t>　０　１</a:t>
            </a:r>
            <a:endParaRPr kumimoji="1" lang="ja-JP" altLang="en-US" dirty="0"/>
          </a:p>
        </p:txBody>
      </p:sp>
    </p:spTree>
    <p:extLst>
      <p:ext uri="{BB962C8B-B14F-4D97-AF65-F5344CB8AC3E}">
        <p14:creationId xmlns:p14="http://schemas.microsoft.com/office/powerpoint/2010/main" val="426461790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2142" y="365126"/>
            <a:ext cx="8698492" cy="1325563"/>
          </a:xfrm>
        </p:spPr>
        <p:txBody>
          <a:bodyPr>
            <a:normAutofit/>
          </a:bodyPr>
          <a:lstStyle/>
          <a:p>
            <a:pPr marL="0" indent="0"/>
            <a:r>
              <a:rPr lang="ja-JP" altLang="en-US" sz="3600" dirty="0" smtClean="0"/>
              <a:t>交叉</a:t>
            </a:r>
            <a:endParaRPr lang="en-US" altLang="ja-JP" sz="3600" dirty="0"/>
          </a:p>
        </p:txBody>
      </p:sp>
      <p:sp>
        <p:nvSpPr>
          <p:cNvPr id="3" name="コンテンツ プレースホルダー 2"/>
          <p:cNvSpPr>
            <a:spLocks noGrp="1"/>
          </p:cNvSpPr>
          <p:nvPr>
            <p:ph idx="1"/>
          </p:nvPr>
        </p:nvSpPr>
        <p:spPr>
          <a:xfrm>
            <a:off x="628650" y="1825625"/>
            <a:ext cx="7886700" cy="4660288"/>
          </a:xfrm>
        </p:spPr>
        <p:txBody>
          <a:bodyPr>
            <a:normAutofit/>
          </a:bodyPr>
          <a:lstStyle/>
          <a:p>
            <a:pPr marL="0" indent="0">
              <a:buNone/>
            </a:pPr>
            <a:r>
              <a:rPr lang="ja-JP" altLang="en-US" dirty="0" smtClean="0"/>
              <a:t>　　　　　１　２　３　４　５　６</a:t>
            </a:r>
            <a:endParaRPr lang="en-US" altLang="ja-JP" dirty="0" smtClean="0"/>
          </a:p>
          <a:p>
            <a:pPr marL="0" indent="0">
              <a:buNone/>
            </a:pPr>
            <a:endParaRPr lang="en-US" altLang="ja-JP" dirty="0"/>
          </a:p>
          <a:p>
            <a:pPr marL="0" indent="0">
              <a:buNone/>
            </a:pPr>
            <a:r>
              <a:rPr lang="ja-JP" altLang="en-US" dirty="0" smtClean="0">
                <a:solidFill>
                  <a:srgbClr val="FF0000"/>
                </a:solidFill>
              </a:rPr>
              <a:t>遺伝子１　１　１　０　０　０　１</a:t>
            </a:r>
            <a:endParaRPr lang="en-US" altLang="ja-JP" dirty="0" smtClean="0">
              <a:solidFill>
                <a:srgbClr val="FF0000"/>
              </a:solidFill>
            </a:endParaRPr>
          </a:p>
          <a:p>
            <a:pPr marL="0" indent="0">
              <a:buNone/>
            </a:pPr>
            <a:r>
              <a:rPr lang="ja-JP" altLang="en-US" dirty="0" smtClean="0">
                <a:solidFill>
                  <a:srgbClr val="0000FF"/>
                </a:solidFill>
              </a:rPr>
              <a:t>遺伝子２　０　１　１　１　０　１</a:t>
            </a:r>
            <a:endParaRPr lang="en-US" altLang="ja-JP" dirty="0" smtClean="0">
              <a:solidFill>
                <a:srgbClr val="0000FF"/>
              </a:solidFill>
            </a:endParaRPr>
          </a:p>
          <a:p>
            <a:pPr marL="0" indent="0">
              <a:buNone/>
            </a:pPr>
            <a:endParaRPr lang="en-US" altLang="ja-JP" dirty="0"/>
          </a:p>
          <a:p>
            <a:pPr marL="0" indent="0">
              <a:buNone/>
            </a:pPr>
            <a:r>
              <a:rPr lang="ja-JP" altLang="en-US" dirty="0" smtClean="0"/>
              <a:t>子１　　　</a:t>
            </a:r>
            <a:r>
              <a:rPr lang="ja-JP" altLang="en-US" dirty="0">
                <a:solidFill>
                  <a:srgbClr val="FF0000"/>
                </a:solidFill>
              </a:rPr>
              <a:t>１　</a:t>
            </a:r>
            <a:r>
              <a:rPr lang="ja-JP" altLang="en-US" b="1" i="1" u="sng" dirty="0">
                <a:solidFill>
                  <a:srgbClr val="FF0000"/>
                </a:solidFill>
              </a:rPr>
              <a:t>１</a:t>
            </a:r>
            <a:r>
              <a:rPr lang="ja-JP" altLang="en-US" dirty="0" smtClean="0"/>
              <a:t>　</a:t>
            </a:r>
            <a:r>
              <a:rPr lang="ja-JP" altLang="en-US" dirty="0">
                <a:solidFill>
                  <a:srgbClr val="0000FF"/>
                </a:solidFill>
              </a:rPr>
              <a:t>１　１　０　１</a:t>
            </a:r>
            <a:endParaRPr lang="en-US" altLang="ja-JP" dirty="0" smtClean="0"/>
          </a:p>
          <a:p>
            <a:pPr marL="0" indent="0">
              <a:buNone/>
            </a:pPr>
            <a:r>
              <a:rPr lang="ja-JP" altLang="en-US" dirty="0" smtClean="0"/>
              <a:t>子２　　　</a:t>
            </a:r>
            <a:r>
              <a:rPr lang="ja-JP" altLang="en-US" dirty="0">
                <a:solidFill>
                  <a:srgbClr val="0000FF"/>
                </a:solidFill>
              </a:rPr>
              <a:t>０　</a:t>
            </a:r>
            <a:r>
              <a:rPr lang="ja-JP" altLang="en-US" dirty="0" smtClean="0">
                <a:solidFill>
                  <a:srgbClr val="0000FF"/>
                </a:solidFill>
              </a:rPr>
              <a:t>１　</a:t>
            </a:r>
            <a:r>
              <a:rPr lang="ja-JP" altLang="en-US" dirty="0" smtClean="0">
                <a:solidFill>
                  <a:srgbClr val="FF0000"/>
                </a:solidFill>
              </a:rPr>
              <a:t>０</a:t>
            </a:r>
            <a:r>
              <a:rPr lang="ja-JP" altLang="en-US" dirty="0">
                <a:solidFill>
                  <a:srgbClr val="FF0000"/>
                </a:solidFill>
              </a:rPr>
              <a:t>　０　０　</a:t>
            </a:r>
            <a:r>
              <a:rPr lang="ja-JP" altLang="en-US" dirty="0" smtClean="0">
                <a:solidFill>
                  <a:srgbClr val="FF0000"/>
                </a:solidFill>
              </a:rPr>
              <a:t>１</a:t>
            </a:r>
            <a:endParaRPr lang="en-US" altLang="ja-JP" dirty="0" smtClean="0">
              <a:solidFill>
                <a:srgbClr val="FF0000"/>
              </a:solidFill>
            </a:endParaRPr>
          </a:p>
          <a:p>
            <a:pPr marL="0" indent="0">
              <a:buNone/>
            </a:pPr>
            <a:r>
              <a:rPr lang="ja-JP" altLang="en-US" dirty="0" smtClean="0"/>
              <a:t>子３</a:t>
            </a:r>
            <a:r>
              <a:rPr lang="ja-JP" altLang="en-US" dirty="0" smtClean="0">
                <a:solidFill>
                  <a:srgbClr val="FF0000"/>
                </a:solidFill>
              </a:rPr>
              <a:t>　　　１　１　０　</a:t>
            </a:r>
            <a:r>
              <a:rPr lang="ja-JP" altLang="en-US" dirty="0">
                <a:solidFill>
                  <a:srgbClr val="0000FF"/>
                </a:solidFill>
              </a:rPr>
              <a:t>１　</a:t>
            </a:r>
            <a:r>
              <a:rPr lang="ja-JP" altLang="en-US" b="1" i="1" u="sng" dirty="0">
                <a:solidFill>
                  <a:srgbClr val="0000FF"/>
                </a:solidFill>
              </a:rPr>
              <a:t>０</a:t>
            </a:r>
            <a:r>
              <a:rPr lang="ja-JP" altLang="en-US" dirty="0">
                <a:solidFill>
                  <a:srgbClr val="0000FF"/>
                </a:solidFill>
              </a:rPr>
              <a:t>　１</a:t>
            </a:r>
            <a:endParaRPr lang="en-US" altLang="ja-JP" dirty="0" smtClean="0">
              <a:solidFill>
                <a:srgbClr val="FF0000"/>
              </a:solidFill>
            </a:endParaRPr>
          </a:p>
          <a:p>
            <a:pPr marL="0" indent="0">
              <a:buNone/>
            </a:pPr>
            <a:r>
              <a:rPr lang="ja-JP" altLang="en-US" dirty="0" smtClean="0">
                <a:solidFill>
                  <a:srgbClr val="000000"/>
                </a:solidFill>
              </a:rPr>
              <a:t>子４</a:t>
            </a:r>
            <a:r>
              <a:rPr lang="ja-JP" altLang="en-US" dirty="0" smtClean="0"/>
              <a:t>　　　</a:t>
            </a:r>
            <a:r>
              <a:rPr lang="ja-JP" altLang="en-US" dirty="0" smtClean="0">
                <a:solidFill>
                  <a:srgbClr val="0000FF"/>
                </a:solidFill>
              </a:rPr>
              <a:t>０</a:t>
            </a:r>
            <a:r>
              <a:rPr lang="ja-JP" altLang="en-US" dirty="0">
                <a:solidFill>
                  <a:srgbClr val="0000FF"/>
                </a:solidFill>
              </a:rPr>
              <a:t>　１　</a:t>
            </a:r>
            <a:r>
              <a:rPr lang="ja-JP" altLang="en-US" dirty="0" smtClean="0">
                <a:solidFill>
                  <a:srgbClr val="0000FF"/>
                </a:solidFill>
              </a:rPr>
              <a:t>１　</a:t>
            </a:r>
            <a:r>
              <a:rPr lang="ja-JP" altLang="en-US" dirty="0" smtClean="0">
                <a:solidFill>
                  <a:srgbClr val="FF0000"/>
                </a:solidFill>
              </a:rPr>
              <a:t>０</a:t>
            </a:r>
            <a:r>
              <a:rPr lang="ja-JP" altLang="en-US" dirty="0">
                <a:solidFill>
                  <a:srgbClr val="FF0000"/>
                </a:solidFill>
              </a:rPr>
              <a:t>　０　１</a:t>
            </a:r>
            <a:endParaRPr kumimoji="1" lang="ja-JP" altLang="en-US" dirty="0"/>
          </a:p>
        </p:txBody>
      </p:sp>
    </p:spTree>
    <p:extLst>
      <p:ext uri="{BB962C8B-B14F-4D97-AF65-F5344CB8AC3E}">
        <p14:creationId xmlns:p14="http://schemas.microsoft.com/office/powerpoint/2010/main" val="330821727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2142" y="365126"/>
            <a:ext cx="8698492" cy="1325563"/>
          </a:xfrm>
        </p:spPr>
        <p:txBody>
          <a:bodyPr>
            <a:normAutofit/>
          </a:bodyPr>
          <a:lstStyle/>
          <a:p>
            <a:pPr marL="0" indent="0"/>
            <a:r>
              <a:rPr lang="ja-JP" altLang="en-US" dirty="0" smtClean="0"/>
              <a:t>突然変異</a:t>
            </a:r>
            <a:endParaRPr lang="en-US" altLang="ja-JP" dirty="0"/>
          </a:p>
        </p:txBody>
      </p:sp>
      <p:sp>
        <p:nvSpPr>
          <p:cNvPr id="3" name="コンテンツ プレースホルダー 2"/>
          <p:cNvSpPr>
            <a:spLocks noGrp="1"/>
          </p:cNvSpPr>
          <p:nvPr>
            <p:ph idx="1"/>
          </p:nvPr>
        </p:nvSpPr>
        <p:spPr>
          <a:xfrm>
            <a:off x="628650" y="1825625"/>
            <a:ext cx="7886700" cy="4660288"/>
          </a:xfrm>
        </p:spPr>
        <p:txBody>
          <a:bodyPr>
            <a:normAutofit/>
          </a:bodyPr>
          <a:lstStyle/>
          <a:p>
            <a:pPr marL="0" indent="0">
              <a:buNone/>
            </a:pPr>
            <a:r>
              <a:rPr lang="ja-JP" altLang="en-US" dirty="0" smtClean="0"/>
              <a:t>　　　　　１　２　３　４　５　６</a:t>
            </a:r>
            <a:endParaRPr lang="en-US" altLang="ja-JP" dirty="0" smtClean="0"/>
          </a:p>
          <a:p>
            <a:pPr marL="0" indent="0">
              <a:buNone/>
            </a:pPr>
            <a:endParaRPr lang="en-US" altLang="ja-JP" dirty="0"/>
          </a:p>
          <a:p>
            <a:pPr marL="0" indent="0">
              <a:buNone/>
            </a:pPr>
            <a:r>
              <a:rPr lang="ja-JP" altLang="en-US" dirty="0" smtClean="0">
                <a:solidFill>
                  <a:srgbClr val="FF0000"/>
                </a:solidFill>
              </a:rPr>
              <a:t>遺伝子１　１　１　０　０　０　１</a:t>
            </a:r>
            <a:endParaRPr lang="en-US" altLang="ja-JP" dirty="0" smtClean="0">
              <a:solidFill>
                <a:srgbClr val="FF0000"/>
              </a:solidFill>
            </a:endParaRPr>
          </a:p>
          <a:p>
            <a:pPr marL="0" indent="0">
              <a:buNone/>
            </a:pPr>
            <a:r>
              <a:rPr lang="ja-JP" altLang="en-US" dirty="0" smtClean="0">
                <a:solidFill>
                  <a:srgbClr val="0000FF"/>
                </a:solidFill>
              </a:rPr>
              <a:t>遺伝子２　０　１　１　１　０　１</a:t>
            </a:r>
            <a:endParaRPr lang="en-US" altLang="ja-JP" dirty="0" smtClean="0">
              <a:solidFill>
                <a:srgbClr val="0000FF"/>
              </a:solidFill>
            </a:endParaRPr>
          </a:p>
          <a:p>
            <a:pPr marL="0" indent="0">
              <a:buNone/>
            </a:pPr>
            <a:endParaRPr lang="en-US" altLang="ja-JP" dirty="0"/>
          </a:p>
          <a:p>
            <a:pPr marL="0" indent="0">
              <a:buNone/>
            </a:pPr>
            <a:r>
              <a:rPr lang="ja-JP" altLang="en-US" dirty="0" smtClean="0"/>
              <a:t>子１　　　</a:t>
            </a:r>
            <a:r>
              <a:rPr lang="ja-JP" altLang="en-US" dirty="0">
                <a:solidFill>
                  <a:srgbClr val="FF0000"/>
                </a:solidFill>
              </a:rPr>
              <a:t>１　</a:t>
            </a:r>
            <a:r>
              <a:rPr lang="ja-JP" altLang="en-US" b="1" i="1" u="sng" dirty="0" smtClean="0">
                <a:solidFill>
                  <a:srgbClr val="385723"/>
                </a:solidFill>
              </a:rPr>
              <a:t>０</a:t>
            </a:r>
            <a:r>
              <a:rPr lang="ja-JP" altLang="en-US" dirty="0" smtClean="0"/>
              <a:t>　</a:t>
            </a:r>
            <a:r>
              <a:rPr lang="ja-JP" altLang="en-US" dirty="0">
                <a:solidFill>
                  <a:srgbClr val="0000FF"/>
                </a:solidFill>
              </a:rPr>
              <a:t>１　１　０　１</a:t>
            </a:r>
            <a:endParaRPr lang="en-US" altLang="ja-JP" dirty="0" smtClean="0"/>
          </a:p>
          <a:p>
            <a:pPr marL="0" indent="0">
              <a:buNone/>
            </a:pPr>
            <a:r>
              <a:rPr lang="ja-JP" altLang="en-US" dirty="0" smtClean="0"/>
              <a:t>子２　　　</a:t>
            </a:r>
            <a:r>
              <a:rPr lang="ja-JP" altLang="en-US" dirty="0">
                <a:solidFill>
                  <a:srgbClr val="0000FF"/>
                </a:solidFill>
              </a:rPr>
              <a:t>０　</a:t>
            </a:r>
            <a:r>
              <a:rPr lang="ja-JP" altLang="en-US" dirty="0" smtClean="0">
                <a:solidFill>
                  <a:srgbClr val="0000FF"/>
                </a:solidFill>
              </a:rPr>
              <a:t>１　</a:t>
            </a:r>
            <a:r>
              <a:rPr lang="ja-JP" altLang="en-US" dirty="0" smtClean="0">
                <a:solidFill>
                  <a:srgbClr val="FF0000"/>
                </a:solidFill>
              </a:rPr>
              <a:t>０</a:t>
            </a:r>
            <a:r>
              <a:rPr lang="ja-JP" altLang="en-US" dirty="0">
                <a:solidFill>
                  <a:srgbClr val="FF0000"/>
                </a:solidFill>
              </a:rPr>
              <a:t>　０　０　</a:t>
            </a:r>
            <a:r>
              <a:rPr lang="ja-JP" altLang="en-US" dirty="0" smtClean="0">
                <a:solidFill>
                  <a:srgbClr val="FF0000"/>
                </a:solidFill>
              </a:rPr>
              <a:t>１</a:t>
            </a:r>
            <a:endParaRPr lang="en-US" altLang="ja-JP" dirty="0" smtClean="0">
              <a:solidFill>
                <a:srgbClr val="FF0000"/>
              </a:solidFill>
            </a:endParaRPr>
          </a:p>
          <a:p>
            <a:pPr marL="0" indent="0">
              <a:buNone/>
            </a:pPr>
            <a:r>
              <a:rPr lang="ja-JP" altLang="en-US" dirty="0" smtClean="0"/>
              <a:t>子３</a:t>
            </a:r>
            <a:r>
              <a:rPr lang="ja-JP" altLang="en-US" dirty="0" smtClean="0">
                <a:solidFill>
                  <a:srgbClr val="FF0000"/>
                </a:solidFill>
              </a:rPr>
              <a:t>　　　１　１　０　</a:t>
            </a:r>
            <a:r>
              <a:rPr lang="ja-JP" altLang="en-US" dirty="0">
                <a:solidFill>
                  <a:srgbClr val="0000FF"/>
                </a:solidFill>
              </a:rPr>
              <a:t>１　</a:t>
            </a:r>
            <a:r>
              <a:rPr lang="ja-JP" altLang="en-US" b="1" i="1" u="sng" dirty="0" smtClean="0">
                <a:solidFill>
                  <a:schemeClr val="accent6">
                    <a:lumMod val="50000"/>
                  </a:schemeClr>
                </a:solidFill>
              </a:rPr>
              <a:t>１</a:t>
            </a:r>
            <a:r>
              <a:rPr lang="ja-JP" altLang="en-US" dirty="0">
                <a:solidFill>
                  <a:srgbClr val="0000FF"/>
                </a:solidFill>
              </a:rPr>
              <a:t>　１</a:t>
            </a:r>
            <a:endParaRPr lang="en-US" altLang="ja-JP" dirty="0" smtClean="0">
              <a:solidFill>
                <a:srgbClr val="FF0000"/>
              </a:solidFill>
            </a:endParaRPr>
          </a:p>
          <a:p>
            <a:pPr marL="0" indent="0">
              <a:buNone/>
            </a:pPr>
            <a:r>
              <a:rPr lang="ja-JP" altLang="en-US" dirty="0" smtClean="0">
                <a:solidFill>
                  <a:srgbClr val="000000"/>
                </a:solidFill>
              </a:rPr>
              <a:t>子４</a:t>
            </a:r>
            <a:r>
              <a:rPr lang="ja-JP" altLang="en-US" dirty="0" smtClean="0"/>
              <a:t>　　　</a:t>
            </a:r>
            <a:r>
              <a:rPr lang="ja-JP" altLang="en-US" dirty="0" smtClean="0">
                <a:solidFill>
                  <a:srgbClr val="0000FF"/>
                </a:solidFill>
              </a:rPr>
              <a:t>０</a:t>
            </a:r>
            <a:r>
              <a:rPr lang="ja-JP" altLang="en-US" dirty="0">
                <a:solidFill>
                  <a:srgbClr val="0000FF"/>
                </a:solidFill>
              </a:rPr>
              <a:t>　１　</a:t>
            </a:r>
            <a:r>
              <a:rPr lang="ja-JP" altLang="en-US" dirty="0" smtClean="0">
                <a:solidFill>
                  <a:srgbClr val="0000FF"/>
                </a:solidFill>
              </a:rPr>
              <a:t>１　</a:t>
            </a:r>
            <a:r>
              <a:rPr lang="ja-JP" altLang="en-US" dirty="0" smtClean="0">
                <a:solidFill>
                  <a:srgbClr val="FF0000"/>
                </a:solidFill>
              </a:rPr>
              <a:t>０</a:t>
            </a:r>
            <a:r>
              <a:rPr lang="ja-JP" altLang="en-US" dirty="0">
                <a:solidFill>
                  <a:srgbClr val="FF0000"/>
                </a:solidFill>
              </a:rPr>
              <a:t>　０　１</a:t>
            </a:r>
            <a:endParaRPr kumimoji="1" lang="ja-JP" altLang="en-US" dirty="0"/>
          </a:p>
        </p:txBody>
      </p:sp>
    </p:spTree>
    <p:extLst>
      <p:ext uri="{BB962C8B-B14F-4D97-AF65-F5344CB8AC3E}">
        <p14:creationId xmlns:p14="http://schemas.microsoft.com/office/powerpoint/2010/main" val="382261287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2142" y="365126"/>
            <a:ext cx="8698492" cy="1325563"/>
          </a:xfrm>
        </p:spPr>
        <p:txBody>
          <a:bodyPr>
            <a:normAutofit/>
          </a:bodyPr>
          <a:lstStyle/>
          <a:p>
            <a:pPr marL="0" indent="0"/>
            <a:r>
              <a:rPr lang="ja-JP" altLang="en-US" dirty="0" smtClean="0"/>
              <a:t>評価，世代交代</a:t>
            </a:r>
            <a:endParaRPr lang="en-US" altLang="ja-JP" dirty="0"/>
          </a:p>
        </p:txBody>
      </p:sp>
      <p:sp>
        <p:nvSpPr>
          <p:cNvPr id="3" name="コンテンツ プレースホルダー 2"/>
          <p:cNvSpPr>
            <a:spLocks noGrp="1"/>
          </p:cNvSpPr>
          <p:nvPr>
            <p:ph idx="1"/>
          </p:nvPr>
        </p:nvSpPr>
        <p:spPr>
          <a:xfrm>
            <a:off x="628650" y="1825625"/>
            <a:ext cx="7886700" cy="4660288"/>
          </a:xfrm>
        </p:spPr>
        <p:txBody>
          <a:bodyPr>
            <a:normAutofit/>
          </a:bodyPr>
          <a:lstStyle/>
          <a:p>
            <a:pPr marL="0" indent="0">
              <a:buNone/>
            </a:pPr>
            <a:r>
              <a:rPr lang="ja-JP" altLang="en-US" dirty="0" smtClean="0"/>
              <a:t>　　　　　１　２　３　４　５　６</a:t>
            </a:r>
            <a:endParaRPr lang="en-US" altLang="ja-JP" dirty="0" smtClean="0"/>
          </a:p>
          <a:p>
            <a:pPr marL="0" indent="0">
              <a:buNone/>
            </a:pPr>
            <a:endParaRPr lang="en-US" altLang="ja-JP" dirty="0"/>
          </a:p>
          <a:p>
            <a:pPr marL="0" indent="0">
              <a:buNone/>
            </a:pPr>
            <a:r>
              <a:rPr lang="ja-JP" altLang="en-US" dirty="0" smtClean="0">
                <a:solidFill>
                  <a:srgbClr val="FF0000"/>
                </a:solidFill>
              </a:rPr>
              <a:t>遺伝子１　１　１　０　０　０　１</a:t>
            </a:r>
            <a:endParaRPr lang="en-US" altLang="ja-JP" dirty="0" smtClean="0">
              <a:solidFill>
                <a:srgbClr val="FF0000"/>
              </a:solidFill>
            </a:endParaRPr>
          </a:p>
          <a:p>
            <a:pPr marL="0" indent="0">
              <a:buNone/>
            </a:pPr>
            <a:r>
              <a:rPr lang="ja-JP" altLang="en-US" dirty="0" smtClean="0">
                <a:solidFill>
                  <a:srgbClr val="0000FF"/>
                </a:solidFill>
              </a:rPr>
              <a:t>遺伝子２　０　１　１　１　０　１</a:t>
            </a:r>
            <a:endParaRPr lang="en-US" altLang="ja-JP" dirty="0" smtClean="0">
              <a:solidFill>
                <a:srgbClr val="0000FF"/>
              </a:solidFill>
            </a:endParaRPr>
          </a:p>
          <a:p>
            <a:pPr marL="0" indent="0">
              <a:buNone/>
            </a:pPr>
            <a:endParaRPr lang="en-US" altLang="ja-JP" dirty="0"/>
          </a:p>
          <a:p>
            <a:pPr marL="0" indent="0">
              <a:buNone/>
            </a:pPr>
            <a:r>
              <a:rPr lang="ja-JP" altLang="en-US" dirty="0" smtClean="0"/>
              <a:t>子１　　　</a:t>
            </a:r>
            <a:r>
              <a:rPr lang="ja-JP" altLang="en-US" dirty="0">
                <a:solidFill>
                  <a:srgbClr val="FF0000"/>
                </a:solidFill>
              </a:rPr>
              <a:t>１　</a:t>
            </a:r>
            <a:r>
              <a:rPr lang="ja-JP" altLang="en-US" b="1" i="1" u="sng" dirty="0" smtClean="0">
                <a:solidFill>
                  <a:srgbClr val="385723"/>
                </a:solidFill>
              </a:rPr>
              <a:t>０</a:t>
            </a:r>
            <a:r>
              <a:rPr lang="ja-JP" altLang="en-US" dirty="0" smtClean="0"/>
              <a:t>　</a:t>
            </a:r>
            <a:r>
              <a:rPr lang="ja-JP" altLang="en-US" dirty="0">
                <a:solidFill>
                  <a:srgbClr val="0000FF"/>
                </a:solidFill>
              </a:rPr>
              <a:t>１　１　０　</a:t>
            </a:r>
            <a:r>
              <a:rPr lang="ja-JP" altLang="en-US" dirty="0" smtClean="0">
                <a:solidFill>
                  <a:srgbClr val="0000FF"/>
                </a:solidFill>
              </a:rPr>
              <a:t>１　</a:t>
            </a:r>
            <a:r>
              <a:rPr lang="ja-JP" altLang="en-US" dirty="0" smtClean="0"/>
              <a:t>＝　１４</a:t>
            </a:r>
            <a:endParaRPr lang="en-US" altLang="ja-JP" dirty="0" smtClean="0"/>
          </a:p>
          <a:p>
            <a:pPr marL="0" indent="0">
              <a:buNone/>
            </a:pPr>
            <a:r>
              <a:rPr lang="ja-JP" altLang="en-US" dirty="0" smtClean="0"/>
              <a:t>子２　　　</a:t>
            </a:r>
            <a:r>
              <a:rPr lang="ja-JP" altLang="en-US" dirty="0">
                <a:solidFill>
                  <a:srgbClr val="0000FF"/>
                </a:solidFill>
              </a:rPr>
              <a:t>０　</a:t>
            </a:r>
            <a:r>
              <a:rPr lang="ja-JP" altLang="en-US" dirty="0" smtClean="0">
                <a:solidFill>
                  <a:srgbClr val="0000FF"/>
                </a:solidFill>
              </a:rPr>
              <a:t>１　</a:t>
            </a:r>
            <a:r>
              <a:rPr lang="ja-JP" altLang="en-US" dirty="0" smtClean="0">
                <a:solidFill>
                  <a:srgbClr val="FF0000"/>
                </a:solidFill>
              </a:rPr>
              <a:t>０</a:t>
            </a:r>
            <a:r>
              <a:rPr lang="ja-JP" altLang="en-US" dirty="0">
                <a:solidFill>
                  <a:srgbClr val="FF0000"/>
                </a:solidFill>
              </a:rPr>
              <a:t>　０　０　</a:t>
            </a:r>
            <a:r>
              <a:rPr lang="ja-JP" altLang="en-US" dirty="0" smtClean="0">
                <a:solidFill>
                  <a:srgbClr val="FF0000"/>
                </a:solidFill>
              </a:rPr>
              <a:t>１</a:t>
            </a:r>
            <a:r>
              <a:rPr lang="ja-JP" altLang="en-US" dirty="0">
                <a:solidFill>
                  <a:srgbClr val="0000FF"/>
                </a:solidFill>
              </a:rPr>
              <a:t>　</a:t>
            </a:r>
            <a:r>
              <a:rPr lang="ja-JP" altLang="en-US" dirty="0"/>
              <a:t>＝　</a:t>
            </a:r>
            <a:r>
              <a:rPr lang="ja-JP" altLang="en-US" dirty="0" smtClean="0"/>
              <a:t>８</a:t>
            </a:r>
            <a:endParaRPr lang="en-US" altLang="ja-JP" dirty="0"/>
          </a:p>
          <a:p>
            <a:pPr marL="0" indent="0">
              <a:buNone/>
            </a:pPr>
            <a:r>
              <a:rPr lang="ja-JP" altLang="en-US" dirty="0" smtClean="0"/>
              <a:t>子３</a:t>
            </a:r>
            <a:r>
              <a:rPr lang="ja-JP" altLang="en-US" dirty="0" smtClean="0">
                <a:solidFill>
                  <a:srgbClr val="FF0000"/>
                </a:solidFill>
              </a:rPr>
              <a:t>　　　１　１　０　</a:t>
            </a:r>
            <a:r>
              <a:rPr lang="ja-JP" altLang="en-US" dirty="0">
                <a:solidFill>
                  <a:srgbClr val="0000FF"/>
                </a:solidFill>
              </a:rPr>
              <a:t>１　</a:t>
            </a:r>
            <a:r>
              <a:rPr lang="ja-JP" altLang="en-US" b="1" i="1" u="sng" dirty="0" smtClean="0">
                <a:solidFill>
                  <a:schemeClr val="accent6">
                    <a:lumMod val="50000"/>
                  </a:schemeClr>
                </a:solidFill>
              </a:rPr>
              <a:t>１</a:t>
            </a:r>
            <a:r>
              <a:rPr lang="ja-JP" altLang="en-US" dirty="0">
                <a:solidFill>
                  <a:srgbClr val="0000FF"/>
                </a:solidFill>
              </a:rPr>
              <a:t>　</a:t>
            </a:r>
            <a:r>
              <a:rPr lang="ja-JP" altLang="en-US" dirty="0" smtClean="0">
                <a:solidFill>
                  <a:srgbClr val="0000FF"/>
                </a:solidFill>
              </a:rPr>
              <a:t>１</a:t>
            </a:r>
            <a:r>
              <a:rPr lang="ja-JP" altLang="en-US" dirty="0">
                <a:solidFill>
                  <a:srgbClr val="0000FF"/>
                </a:solidFill>
              </a:rPr>
              <a:t>　</a:t>
            </a:r>
            <a:r>
              <a:rPr lang="ja-JP" altLang="en-US" dirty="0"/>
              <a:t>＝　</a:t>
            </a:r>
            <a:r>
              <a:rPr lang="ja-JP" altLang="en-US" dirty="0" smtClean="0"/>
              <a:t>１８</a:t>
            </a:r>
            <a:endParaRPr lang="en-US" altLang="ja-JP" dirty="0" smtClean="0"/>
          </a:p>
          <a:p>
            <a:pPr marL="0" indent="0">
              <a:buNone/>
            </a:pPr>
            <a:r>
              <a:rPr lang="ja-JP" altLang="en-US" dirty="0" smtClean="0">
                <a:solidFill>
                  <a:srgbClr val="000000"/>
                </a:solidFill>
              </a:rPr>
              <a:t>子４</a:t>
            </a:r>
            <a:r>
              <a:rPr lang="ja-JP" altLang="en-US" dirty="0" smtClean="0"/>
              <a:t>　　　</a:t>
            </a:r>
            <a:r>
              <a:rPr lang="ja-JP" altLang="en-US" dirty="0" smtClean="0">
                <a:solidFill>
                  <a:srgbClr val="0000FF"/>
                </a:solidFill>
              </a:rPr>
              <a:t>０</a:t>
            </a:r>
            <a:r>
              <a:rPr lang="ja-JP" altLang="en-US" dirty="0">
                <a:solidFill>
                  <a:srgbClr val="0000FF"/>
                </a:solidFill>
              </a:rPr>
              <a:t>　１　</a:t>
            </a:r>
            <a:r>
              <a:rPr lang="ja-JP" altLang="en-US" dirty="0" smtClean="0">
                <a:solidFill>
                  <a:srgbClr val="0000FF"/>
                </a:solidFill>
              </a:rPr>
              <a:t>１　</a:t>
            </a:r>
            <a:r>
              <a:rPr lang="ja-JP" altLang="en-US" dirty="0" smtClean="0">
                <a:solidFill>
                  <a:srgbClr val="FF0000"/>
                </a:solidFill>
              </a:rPr>
              <a:t>０</a:t>
            </a:r>
            <a:r>
              <a:rPr lang="ja-JP" altLang="en-US" dirty="0">
                <a:solidFill>
                  <a:srgbClr val="FF0000"/>
                </a:solidFill>
              </a:rPr>
              <a:t>　０　</a:t>
            </a:r>
            <a:r>
              <a:rPr lang="ja-JP" altLang="en-US" dirty="0" smtClean="0">
                <a:solidFill>
                  <a:srgbClr val="FF0000"/>
                </a:solidFill>
              </a:rPr>
              <a:t>１</a:t>
            </a:r>
            <a:r>
              <a:rPr lang="ja-JP" altLang="en-US" dirty="0">
                <a:solidFill>
                  <a:srgbClr val="0000FF"/>
                </a:solidFill>
              </a:rPr>
              <a:t>　</a:t>
            </a:r>
            <a:r>
              <a:rPr lang="ja-JP" altLang="en-US" dirty="0"/>
              <a:t>＝　</a:t>
            </a:r>
            <a:r>
              <a:rPr lang="ja-JP" altLang="en-US" dirty="0" smtClean="0"/>
              <a:t>１１</a:t>
            </a:r>
            <a:endParaRPr lang="en-US" altLang="ja-JP" dirty="0" smtClean="0"/>
          </a:p>
        </p:txBody>
      </p:sp>
    </p:spTree>
    <p:extLst>
      <p:ext uri="{BB962C8B-B14F-4D97-AF65-F5344CB8AC3E}">
        <p14:creationId xmlns:p14="http://schemas.microsoft.com/office/powerpoint/2010/main" val="17042349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脳　神経ネットワーク</a:t>
            </a:r>
            <a:r>
              <a:rPr kumimoji="1" lang="en-US" altLang="ja-JP" dirty="0" smtClean="0"/>
              <a:t/>
            </a:r>
            <a:br>
              <a:rPr kumimoji="1" lang="en-US" altLang="ja-JP" dirty="0" smtClean="0"/>
            </a:br>
            <a:endParaRPr kumimoji="1" lang="ja-JP" altLang="en-US" dirty="0"/>
          </a:p>
        </p:txBody>
      </p:sp>
      <p:pic>
        <p:nvPicPr>
          <p:cNvPr id="4" name="コンテンツ プレースホルダー 3"/>
          <p:cNvPicPr>
            <a:picLocks noGrp="1" noChangeAspect="1"/>
          </p:cNvPicPr>
          <p:nvPr>
            <p:ph idx="1"/>
          </p:nvPr>
        </p:nvPicPr>
        <p:blipFill>
          <a:blip r:embed="rId2"/>
          <a:stretch>
            <a:fillRect/>
          </a:stretch>
        </p:blipFill>
        <p:spPr>
          <a:xfrm>
            <a:off x="1306794" y="1825625"/>
            <a:ext cx="6530411" cy="4351338"/>
          </a:xfrm>
          <a:prstGeom prst="rect">
            <a:avLst/>
          </a:prstGeom>
        </p:spPr>
      </p:pic>
    </p:spTree>
    <p:extLst>
      <p:ext uri="{BB962C8B-B14F-4D97-AF65-F5344CB8AC3E}">
        <p14:creationId xmlns:p14="http://schemas.microsoft.com/office/powerpoint/2010/main" val="80436037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遺伝的アルゴリズム</a:t>
            </a:r>
            <a:endParaRPr kumimoji="1" lang="ja-JP" altLang="en-US" dirty="0"/>
          </a:p>
        </p:txBody>
      </p:sp>
      <p:pic>
        <p:nvPicPr>
          <p:cNvPr id="4" name="コンテンツ プレースホルダー 3"/>
          <p:cNvPicPr>
            <a:picLocks noGrp="1" noChangeAspect="1"/>
          </p:cNvPicPr>
          <p:nvPr>
            <p:ph idx="1"/>
          </p:nvPr>
        </p:nvPicPr>
        <p:blipFill>
          <a:blip r:embed="rId2"/>
          <a:srcRect l="-7211" r="-7211"/>
          <a:stretch>
            <a:fillRect/>
          </a:stretch>
        </p:blipFill>
        <p:spPr/>
      </p:pic>
    </p:spTree>
    <p:extLst>
      <p:ext uri="{BB962C8B-B14F-4D97-AF65-F5344CB8AC3E}">
        <p14:creationId xmlns:p14="http://schemas.microsoft.com/office/powerpoint/2010/main" val="418907466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49" y="365126"/>
            <a:ext cx="8233707" cy="1325563"/>
          </a:xfrm>
        </p:spPr>
        <p:txBody>
          <a:bodyPr/>
          <a:lstStyle/>
          <a:p>
            <a:r>
              <a:rPr lang="ja-JP" altLang="en-US" dirty="0" smtClean="0"/>
              <a:t>コンピュータは人に勝てるのか</a:t>
            </a:r>
            <a:endParaRPr kumimoji="1" lang="ja-JP" altLang="en-US" dirty="0"/>
          </a:p>
        </p:txBody>
      </p:sp>
      <p:pic>
        <p:nvPicPr>
          <p:cNvPr id="5" name="Picture 3" descr="C:\Users\Mari\Documents\a201_理事会\図2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49" y="1690689"/>
            <a:ext cx="7791450" cy="4622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955183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相手が銀を取りに来た局面</a:t>
            </a:r>
            <a:endParaRPr kumimoji="1" lang="ja-JP" altLang="en-US" dirty="0"/>
          </a:p>
        </p:txBody>
      </p:sp>
      <p:pic>
        <p:nvPicPr>
          <p:cNvPr id="4" name="コンテンツ プレースホルダー 3"/>
          <p:cNvPicPr>
            <a:picLocks noGrp="1" noChangeAspect="1"/>
          </p:cNvPicPr>
          <p:nvPr>
            <p:ph idx="1"/>
          </p:nvPr>
        </p:nvPicPr>
        <p:blipFill>
          <a:blip r:embed="rId2"/>
          <a:srcRect l="-27389" r="-27389"/>
          <a:stretch>
            <a:fillRect/>
          </a:stretch>
        </p:blipFill>
        <p:spPr/>
      </p:pic>
    </p:spTree>
    <p:extLst>
      <p:ext uri="{BB962C8B-B14F-4D97-AF65-F5344CB8AC3E}">
        <p14:creationId xmlns:p14="http://schemas.microsoft.com/office/powerpoint/2010/main" val="269400088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迷わず同銀（秘策あり）</a:t>
            </a:r>
            <a:endParaRPr kumimoji="1" lang="ja-JP" altLang="en-US" dirty="0"/>
          </a:p>
        </p:txBody>
      </p:sp>
      <p:pic>
        <p:nvPicPr>
          <p:cNvPr id="4" name="コンテンツ プレースホルダー 3"/>
          <p:cNvPicPr>
            <a:picLocks noGrp="1" noChangeAspect="1"/>
          </p:cNvPicPr>
          <p:nvPr>
            <p:ph idx="1"/>
          </p:nvPr>
        </p:nvPicPr>
        <p:blipFill>
          <a:blip r:embed="rId2"/>
          <a:srcRect l="-27614" r="-27614"/>
          <a:stretch>
            <a:fillRect/>
          </a:stretch>
        </p:blipFill>
        <p:spPr/>
      </p:pic>
    </p:spTree>
    <p:extLst>
      <p:ext uri="{BB962C8B-B14F-4D97-AF65-F5344CB8AC3E}">
        <p14:creationId xmlns:p14="http://schemas.microsoft.com/office/powerpoint/2010/main" val="21874318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49" y="365126"/>
            <a:ext cx="8247363" cy="1325563"/>
          </a:xfrm>
        </p:spPr>
        <p:txBody>
          <a:bodyPr/>
          <a:lstStyle/>
          <a:p>
            <a:r>
              <a:rPr kumimoji="1" lang="ja-JP" altLang="en-US" dirty="0" smtClean="0"/>
              <a:t>相手：同銀　に対し</a:t>
            </a:r>
            <a:r>
              <a:rPr kumimoji="1" lang="en-US" altLang="ja-JP" dirty="0" smtClean="0"/>
              <a:t> 7</a:t>
            </a:r>
            <a:r>
              <a:rPr kumimoji="1" lang="ja-JP" altLang="en-US" dirty="0" smtClean="0"/>
              <a:t>二</a:t>
            </a:r>
            <a:r>
              <a:rPr kumimoji="1" lang="en-US" altLang="ja-JP" dirty="0" smtClean="0"/>
              <a:t> </a:t>
            </a:r>
            <a:r>
              <a:rPr lang="ja-JP" altLang="en-US" dirty="0" smtClean="0"/>
              <a:t>角</a:t>
            </a:r>
            <a:r>
              <a:rPr lang="en-US" altLang="ja-JP" dirty="0" smtClean="0"/>
              <a:t> </a:t>
            </a:r>
            <a:r>
              <a:rPr lang="ja-JP" altLang="en-US" dirty="0" smtClean="0"/>
              <a:t>打つ</a:t>
            </a:r>
            <a:endParaRPr kumimoji="1" lang="ja-JP" altLang="en-US" dirty="0"/>
          </a:p>
        </p:txBody>
      </p:sp>
      <p:pic>
        <p:nvPicPr>
          <p:cNvPr id="6" name="コンテンツ プレースホルダー 5"/>
          <p:cNvPicPr>
            <a:picLocks noGrp="1" noChangeAspect="1"/>
          </p:cNvPicPr>
          <p:nvPr>
            <p:ph idx="1"/>
          </p:nvPr>
        </p:nvPicPr>
        <p:blipFill>
          <a:blip r:embed="rId2"/>
          <a:srcRect l="-26733" r="-26733"/>
          <a:stretch>
            <a:fillRect/>
          </a:stretch>
        </p:blipFill>
        <p:spPr/>
      </p:pic>
    </p:spTree>
    <p:extLst>
      <p:ext uri="{BB962C8B-B14F-4D97-AF65-F5344CB8AC3E}">
        <p14:creationId xmlns:p14="http://schemas.microsoft.com/office/powerpoint/2010/main" val="102523047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相手：６三</a:t>
            </a:r>
            <a:r>
              <a:rPr kumimoji="1" lang="en-US" altLang="ja-JP" dirty="0" smtClean="0"/>
              <a:t> </a:t>
            </a:r>
            <a:r>
              <a:rPr kumimoji="1" lang="ja-JP" altLang="en-US" dirty="0" smtClean="0"/>
              <a:t>角</a:t>
            </a:r>
            <a:r>
              <a:rPr kumimoji="1" lang="en-US" altLang="ja-JP" dirty="0" smtClean="0"/>
              <a:t> </a:t>
            </a:r>
            <a:r>
              <a:rPr kumimoji="1" lang="ja-JP" altLang="en-US" dirty="0" smtClean="0"/>
              <a:t>打つ</a:t>
            </a:r>
            <a:endParaRPr kumimoji="1" lang="ja-JP" altLang="en-US" dirty="0"/>
          </a:p>
        </p:txBody>
      </p:sp>
      <p:pic>
        <p:nvPicPr>
          <p:cNvPr id="6" name="コンテンツ プレースホルダー 5"/>
          <p:cNvPicPr>
            <a:picLocks noGrp="1" noChangeAspect="1"/>
          </p:cNvPicPr>
          <p:nvPr>
            <p:ph idx="1"/>
          </p:nvPr>
        </p:nvPicPr>
        <p:blipFill>
          <a:blip r:embed="rId2"/>
          <a:srcRect l="-26974" r="-26974"/>
          <a:stretch>
            <a:fillRect/>
          </a:stretch>
        </p:blipFill>
        <p:spPr/>
      </p:pic>
      <p:sp>
        <p:nvSpPr>
          <p:cNvPr id="7" name="テキスト ボックス 6"/>
          <p:cNvSpPr txBox="1"/>
          <p:nvPr/>
        </p:nvSpPr>
        <p:spPr>
          <a:xfrm>
            <a:off x="3850824" y="4976634"/>
            <a:ext cx="3082920" cy="1200329"/>
          </a:xfrm>
          <a:prstGeom prst="rect">
            <a:avLst/>
          </a:prstGeom>
          <a:solidFill>
            <a:srgbClr val="FFF2CC"/>
          </a:solidFill>
        </p:spPr>
        <p:txBody>
          <a:bodyPr wrap="none" rtlCol="0">
            <a:spAutoFit/>
          </a:bodyPr>
          <a:lstStyle/>
          <a:p>
            <a:r>
              <a:rPr kumimoji="1" lang="ja-JP" altLang="en-US" sz="3600" dirty="0" smtClean="0"/>
              <a:t>自分：８一</a:t>
            </a:r>
            <a:r>
              <a:rPr kumimoji="1" lang="en-US" altLang="ja-JP" sz="3600" dirty="0" smtClean="0"/>
              <a:t> </a:t>
            </a:r>
            <a:r>
              <a:rPr kumimoji="1" lang="ja-JP" altLang="en-US" sz="3600" dirty="0" smtClean="0"/>
              <a:t>馬</a:t>
            </a:r>
            <a:endParaRPr kumimoji="1" lang="en-US" altLang="ja-JP" sz="3600" dirty="0" smtClean="0"/>
          </a:p>
          <a:p>
            <a:r>
              <a:rPr lang="ja-JP" altLang="en-US" sz="3600" dirty="0" smtClean="0"/>
              <a:t>相手：同角</a:t>
            </a:r>
            <a:endParaRPr kumimoji="1" lang="ja-JP" altLang="en-US" sz="3600" dirty="0"/>
          </a:p>
        </p:txBody>
      </p:sp>
    </p:spTree>
    <p:extLst>
      <p:ext uri="{BB962C8B-B14F-4D97-AF65-F5344CB8AC3E}">
        <p14:creationId xmlns:p14="http://schemas.microsoft.com/office/powerpoint/2010/main" val="2831608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自分：７一</a:t>
            </a:r>
            <a:r>
              <a:rPr kumimoji="1" lang="en-US" altLang="ja-JP" dirty="0" smtClean="0"/>
              <a:t> </a:t>
            </a:r>
            <a:r>
              <a:rPr kumimoji="1" lang="ja-JP" altLang="en-US" dirty="0" smtClean="0"/>
              <a:t>飛車</a:t>
            </a:r>
            <a:r>
              <a:rPr kumimoji="1" lang="en-US" altLang="ja-JP" dirty="0" smtClean="0"/>
              <a:t> </a:t>
            </a:r>
            <a:r>
              <a:rPr kumimoji="1" lang="ja-JP" altLang="en-US" dirty="0" smtClean="0"/>
              <a:t>打つ</a:t>
            </a:r>
            <a:endParaRPr kumimoji="1" lang="ja-JP" altLang="en-US" dirty="0"/>
          </a:p>
        </p:txBody>
      </p:sp>
      <p:pic>
        <p:nvPicPr>
          <p:cNvPr id="4" name="コンテンツ プレースホルダー 3"/>
          <p:cNvPicPr>
            <a:picLocks noGrp="1" noChangeAspect="1"/>
          </p:cNvPicPr>
          <p:nvPr>
            <p:ph idx="1"/>
          </p:nvPr>
        </p:nvPicPr>
        <p:blipFill>
          <a:blip r:embed="rId2"/>
          <a:srcRect l="-27581" r="-27581"/>
          <a:stretch>
            <a:fillRect/>
          </a:stretch>
        </p:blipFill>
        <p:spPr/>
      </p:pic>
    </p:spTree>
    <p:extLst>
      <p:ext uri="{BB962C8B-B14F-4D97-AF65-F5344CB8AC3E}">
        <p14:creationId xmlns:p14="http://schemas.microsoft.com/office/powerpoint/2010/main" val="124598685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49" y="365126"/>
            <a:ext cx="8233707" cy="1325563"/>
          </a:xfrm>
        </p:spPr>
        <p:txBody>
          <a:bodyPr/>
          <a:lstStyle/>
          <a:p>
            <a:r>
              <a:rPr lang="ja-JP" altLang="en-US" dirty="0" smtClean="0"/>
              <a:t>コンピュータは人に勝てるのか</a:t>
            </a:r>
            <a:endParaRPr kumimoji="1" lang="ja-JP" altLang="en-US" dirty="0"/>
          </a:p>
        </p:txBody>
      </p:sp>
      <p:pic>
        <p:nvPicPr>
          <p:cNvPr id="5" name="Picture 3" descr="C:\Users\Mari\Documents\a201_理事会\図2b.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49" y="1690689"/>
            <a:ext cx="7791450" cy="4622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66336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発表の流れ</a:t>
            </a:r>
            <a:endParaRPr kumimoji="1" lang="ja-JP" altLang="en-US" dirty="0"/>
          </a:p>
        </p:txBody>
      </p:sp>
      <p:sp>
        <p:nvSpPr>
          <p:cNvPr id="3" name="コンテンツ プレースホルダー 2"/>
          <p:cNvSpPr>
            <a:spLocks noGrp="1"/>
          </p:cNvSpPr>
          <p:nvPr>
            <p:ph idx="1"/>
          </p:nvPr>
        </p:nvSpPr>
        <p:spPr>
          <a:xfrm>
            <a:off x="628650" y="1825624"/>
            <a:ext cx="7886700" cy="4196035"/>
          </a:xfrm>
        </p:spPr>
        <p:txBody>
          <a:bodyPr>
            <a:normAutofit/>
          </a:bodyPr>
          <a:lstStyle/>
          <a:p>
            <a:r>
              <a:rPr kumimoji="1" lang="ja-JP" altLang="en-US" dirty="0" smtClean="0"/>
              <a:t>自己紹介</a:t>
            </a:r>
            <a:endParaRPr kumimoji="1" lang="en-US" altLang="ja-JP" dirty="0" smtClean="0"/>
          </a:p>
          <a:p>
            <a:r>
              <a:rPr lang="ja-JP" altLang="en-US" dirty="0" smtClean="0"/>
              <a:t>人間の脳とは</a:t>
            </a:r>
            <a:endParaRPr lang="en-US" altLang="ja-JP" dirty="0" smtClean="0"/>
          </a:p>
          <a:p>
            <a:r>
              <a:rPr lang="ja-JP" altLang="en-US" dirty="0" smtClean="0"/>
              <a:t>ニューラルネットワーク入門</a:t>
            </a:r>
            <a:endParaRPr lang="en-US" altLang="ja-JP" dirty="0" smtClean="0"/>
          </a:p>
          <a:p>
            <a:r>
              <a:rPr lang="ja-JP" altLang="en-US" dirty="0" smtClean="0"/>
              <a:t>演習</a:t>
            </a:r>
            <a:endParaRPr lang="en-US" altLang="ja-JP" dirty="0" smtClean="0"/>
          </a:p>
          <a:p>
            <a:r>
              <a:rPr lang="ja-JP" altLang="en-US" dirty="0" smtClean="0"/>
              <a:t>ディープラーニング入門</a:t>
            </a:r>
            <a:endParaRPr lang="en-US" altLang="ja-JP" dirty="0" smtClean="0"/>
          </a:p>
          <a:p>
            <a:r>
              <a:rPr lang="ja-JP" altLang="en-US" dirty="0">
                <a:solidFill>
                  <a:srgbClr val="000000"/>
                </a:solidFill>
              </a:rPr>
              <a:t>卒業研究・修士研究</a:t>
            </a:r>
            <a:r>
              <a:rPr lang="ja-JP" altLang="en-US" dirty="0" smtClean="0">
                <a:solidFill>
                  <a:srgbClr val="000000"/>
                </a:solidFill>
              </a:rPr>
              <a:t>紹介</a:t>
            </a:r>
            <a:endParaRPr lang="en-US" altLang="ja-JP" dirty="0" smtClean="0">
              <a:solidFill>
                <a:srgbClr val="000000"/>
              </a:solidFill>
            </a:endParaRPr>
          </a:p>
          <a:p>
            <a:r>
              <a:rPr lang="ja-JP" altLang="en-US" dirty="0" smtClean="0">
                <a:solidFill>
                  <a:srgbClr val="000000"/>
                </a:solidFill>
              </a:rPr>
              <a:t>コンピュータは人に勝てるのか</a:t>
            </a:r>
            <a:endParaRPr lang="en-US" altLang="ja-JP" dirty="0" smtClean="0">
              <a:solidFill>
                <a:srgbClr val="000000"/>
              </a:solidFill>
            </a:endParaRPr>
          </a:p>
          <a:p>
            <a:r>
              <a:rPr lang="ja-JP" altLang="en-US" dirty="0" smtClean="0">
                <a:solidFill>
                  <a:srgbClr val="FF0000"/>
                </a:solidFill>
              </a:rPr>
              <a:t>将来の</a:t>
            </a:r>
            <a:r>
              <a:rPr lang="en-US" altLang="ja-JP" dirty="0" smtClean="0">
                <a:solidFill>
                  <a:srgbClr val="FF0000"/>
                </a:solidFill>
              </a:rPr>
              <a:t>AI</a:t>
            </a:r>
            <a:endParaRPr kumimoji="1" lang="ja-JP" altLang="en-US" dirty="0">
              <a:solidFill>
                <a:srgbClr val="FF0000"/>
              </a:solidFill>
            </a:endParaRPr>
          </a:p>
        </p:txBody>
      </p:sp>
    </p:spTree>
    <p:extLst>
      <p:ext uri="{BB962C8B-B14F-4D97-AF65-F5344CB8AC3E}">
        <p14:creationId xmlns:p14="http://schemas.microsoft.com/office/powerpoint/2010/main" val="179831472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将来</a:t>
            </a:r>
            <a:endParaRPr kumimoji="1" lang="ja-JP" altLang="en-US" dirty="0"/>
          </a:p>
        </p:txBody>
      </p:sp>
      <p:pic>
        <p:nvPicPr>
          <p:cNvPr id="3074" name="Picture 2" descr="C:\Users\Mari\Documents\a201_理事会\図3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013" y="1690689"/>
            <a:ext cx="4256719" cy="239572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Mari\Documents\a201_理事会\図4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558" y="3705412"/>
            <a:ext cx="6077505" cy="2612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672114"/>
      </p:ext>
    </p:extLst>
  </p:cSld>
  <p:clrMapOvr>
    <a:masterClrMapping/>
  </p:clrMapOvr>
  <p:timing>
    <p:tnLst>
      <p:par>
        <p:cTn id="1" dur="indefinite" restart="never" nodeType="tmRoot"/>
      </p:par>
    </p:tnLst>
  </p:timing>
</p:sld>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1932</TotalTime>
  <Words>3920</Words>
  <Application>Microsoft Office PowerPoint</Application>
  <PresentationFormat>画面に合わせる (4:3)</PresentationFormat>
  <Paragraphs>1145</Paragraphs>
  <Slides>103</Slides>
  <Notes>25</Notes>
  <HiddenSlides>0</HiddenSlides>
  <MMClips>0</MMClips>
  <ScaleCrop>false</ScaleCrop>
  <HeadingPairs>
    <vt:vector size="4" baseType="variant">
      <vt:variant>
        <vt:lpstr>テーマ</vt:lpstr>
      </vt:variant>
      <vt:variant>
        <vt:i4>1</vt:i4>
      </vt:variant>
      <vt:variant>
        <vt:lpstr>スライド タイトル</vt:lpstr>
      </vt:variant>
      <vt:variant>
        <vt:i4>103</vt:i4>
      </vt:variant>
    </vt:vector>
  </HeadingPairs>
  <TitlesOfParts>
    <vt:vector size="104" baseType="lpstr">
      <vt:lpstr>ホワイト</vt:lpstr>
      <vt:lpstr>人工知能入門</vt:lpstr>
      <vt:lpstr>発表の流れ</vt:lpstr>
      <vt:lpstr>自己紹介</vt:lpstr>
      <vt:lpstr>発表の流れ</vt:lpstr>
      <vt:lpstr>脳</vt:lpstr>
      <vt:lpstr>脳</vt:lpstr>
      <vt:lpstr>このかたはどなたでしょう？</vt:lpstr>
      <vt:lpstr>脳</vt:lpstr>
      <vt:lpstr>脳　神経ネットワーク </vt:lpstr>
      <vt:lpstr>発表の流れ</vt:lpstr>
      <vt:lpstr>脳　神経ネットワーク</vt:lpstr>
      <vt:lpstr>パーセプトロン概念図</vt:lpstr>
      <vt:lpstr>500円で買えるおやつ？</vt:lpstr>
      <vt:lpstr>500円で買えるおやつ？</vt:lpstr>
      <vt:lpstr>500円で買えるおやつ？</vt:lpstr>
      <vt:lpstr>500円で買えるおやつ？</vt:lpstr>
      <vt:lpstr>500円で買えるおやつ？</vt:lpstr>
      <vt:lpstr>500円で買えるおやつ？</vt:lpstr>
      <vt:lpstr>500円で買えるおやつ？</vt:lpstr>
      <vt:lpstr>乱数により結合荷重を決める</vt:lpstr>
      <vt:lpstr>購入の組み合わせパターン</vt:lpstr>
      <vt:lpstr>学習</vt:lpstr>
      <vt:lpstr>解く</vt:lpstr>
      <vt:lpstr>反省</vt:lpstr>
      <vt:lpstr>解く</vt:lpstr>
      <vt:lpstr>反省</vt:lpstr>
      <vt:lpstr>解く</vt:lpstr>
      <vt:lpstr>解く</vt:lpstr>
      <vt:lpstr>反省</vt:lpstr>
      <vt:lpstr>学習を繰り返す</vt:lpstr>
      <vt:lpstr>このあと...</vt:lpstr>
      <vt:lpstr>学習後</vt:lpstr>
      <vt:lpstr>教え方が悪いと...</vt:lpstr>
      <vt:lpstr>脳　神経ネットワーク</vt:lpstr>
      <vt:lpstr>発表の流れ</vt:lpstr>
      <vt:lpstr>演習（2入力の XORを解く）</vt:lpstr>
      <vt:lpstr>演習（2入力の XORを解く）</vt:lpstr>
      <vt:lpstr>演習（2入力の XORを解く）</vt:lpstr>
      <vt:lpstr>演習（2入力の XORを解く）</vt:lpstr>
      <vt:lpstr>演習（2入力の XORを解く）</vt:lpstr>
      <vt:lpstr>演習（2入力の XORを解く）</vt:lpstr>
      <vt:lpstr>演習（2入力の XORを解く）</vt:lpstr>
      <vt:lpstr>演習（2入力の XORを解く）</vt:lpstr>
      <vt:lpstr>演習（2入力の XORを解く）</vt:lpstr>
      <vt:lpstr>演習（2入力の XORを解く）</vt:lpstr>
      <vt:lpstr>演習（2入力の XORを解く）</vt:lpstr>
      <vt:lpstr>発表の流れ</vt:lpstr>
      <vt:lpstr>ディープラーニング入門</vt:lpstr>
      <vt:lpstr>生データから分析，学習</vt:lpstr>
      <vt:lpstr>技術</vt:lpstr>
      <vt:lpstr>発表の流れ</vt:lpstr>
      <vt:lpstr>卒業研究</vt:lpstr>
      <vt:lpstr>ケース1</vt:lpstr>
      <vt:lpstr>実験結果：ケース1</vt:lpstr>
      <vt:lpstr>ケース２</vt:lpstr>
      <vt:lpstr>実験結果：ケース２</vt:lpstr>
      <vt:lpstr>ケース２</vt:lpstr>
      <vt:lpstr>卒業研究</vt:lpstr>
      <vt:lpstr>はじめに</vt:lpstr>
      <vt:lpstr>目的</vt:lpstr>
      <vt:lpstr>方針</vt:lpstr>
      <vt:lpstr>方針</vt:lpstr>
      <vt:lpstr>方針</vt:lpstr>
      <vt:lpstr>方針</vt:lpstr>
      <vt:lpstr>方針</vt:lpstr>
      <vt:lpstr>方針</vt:lpstr>
      <vt:lpstr>方針</vt:lpstr>
      <vt:lpstr>方針</vt:lpstr>
      <vt:lpstr>方針</vt:lpstr>
      <vt:lpstr>方針</vt:lpstr>
      <vt:lpstr>方針</vt:lpstr>
      <vt:lpstr>方針</vt:lpstr>
      <vt:lpstr>方針</vt:lpstr>
      <vt:lpstr>方針</vt:lpstr>
      <vt:lpstr>方針</vt:lpstr>
      <vt:lpstr>ネットワーク構成</vt:lpstr>
      <vt:lpstr>ネットワーク構成：シンボル層</vt:lpstr>
      <vt:lpstr>ネットワーク構成：出力層</vt:lpstr>
      <vt:lpstr>発表の流れ</vt:lpstr>
      <vt:lpstr>コンピュータは人に勝てるのか</vt:lpstr>
      <vt:lpstr>遺伝的アルゴリズム</vt:lpstr>
      <vt:lpstr>下記からいくつか数字を選んで 合計を１７に</vt:lpstr>
      <vt:lpstr>下記からいくつか数字を選んで 合計を１７に</vt:lpstr>
      <vt:lpstr>下記からいくつか数字を選んで 合計を１７に</vt:lpstr>
      <vt:lpstr>交叉</vt:lpstr>
      <vt:lpstr>交叉</vt:lpstr>
      <vt:lpstr>交叉</vt:lpstr>
      <vt:lpstr>突然変異</vt:lpstr>
      <vt:lpstr>評価，世代交代</vt:lpstr>
      <vt:lpstr>遺伝的アルゴリズム</vt:lpstr>
      <vt:lpstr>コンピュータは人に勝てるのか</vt:lpstr>
      <vt:lpstr>相手が銀を取りに来た局面</vt:lpstr>
      <vt:lpstr>迷わず同銀（秘策あり）</vt:lpstr>
      <vt:lpstr>相手：同銀　に対し 7二 角 打つ</vt:lpstr>
      <vt:lpstr>相手：６三 角 打つ</vt:lpstr>
      <vt:lpstr>自分：７一 飛車 打つ</vt:lpstr>
      <vt:lpstr>コンピュータは人に勝てるのか</vt:lpstr>
      <vt:lpstr>発表の流れ</vt:lpstr>
      <vt:lpstr>将来</vt:lpstr>
      <vt:lpstr>将来</vt:lpstr>
      <vt:lpstr>将来</vt:lpstr>
      <vt:lpstr>将来</vt:lpstr>
      <vt:lpstr>将来</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人工知能入門？</dc:title>
  <dc:creator>Microsoft Office ユーザー</dc:creator>
  <cp:lastModifiedBy>Mari</cp:lastModifiedBy>
  <cp:revision>98</cp:revision>
  <dcterms:created xsi:type="dcterms:W3CDTF">2017-05-18T06:25:32Z</dcterms:created>
  <dcterms:modified xsi:type="dcterms:W3CDTF">2017-06-07T13:06:50Z</dcterms:modified>
</cp:coreProperties>
</file>